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93" r:id="rId5"/>
    <p:sldId id="399" r:id="rId6"/>
    <p:sldId id="454" r:id="rId7"/>
    <p:sldId id="455" r:id="rId8"/>
    <p:sldId id="423" r:id="rId9"/>
    <p:sldId id="410" r:id="rId10"/>
    <p:sldId id="400" r:id="rId11"/>
    <p:sldId id="372" r:id="rId12"/>
    <p:sldId id="401" r:id="rId13"/>
    <p:sldId id="402" r:id="rId14"/>
    <p:sldId id="403" r:id="rId15"/>
    <p:sldId id="405" r:id="rId16"/>
    <p:sldId id="404" r:id="rId17"/>
    <p:sldId id="406" r:id="rId18"/>
    <p:sldId id="407" r:id="rId19"/>
    <p:sldId id="392" r:id="rId20"/>
    <p:sldId id="409" r:id="rId21"/>
    <p:sldId id="442" r:id="rId22"/>
    <p:sldId id="411" r:id="rId23"/>
    <p:sldId id="412" r:id="rId24"/>
    <p:sldId id="456" r:id="rId25"/>
    <p:sldId id="413" r:id="rId26"/>
    <p:sldId id="414" r:id="rId27"/>
    <p:sldId id="444" r:id="rId28"/>
    <p:sldId id="457" r:id="rId29"/>
    <p:sldId id="415" r:id="rId30"/>
    <p:sldId id="446" r:id="rId31"/>
    <p:sldId id="416" r:id="rId32"/>
    <p:sldId id="447" r:id="rId33"/>
    <p:sldId id="418" r:id="rId34"/>
    <p:sldId id="419" r:id="rId35"/>
    <p:sldId id="420" r:id="rId36"/>
    <p:sldId id="421" r:id="rId37"/>
    <p:sldId id="424" r:id="rId38"/>
    <p:sldId id="426" r:id="rId39"/>
    <p:sldId id="427" r:id="rId40"/>
    <p:sldId id="459" r:id="rId41"/>
    <p:sldId id="430" r:id="rId42"/>
    <p:sldId id="429" r:id="rId43"/>
    <p:sldId id="431" r:id="rId44"/>
    <p:sldId id="460" r:id="rId45"/>
    <p:sldId id="466" r:id="rId46"/>
    <p:sldId id="467" r:id="rId47"/>
    <p:sldId id="468" r:id="rId48"/>
    <p:sldId id="450" r:id="rId49"/>
    <p:sldId id="452" r:id="rId50"/>
    <p:sldId id="432" r:id="rId51"/>
    <p:sldId id="435" r:id="rId52"/>
    <p:sldId id="436" r:id="rId53"/>
    <p:sldId id="461" r:id="rId54"/>
    <p:sldId id="438" r:id="rId55"/>
    <p:sldId id="439" r:id="rId56"/>
    <p:sldId id="465" r:id="rId57"/>
    <p:sldId id="443" r:id="rId58"/>
    <p:sldId id="45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8"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EB5A9"/>
    <a:srgbClr val="B58906"/>
    <a:srgbClr val="ADD0F0"/>
    <a:srgbClr val="7AA62C"/>
    <a:srgbClr val="F192B4"/>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8B851-9B4D-85D4-CBCB-D9C6271D3D14}" v="25" dt="2023-05-30T11:23:31.864"/>
    <p1510:client id="{3D240E4F-8C6F-9CD3-7450-1CB0DB604B1D}" v="472" dt="2023-05-30T17:24:26.276"/>
    <p1510:client id="{67FEFCDF-016A-3114-D1A9-12FFBDBFC4C7}" v="3" dt="2023-05-30T09:36:13.179"/>
    <p1510:client id="{6B8BA5A0-9DAF-45D4-9191-DDD9513D39E0}" v="6" dt="2023-05-30T10:00:04.028"/>
    <p1510:client id="{D31CEF92-590E-4EDD-BB28-22AADCEE3A4B}" v="2395" dt="2023-05-30T07:27:43.651"/>
    <p1510:client id="{F9C2FA36-0F61-D91C-53A5-6CAC90270D14}" v="1" dt="2023-05-30T09:58:51.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87010" autoAdjust="0"/>
  </p:normalViewPr>
  <p:slideViewPr>
    <p:cSldViewPr snapToGrid="0">
      <p:cViewPr varScale="1">
        <p:scale>
          <a:sx n="95" d="100"/>
          <a:sy n="95" d="100"/>
        </p:scale>
        <p:origin x="1308" y="90"/>
      </p:cViewPr>
      <p:guideLst>
        <p:guide orient="horz" pos="4178"/>
        <p:guide pos="3749"/>
      </p:guideLst>
    </p:cSldViewPr>
  </p:slideViewPr>
  <p:outlineViewPr>
    <p:cViewPr>
      <p:scale>
        <a:sx n="33" d="100"/>
        <a:sy n="33" d="100"/>
      </p:scale>
      <p:origin x="0" y="-1109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curid=2187855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pg.org.uk/collections/search/portrait/mw113910/Lady-Jane-Gre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curid=15589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pg.org.uk/collections/search/portrait/mw02070/Queen-Elizabeth-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s.wikipedia.org/wiki/Jacobo_I_de_Inglaterra_y_VI_de_Escocia"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useodelprado.es/coleccion/obra-de-arte/wd/38259bc8-f186-4f81-af8b-c60959e93404"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vimeo.com/82341455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ohnfoxe.org/woodcuts/f1805ins5.gi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ommons.wikimedia.org/w/index.php?curid=44043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johnfoxe.org/woodcuts/f1805ins5.gi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ommons.wikimedia.org/w/index.php?curid=440433"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johnfoxe.org/woodcuts/f1805ins5.gi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ommons.wikimedia.org/w/index.php?curid=44043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meo.com/823412552"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1620shouse.org.uk/"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curid=2187855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s.wikipedia.org/wiki/Jacobo_I_de_Inglaterra_y_VI_de_Escocia"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useodelprado.es/coleccion/obra-de-arte/wd/38259bc8-f186-4f81-af8b-c60959e93404"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vimeo.com/82340965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ritishmuseum.org/collection/image/161365005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vimeo.com/811955949"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mmons.wikimedia.org/w/index.php?curid=21878559"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freesvg.org/medieval-king-playing" TargetMode="External"/><Relationship Id="rId3" Type="http://schemas.openxmlformats.org/officeDocument/2006/relationships/hyperlink" Target="https://freesvg.org/medieval-cabriolet" TargetMode="External"/><Relationship Id="rId7" Type="http://schemas.openxmlformats.org/officeDocument/2006/relationships/hyperlink" Target="https://freesvg.org/monk-illustration"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freesvg.org/medieval-priest-with-sacrament-vector" TargetMode="External"/><Relationship Id="rId5" Type="http://schemas.openxmlformats.org/officeDocument/2006/relationships/hyperlink" Target="https://freesvg.org/medieval-knight-fashion" TargetMode="External"/><Relationship Id="rId4" Type="http://schemas.openxmlformats.org/officeDocument/2006/relationships/hyperlink" Target="https://freesvg.org/medieval-men-cloth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83049470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freesvg.org/medieval-king-playing" TargetMode="External"/><Relationship Id="rId3" Type="http://schemas.openxmlformats.org/officeDocument/2006/relationships/hyperlink" Target="https://freesvg.org/medieval-cabriolet" TargetMode="External"/><Relationship Id="rId7" Type="http://schemas.openxmlformats.org/officeDocument/2006/relationships/hyperlink" Target="https://freesvg.org/monk-illustration"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freesvg.org/medieval-priest-with-sacrament-vector" TargetMode="External"/><Relationship Id="rId5" Type="http://schemas.openxmlformats.org/officeDocument/2006/relationships/hyperlink" Target="https://freesvg.org/medieval-knight-fashion" TargetMode="External"/><Relationship Id="rId4" Type="http://schemas.openxmlformats.org/officeDocument/2006/relationships/hyperlink" Target="https://freesvg.org/medieval-men-clothe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curid=2326003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ommons.wikimedia.org/w/index.php?curid=277703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curid=12740207"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pg.org.uk/collections/search/portrait/mw03078/King-Henry-VII"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curid=2187855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Leicester City Council/John Finnie</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300" dirty="0"/>
              <a:t>Image: After Hans Holbein the Younger - eAHC0d0WiemXSA — Google Arts &amp; Culture,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https://commons.wikimedia.org/w/index.php?curid=21878559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92189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300" dirty="0"/>
              <a:t>Image: Lady Jane Grey </a:t>
            </a:r>
            <a:r>
              <a:rPr lang="en-GB" sz="2000" b="0" i="0" dirty="0">
                <a:solidFill>
                  <a:srgbClr val="404040"/>
                </a:solidFill>
                <a:effectLst/>
                <a:latin typeface="fsalbertregular"/>
              </a:rPr>
              <a:t>by Unknown artist oil on oak panel, circa 1590-1600 NPG 6804 © National Portrait Gallery, London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https://www.npg.org.uk/collections/search/portrait/mw113910/Lady-Jane-Grey</a:t>
            </a:r>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18868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300" dirty="0"/>
              <a:t>Image: By </a:t>
            </a:r>
            <a:r>
              <a:rPr lang="en-GB" sz="1300" dirty="0" err="1"/>
              <a:t>Antonis</a:t>
            </a:r>
            <a:r>
              <a:rPr lang="en-GB" sz="1300" dirty="0"/>
              <a:t> </a:t>
            </a:r>
            <a:r>
              <a:rPr lang="en-GB" sz="1300" dirty="0" err="1"/>
              <a:t>Mor</a:t>
            </a:r>
            <a:r>
              <a:rPr lang="en-GB" sz="1300" dirty="0"/>
              <a:t> - The </a:t>
            </a:r>
            <a:r>
              <a:rPr lang="en-GB" sz="1300" dirty="0" err="1"/>
              <a:t>Yorck</a:t>
            </a:r>
            <a:r>
              <a:rPr lang="en-GB" sz="1300" dirty="0"/>
              <a:t> Project (2002) 10.000 </a:t>
            </a:r>
            <a:r>
              <a:rPr lang="en-GB" sz="1300" dirty="0" err="1"/>
              <a:t>Meisterwerke</a:t>
            </a:r>
            <a:r>
              <a:rPr lang="en-GB" sz="1300" dirty="0"/>
              <a:t> der </a:t>
            </a:r>
            <a:r>
              <a:rPr lang="en-GB" sz="1300" dirty="0" err="1"/>
              <a:t>Malerei</a:t>
            </a:r>
            <a:r>
              <a:rPr lang="en-GB" sz="1300" dirty="0"/>
              <a:t> (DVD-ROM), distributed by DIRECTMEDIA Publishing GmbH. ISBN: 3936122202.,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https://commons.wikimedia.org/w/index.php?curid=155896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67202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Image: Queen Elizabeth I </a:t>
            </a:r>
            <a:r>
              <a:rPr lang="en-GB" sz="2000" b="0" i="0" dirty="0">
                <a:solidFill>
                  <a:srgbClr val="404040"/>
                </a:solidFill>
                <a:effectLst/>
                <a:latin typeface="fsalbertregular"/>
              </a:rPr>
              <a:t>by Unknown English artist oil on panel, circa 1600 NPG 5175 © National Portrait Gallery, London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https://www.npg.org.uk/collections/search/portrait/mw02070/Queen-Elizabeth-I</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gn="l"/>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987466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300" dirty="0"/>
              <a:t>Image: </a:t>
            </a:r>
            <a:r>
              <a:rPr lang="en-GB" sz="2000" b="0" i="1" u="none" strike="noStrike" dirty="0">
                <a:solidFill>
                  <a:srgbClr val="A71C15"/>
                </a:solidFill>
                <a:effectLst/>
                <a:latin typeface="Hoefler Text A"/>
                <a:hlinkClick r:id="rId3"/>
              </a:rPr>
              <a:t>James I of England</a:t>
            </a:r>
            <a:r>
              <a:rPr lang="en-GB" sz="2000" b="0" i="1" u="none" strike="noStrike" dirty="0">
                <a:solidFill>
                  <a:srgbClr val="525252"/>
                </a:solidFill>
                <a:effectLst/>
                <a:latin typeface="Hoefler Text A"/>
              </a:rPr>
              <a:t> </a:t>
            </a:r>
            <a:r>
              <a:rPr lang="en-GB" sz="2000" b="0" i="0" dirty="0">
                <a:solidFill>
                  <a:srgbClr val="6C6C6C"/>
                </a:solidFill>
                <a:effectLst/>
                <a:latin typeface="Hoefler Text A"/>
              </a:rPr>
              <a:t>Around 1605. Oil on canvas, 196 x 120 cm Not on display</a:t>
            </a:r>
            <a:r>
              <a:rPr lang="en-GB" sz="2000" b="0" i="0" dirty="0">
                <a:solidFill>
                  <a:srgbClr val="333333"/>
                </a:solidFill>
                <a:effectLst/>
                <a:latin typeface="Ibarra Real Nova"/>
              </a:rPr>
              <a:t>© Photographic Archive of the Prado National Museum.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https://www.museodelprado.es/coleccion/obra-de-arte/wd/38259bc8-f186-4f81-af8b-c60959e93404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gn="l" fontAlgn="base"/>
            <a:endParaRPr lang="en-GB" sz="1300" dirty="0"/>
          </a:p>
          <a:p>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76536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PRINT THIS SHEET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468728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PRINT THIS SHEET or ask the pupils to write the captions in the correct place on the timeline on previous page.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21483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ANSWER SHEET.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48887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Vimeo channel film: </a:t>
            </a:r>
            <a:r>
              <a:rPr lang="en-GB" sz="1200" u="none" strike="noStrike" kern="1200" dirty="0">
                <a:solidFill>
                  <a:schemeClr val="tx1"/>
                </a:solidFill>
                <a:effectLst/>
                <a:latin typeface="+mn-lt"/>
                <a:ea typeface="+mn-ea"/>
                <a:cs typeface="+mn-cs"/>
                <a:hlinkClick r:id="rId3"/>
              </a:rPr>
              <a:t>https://vimeo.com/823414552</a:t>
            </a:r>
            <a:r>
              <a:rPr lang="en-GB" sz="1200" u="none" strike="noStrike" kern="1200" dirty="0">
                <a:solidFill>
                  <a:schemeClr val="tx1"/>
                </a:solidFill>
                <a:effectLst/>
                <a:latin typeface="+mn-lt"/>
                <a:ea typeface="+mn-ea"/>
                <a:cs typeface="+mn-cs"/>
              </a:rPr>
              <a:t> (you can also download a copy of the film from this link)</a:t>
            </a:r>
            <a:endParaRPr lang="en-GB" dirty="0"/>
          </a:p>
          <a:p>
            <a:r>
              <a:rPr lang="en-GB" dirty="0"/>
              <a:t>Ask the pupils to make notes of events and dates as they watch the 5 minute film. </a:t>
            </a:r>
          </a:p>
          <a:p>
            <a:r>
              <a:rPr lang="en-GB" sz="1200" b="1" u="none" kern="1200" dirty="0">
                <a:solidFill>
                  <a:schemeClr val="tx1"/>
                </a:solidFill>
                <a:effectLst/>
                <a:latin typeface="+mn-lt"/>
                <a:ea typeface="+mn-ea"/>
                <a:cs typeface="+mn-cs"/>
              </a:rPr>
              <a:t>The Counter-Reformation and Elizabeth's “great compromise”: </a:t>
            </a:r>
            <a:r>
              <a:rPr lang="en-GB" sz="1200" kern="1200" dirty="0">
                <a:solidFill>
                  <a:schemeClr val="tx1"/>
                </a:solidFill>
                <a:effectLst/>
                <a:latin typeface="+mn-lt"/>
                <a:ea typeface="+mn-ea"/>
                <a:cs typeface="+mn-cs"/>
              </a:rPr>
              <a:t>Bloody Mary's Counter-Reformation and Elizabeth’s attempt at a great compromise led to a spiritual war which was to echo well into the next century.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32502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800" dirty="0">
                <a:effectLst/>
                <a:latin typeface="Arial" panose="020B0604020202020204" pitchFamily="34" charset="0"/>
                <a:ea typeface="Calibri" panose="020F0502020204030204" pitchFamily="34" charset="0"/>
              </a:rPr>
              <a:t>By </a:t>
            </a:r>
            <a:r>
              <a:rPr lang="en-GB" sz="1800" u="sng" dirty="0">
                <a:solidFill>
                  <a:srgbClr val="0563C1"/>
                </a:solidFill>
                <a:effectLst/>
                <a:latin typeface="Arial" panose="020B0604020202020204" pitchFamily="34" charset="0"/>
                <a:ea typeface="Calibri" panose="020F0502020204030204" pitchFamily="34" charset="0"/>
                <a:hlinkClick r:id="rId3"/>
              </a:rPr>
              <a:t>https://www.johnfoxe.org/woodcuts/f1805ins5.gif</a:t>
            </a:r>
            <a:r>
              <a:rPr lang="en-GB" sz="1800" dirty="0">
                <a:effectLst/>
                <a:latin typeface="Arial" panose="020B0604020202020204" pitchFamily="34" charset="0"/>
                <a:ea typeface="Calibri" panose="020F0502020204030204" pitchFamily="34" charset="0"/>
              </a:rPr>
              <a:t>, Public Domain, </a:t>
            </a:r>
            <a:r>
              <a:rPr lang="en-GB" sz="1800" u="sng" dirty="0">
                <a:solidFill>
                  <a:srgbClr val="0563C1"/>
                </a:solidFill>
                <a:effectLst/>
                <a:latin typeface="Arial" panose="020B0604020202020204" pitchFamily="34" charset="0"/>
                <a:ea typeface="Calibri" panose="020F0502020204030204" pitchFamily="34" charset="0"/>
                <a:hlinkClick r:id="rId4"/>
              </a:rPr>
              <a:t>https://commons.wikimedia.org/w/index.php?curid=440433</a:t>
            </a:r>
            <a:endParaRPr lang="en-GB" sz="1800" dirty="0">
              <a:effectLst/>
              <a:latin typeface="Calibri" panose="020F0502020204030204" pitchFamily="34" charset="0"/>
              <a:ea typeface="Calibri" panose="020F0502020204030204" pitchFamily="34" charset="0"/>
            </a:endParaRPr>
          </a:p>
          <a:p>
            <a:r>
              <a:rPr lang="en-GB" dirty="0"/>
              <a:t>Identify the individuals depicted in the source.  Explore the background and what is happening in the image. </a:t>
            </a: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81395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three films look at the broader battle for religious supremacy across the Tudor dynasty. Leicestershire connections are explored through the stories of Lady Jane Grey and the Digby family at </a:t>
            </a:r>
            <a:r>
              <a:rPr lang="en-GB" sz="1200" kern="1200" dirty="0" err="1">
                <a:solidFill>
                  <a:schemeClr val="tx1"/>
                </a:solidFill>
                <a:effectLst/>
                <a:latin typeface="+mn-lt"/>
                <a:ea typeface="+mn-ea"/>
                <a:cs typeface="+mn-cs"/>
              </a:rPr>
              <a:t>Donington</a:t>
            </a:r>
            <a:r>
              <a:rPr lang="en-GB" sz="1200" kern="1200" dirty="0">
                <a:solidFill>
                  <a:schemeClr val="tx1"/>
                </a:solidFill>
                <a:effectLst/>
                <a:latin typeface="+mn-lt"/>
                <a:ea typeface="+mn-ea"/>
                <a:cs typeface="+mn-cs"/>
              </a:rPr>
              <a:t>-le-Heath Manor.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last two explore the scandals that beset the Abbot and clergy of Leicester Abbey, which reinforce the corrupt view of Religious Houses at the time. This is then compared with the active roles mendicant friars played in the medieval town.</a:t>
            </a:r>
          </a:p>
          <a:p>
            <a:r>
              <a:rPr lang="en-GB" sz="1200" kern="1200" dirty="0">
                <a:solidFill>
                  <a:schemeClr val="tx1"/>
                </a:solidFill>
                <a:effectLst/>
                <a:latin typeface="+mn-lt"/>
                <a:ea typeface="+mn-ea"/>
                <a:cs typeface="+mn-cs"/>
              </a:rPr>
              <a:t>After watching each film, students can complete activities, including a timeline sorting activity, closed comprehension, storyboard retelling activity, source analysis task and a Reformation Top Trumps game to play with classmates. teachers are free to use as many or as few of these activities as best fits the abilities of their students and the lesson time available.	</a:t>
            </a:r>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355694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dirty="0">
                <a:effectLst/>
                <a:latin typeface="Arial" panose="020B0604020202020204" pitchFamily="34" charset="0"/>
                <a:ea typeface="Calibri" panose="020F0502020204030204" pitchFamily="34" charset="0"/>
              </a:rPr>
              <a:t>By </a:t>
            </a:r>
            <a:r>
              <a:rPr lang="en-GB" sz="1200" u="sng" dirty="0">
                <a:solidFill>
                  <a:srgbClr val="0563C1"/>
                </a:solidFill>
                <a:effectLst/>
                <a:latin typeface="Arial" panose="020B0604020202020204" pitchFamily="34" charset="0"/>
                <a:ea typeface="Calibri" panose="020F0502020204030204" pitchFamily="34" charset="0"/>
                <a:hlinkClick r:id="rId3"/>
              </a:rPr>
              <a:t>https://www.johnfoxe.org/woodcuts/f1805ins5.gif</a:t>
            </a:r>
            <a:r>
              <a:rPr lang="en-GB" sz="1200" dirty="0">
                <a:effectLst/>
                <a:latin typeface="Arial" panose="020B0604020202020204" pitchFamily="34" charset="0"/>
                <a:ea typeface="Calibri" panose="020F0502020204030204" pitchFamily="34" charset="0"/>
              </a:rPr>
              <a:t>, Public Domain, </a:t>
            </a:r>
            <a:r>
              <a:rPr lang="en-GB" sz="1200" u="sng" dirty="0">
                <a:solidFill>
                  <a:srgbClr val="0563C1"/>
                </a:solidFill>
                <a:effectLst/>
                <a:latin typeface="Arial" panose="020B0604020202020204" pitchFamily="34" charset="0"/>
                <a:ea typeface="Calibri" panose="020F0502020204030204" pitchFamily="34" charset="0"/>
                <a:hlinkClick r:id="rId4"/>
              </a:rPr>
              <a:t>https://commons.wikimedia.org/w/index.php?curid=440433</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097278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Image: </a:t>
            </a:r>
            <a:r>
              <a:rPr lang="en-GB" sz="1200" dirty="0">
                <a:effectLst/>
                <a:latin typeface="Arial" panose="020B0604020202020204" pitchFamily="34" charset="0"/>
                <a:ea typeface="Calibri" panose="020F0502020204030204" pitchFamily="34" charset="0"/>
              </a:rPr>
              <a:t>By </a:t>
            </a:r>
            <a:r>
              <a:rPr lang="en-GB" sz="1200" u="sng" dirty="0">
                <a:solidFill>
                  <a:srgbClr val="0563C1"/>
                </a:solidFill>
                <a:effectLst/>
                <a:latin typeface="Arial" panose="020B0604020202020204" pitchFamily="34" charset="0"/>
                <a:ea typeface="Calibri" panose="020F0502020204030204" pitchFamily="34" charset="0"/>
                <a:hlinkClick r:id="rId3"/>
              </a:rPr>
              <a:t>https://www.johnfoxe.org/woodcuts/f1805ins5.gif</a:t>
            </a:r>
            <a:r>
              <a:rPr lang="en-GB" sz="1200" dirty="0">
                <a:effectLst/>
                <a:latin typeface="Arial" panose="020B0604020202020204" pitchFamily="34" charset="0"/>
                <a:ea typeface="Calibri" panose="020F0502020204030204" pitchFamily="34" charset="0"/>
              </a:rPr>
              <a:t>, Public Domain, </a:t>
            </a:r>
            <a:r>
              <a:rPr lang="en-GB" sz="1200" u="sng" dirty="0">
                <a:solidFill>
                  <a:srgbClr val="0563C1"/>
                </a:solidFill>
                <a:effectLst/>
                <a:latin typeface="Arial" panose="020B0604020202020204" pitchFamily="34" charset="0"/>
                <a:ea typeface="Calibri" panose="020F0502020204030204" pitchFamily="34" charset="0"/>
                <a:hlinkClick r:id="rId4"/>
              </a:rPr>
              <a:t>https://commons.wikimedia.org/w/index.php?curid=440433</a:t>
            </a:r>
            <a:endParaRPr lang="en-GB" dirty="0"/>
          </a:p>
          <a:p>
            <a:r>
              <a:rPr lang="en-GB" dirty="0"/>
              <a:t>Look at the captions and discuss why they are saying these things. What else might they say? For what reasons did John’s Foxe including the speech. </a:t>
            </a:r>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21514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page for guidance for the next activity. </a:t>
            </a:r>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44313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PRINT IF REQUIRED.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249643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172399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5W indicators to help decide if the source is reliable or unreliable/biased.  Consider 1: Content, 2: Provenance, 3: Motive, 4: Corroboration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3301508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POSSIBLE ANSWERS ONLY. </a:t>
            </a:r>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473677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Vimeo channel film: </a:t>
            </a:r>
            <a:r>
              <a:rPr lang="en-GB" sz="1200" u="none" strike="noStrike" kern="1200" dirty="0">
                <a:solidFill>
                  <a:schemeClr val="tx1"/>
                </a:solidFill>
                <a:effectLst/>
                <a:latin typeface="+mn-lt"/>
                <a:ea typeface="+mn-ea"/>
                <a:cs typeface="+mn-cs"/>
                <a:hlinkClick r:id="rId3"/>
              </a:rPr>
              <a:t>https://vimeo.com/823412552</a:t>
            </a:r>
            <a:r>
              <a:rPr lang="en-GB" sz="1200" u="none" strike="noStrike" kern="1200" dirty="0">
                <a:solidFill>
                  <a:schemeClr val="tx1"/>
                </a:solidFill>
                <a:effectLst/>
                <a:latin typeface="+mn-lt"/>
                <a:ea typeface="+mn-ea"/>
                <a:cs typeface="+mn-cs"/>
              </a:rPr>
              <a:t> (you can also download a copy of the film from this link)</a:t>
            </a:r>
            <a:endParaRPr lang="en-GB" dirty="0"/>
          </a:p>
          <a:p>
            <a:r>
              <a:rPr lang="en-GB" dirty="0"/>
              <a:t>Ask the pupils to make notes of events and dates as they watch the 5 minute film. </a:t>
            </a:r>
          </a:p>
          <a:p>
            <a:r>
              <a:rPr lang="en-GB" sz="1200" b="1" u="none" kern="1200" dirty="0">
                <a:solidFill>
                  <a:schemeClr val="tx1"/>
                </a:solidFill>
                <a:effectLst/>
                <a:latin typeface="+mn-lt"/>
                <a:ea typeface="+mn-ea"/>
                <a:cs typeface="+mn-cs"/>
              </a:rPr>
              <a:t>Recusants in Leicester: </a:t>
            </a:r>
            <a:r>
              <a:rPr lang="en-GB" sz="1200" kern="1200" dirty="0">
                <a:solidFill>
                  <a:schemeClr val="tx1"/>
                </a:solidFill>
                <a:effectLst/>
                <a:latin typeface="+mn-lt"/>
                <a:ea typeface="+mn-ea"/>
                <a:cs typeface="+mn-cs"/>
              </a:rPr>
              <a:t>The story of the Digby family of </a:t>
            </a:r>
            <a:r>
              <a:rPr lang="en-GB" sz="1200" kern="1200" dirty="0" err="1">
                <a:solidFill>
                  <a:schemeClr val="tx1"/>
                </a:solidFill>
                <a:effectLst/>
                <a:latin typeface="+mn-lt"/>
                <a:ea typeface="+mn-ea"/>
                <a:cs typeface="+mn-cs"/>
              </a:rPr>
              <a:t>Donington</a:t>
            </a:r>
            <a:r>
              <a:rPr lang="en-GB" sz="1200" kern="1200" dirty="0">
                <a:solidFill>
                  <a:schemeClr val="tx1"/>
                </a:solidFill>
                <a:effectLst/>
                <a:latin typeface="+mn-lt"/>
                <a:ea typeface="+mn-ea"/>
                <a:cs typeface="+mn-cs"/>
              </a:rPr>
              <a:t>-le-Heath in North West Leicestershire and Sir Everard Digby's involvement in the Gunpowder Plot. </a:t>
            </a:r>
          </a:p>
          <a:p>
            <a:pPr>
              <a:lnSpc>
                <a:spcPct val="107000"/>
              </a:lnSpc>
              <a:spcAft>
                <a:spcPts val="800"/>
              </a:spcAft>
            </a:pPr>
            <a:r>
              <a:rPr lang="en-GB" dirty="0"/>
              <a:t>You may want to arrange a visit to the 1620’s House at Donnington-le-Heath, the home of the </a:t>
            </a:r>
            <a:r>
              <a:rPr lang="en-GB" dirty="0" err="1"/>
              <a:t>Digbys</a:t>
            </a:r>
            <a:r>
              <a:rPr lang="en-GB" dirty="0"/>
              <a: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https://1620shouse.org.uk/</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r>
              <a:rPr lang="en-GB" sz="1200" b="0" i="0" kern="1200" dirty="0">
                <a:solidFill>
                  <a:schemeClr val="tx1"/>
                </a:solidFill>
                <a:effectLst/>
                <a:latin typeface="+mn-lt"/>
                <a:ea typeface="+mn-ea"/>
                <a:cs typeface="+mn-cs"/>
              </a:rPr>
              <a:t>The house has been home to many families over its 700 year history, but the Digby family, which included the Gunpowder Plotter Sir Everard Digby, lived in the house for over two hundred years.</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992041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OR POSSIBLE ESSAY QUESTION. </a:t>
            </a:r>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136692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print this template or simply fold a piece of paper into six.  </a:t>
            </a: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278039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three films look at the broader battle for religious supremacy across the Tudor dynasty. Leicestershire connections are explored through the stories of Lady Jane Grey and the Digby family at </a:t>
            </a:r>
            <a:r>
              <a:rPr lang="en-GB" sz="1200" kern="1200" dirty="0" err="1">
                <a:solidFill>
                  <a:schemeClr val="tx1"/>
                </a:solidFill>
                <a:effectLst/>
                <a:latin typeface="+mn-lt"/>
                <a:ea typeface="+mn-ea"/>
                <a:cs typeface="+mn-cs"/>
              </a:rPr>
              <a:t>Donington</a:t>
            </a:r>
            <a:r>
              <a:rPr lang="en-GB" sz="1200" kern="1200" dirty="0">
                <a:solidFill>
                  <a:schemeClr val="tx1"/>
                </a:solidFill>
                <a:effectLst/>
                <a:latin typeface="+mn-lt"/>
                <a:ea typeface="+mn-ea"/>
                <a:cs typeface="+mn-cs"/>
              </a:rPr>
              <a:t>-le-Heath Manor.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last two explore the scandals that beset the Abbot and clergy of Leicester Abbey, which reinforce the corrupt view of Religious Houses at the time. This is then compared with the active roles mendicant friars played in the medieval town.</a:t>
            </a:r>
          </a:p>
          <a:p>
            <a:r>
              <a:rPr lang="en-GB" sz="1200" kern="1200" dirty="0">
                <a:solidFill>
                  <a:schemeClr val="tx1"/>
                </a:solidFill>
                <a:effectLst/>
                <a:latin typeface="+mn-lt"/>
                <a:ea typeface="+mn-ea"/>
                <a:cs typeface="+mn-cs"/>
              </a:rPr>
              <a:t>After watching each film, students can complete activities, including a timeline sorting activity, closed comprehension, storyboard retelling activity, source analysis task and a Reformation Top Trumps game to play with classmates. teachers are free to use as many or as few of these activities as best fits the abilities of their students and the lesson time available.	</a:t>
            </a:r>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1966869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page or ask pupils to copy sentence starters from the slide. </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1761895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t>
            </a:r>
          </a:p>
          <a:p>
            <a:pPr>
              <a:lnSpc>
                <a:spcPct val="107000"/>
              </a:lnSpc>
              <a:spcAft>
                <a:spcPts val="800"/>
              </a:spcAft>
            </a:pPr>
            <a:r>
              <a:rPr lang="en-GB" dirty="0"/>
              <a:t>Henry VIII By After Hans Holbein the Younger - eAHC0d0WiemXSA — Google Arts &amp;amp; Culture,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https://commons.wikimedia.org/w/index.php?curid=21878559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EDWARD VI (1537-1553) -</a:t>
            </a:r>
            <a:r>
              <a:rPr lang="en-US" sz="1200" dirty="0"/>
              <a:t>©</a:t>
            </a:r>
            <a:r>
              <a:rPr lang="en-GB" sz="1200" dirty="0"/>
              <a:t>Alamy</a:t>
            </a:r>
            <a:r>
              <a:rPr lang="en-GB" sz="1200" b="0" kern="1200" dirty="0">
                <a:solidFill>
                  <a:schemeClr val="tx1"/>
                </a:solidFill>
                <a:effectLst/>
                <a:latin typeface="+mn-lt"/>
                <a:ea typeface="+mn-ea"/>
                <a:cs typeface="+mn-cs"/>
              </a:rPr>
              <a:t> Image ID: </a:t>
            </a:r>
            <a:r>
              <a:rPr lang="en-GB" sz="1200" b="1" kern="1200" dirty="0">
                <a:solidFill>
                  <a:schemeClr val="tx1"/>
                </a:solidFill>
                <a:effectLst/>
                <a:latin typeface="+mn-lt"/>
                <a:ea typeface="+mn-ea"/>
                <a:cs typeface="+mn-cs"/>
              </a:rPr>
              <a:t>DB0YBA</a:t>
            </a:r>
            <a:r>
              <a:rPr lang="en-GB" sz="1200" b="0" kern="1200" dirty="0">
                <a:solidFill>
                  <a:schemeClr val="tx1"/>
                </a:solidFill>
                <a:effectLst/>
                <a:latin typeface="+mn-lt"/>
                <a:ea typeface="+mn-ea"/>
                <a:cs typeface="+mn-cs"/>
              </a:rPr>
              <a:t> (RM)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Lady Jane Grey </a:t>
            </a:r>
            <a:r>
              <a:rPr lang="en-US" sz="1200" dirty="0"/>
              <a:t>©</a:t>
            </a:r>
            <a:r>
              <a:rPr lang="en-GB" sz="1200" dirty="0"/>
              <a:t>Alamy</a:t>
            </a:r>
            <a:r>
              <a:rPr lang="en-GB" sz="1200" b="0" kern="1200" dirty="0">
                <a:solidFill>
                  <a:schemeClr val="tx1"/>
                </a:solidFill>
                <a:effectLst/>
                <a:latin typeface="+mn-lt"/>
                <a:ea typeface="+mn-ea"/>
                <a:cs typeface="+mn-cs"/>
              </a:rPr>
              <a:t> Image ID: </a:t>
            </a:r>
            <a:r>
              <a:rPr lang="en-GB" sz="1200" b="1" kern="1200" dirty="0">
                <a:solidFill>
                  <a:schemeClr val="tx1"/>
                </a:solidFill>
                <a:effectLst/>
                <a:latin typeface="+mn-lt"/>
                <a:ea typeface="+mn-ea"/>
                <a:cs typeface="+mn-cs"/>
              </a:rPr>
              <a:t>F4428R </a:t>
            </a:r>
            <a:r>
              <a:rPr lang="en-GB" sz="1200" b="0" kern="1200" dirty="0">
                <a:solidFill>
                  <a:schemeClr val="tx1"/>
                </a:solidFill>
                <a:effectLst/>
                <a:latin typeface="+mn-lt"/>
                <a:ea typeface="+mn-ea"/>
                <a:cs typeface="+mn-cs"/>
              </a:rPr>
              <a:t>(RM)</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3438493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Mary I of England - </a:t>
            </a:r>
            <a:r>
              <a:rPr lang="en-US" sz="1200" dirty="0"/>
              <a:t>©</a:t>
            </a:r>
            <a:r>
              <a:rPr lang="en-GB" sz="1200" dirty="0"/>
              <a:t>Alamy </a:t>
            </a:r>
            <a:r>
              <a:rPr lang="en-GB" sz="1200" b="0" kern="1200" dirty="0">
                <a:solidFill>
                  <a:schemeClr val="tx1"/>
                </a:solidFill>
                <a:effectLst/>
                <a:latin typeface="+mn-lt"/>
                <a:ea typeface="+mn-ea"/>
                <a:cs typeface="+mn-cs"/>
              </a:rPr>
              <a:t>Image ID: </a:t>
            </a:r>
            <a:r>
              <a:rPr lang="en-GB" sz="1200" b="1" kern="1200" dirty="0">
                <a:solidFill>
                  <a:schemeClr val="tx1"/>
                </a:solidFill>
                <a:effectLst/>
                <a:latin typeface="+mn-lt"/>
                <a:ea typeface="+mn-ea"/>
                <a:cs typeface="+mn-cs"/>
              </a:rPr>
              <a:t>C78PHC</a:t>
            </a:r>
            <a:r>
              <a:rPr lang="en-GB" sz="1200" b="0" kern="1200" dirty="0">
                <a:solidFill>
                  <a:schemeClr val="tx1"/>
                </a:solidFill>
                <a:effectLst/>
                <a:latin typeface="+mn-lt"/>
                <a:ea typeface="+mn-ea"/>
                <a:cs typeface="+mn-cs"/>
              </a:rPr>
              <a:t> (RM)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QUEEN ELIZABETH I OF ENGLAND - Image </a:t>
            </a:r>
            <a:r>
              <a:rPr lang="en-US" sz="1200" dirty="0"/>
              <a:t>©</a:t>
            </a:r>
            <a:r>
              <a:rPr lang="en-GB" sz="1200" dirty="0"/>
              <a:t>Alamy</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M9N1N8</a:t>
            </a:r>
            <a:r>
              <a:rPr lang="en-GB" sz="1200" b="0" kern="1200" dirty="0">
                <a:solidFill>
                  <a:schemeClr val="tx1"/>
                </a:solidFill>
                <a:effectLst/>
                <a:latin typeface="+mn-lt"/>
                <a:ea typeface="+mn-ea"/>
                <a:cs typeface="+mn-cs"/>
              </a:rPr>
              <a:t> (RM)</a:t>
            </a:r>
            <a:endParaRPr lang="en-GB"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u="none" strike="noStrike" dirty="0">
                <a:solidFill>
                  <a:srgbClr val="A71C15"/>
                </a:solidFill>
                <a:effectLst/>
                <a:latin typeface="Hoefler Text A"/>
                <a:hlinkClick r:id="rId3"/>
              </a:rPr>
              <a:t>James I of England</a:t>
            </a:r>
            <a:r>
              <a:rPr lang="en-GB" sz="1200" b="0" i="1" u="none" strike="noStrike" dirty="0">
                <a:solidFill>
                  <a:srgbClr val="525252"/>
                </a:solidFill>
                <a:effectLst/>
                <a:latin typeface="Hoefler Text A"/>
              </a:rPr>
              <a:t> </a:t>
            </a:r>
            <a:r>
              <a:rPr lang="en-GB" sz="1200" b="0" i="0" dirty="0">
                <a:solidFill>
                  <a:srgbClr val="6C6C6C"/>
                </a:solidFill>
                <a:effectLst/>
                <a:latin typeface="Hoefler Text A"/>
              </a:rPr>
              <a:t>Around 1605. Oil on canvas, 196 x 120 cm Not on display</a:t>
            </a:r>
            <a:r>
              <a:rPr lang="en-GB" sz="1200" b="0" i="0" dirty="0">
                <a:solidFill>
                  <a:srgbClr val="333333"/>
                </a:solidFill>
                <a:effectLst/>
                <a:latin typeface="Ibarra Real Nova"/>
              </a:rPr>
              <a:t>© Photographic Archive of the Prado National Museum. - </a:t>
            </a:r>
            <a:r>
              <a:rPr lang="en-GB" sz="11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https://www.museodelprado.es/coleccion/obra-de-arte/wd/38259bc8-f186-4f81-af8b-c60959e93404</a:t>
            </a:r>
            <a:r>
              <a:rPr lang="en-GB" sz="11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826579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Vimeo channel film: </a:t>
            </a:r>
            <a:r>
              <a:rPr lang="en-GB" sz="1200" u="none" strike="noStrike" kern="1200" dirty="0">
                <a:solidFill>
                  <a:schemeClr val="tx1"/>
                </a:solidFill>
                <a:effectLst/>
                <a:latin typeface="+mn-lt"/>
                <a:ea typeface="+mn-ea"/>
                <a:cs typeface="+mn-cs"/>
                <a:hlinkClick r:id="rId3"/>
              </a:rPr>
              <a:t>https://vimeo.com/823409658</a:t>
            </a:r>
            <a:r>
              <a:rPr lang="en-GB" sz="1200" u="none" strike="noStrike" kern="1200" dirty="0">
                <a:solidFill>
                  <a:schemeClr val="tx1"/>
                </a:solidFill>
                <a:effectLst/>
                <a:latin typeface="+mn-lt"/>
                <a:ea typeface="+mn-ea"/>
                <a:cs typeface="+mn-cs"/>
              </a:rPr>
              <a:t> (you can also download a copy of the film from this link)</a:t>
            </a:r>
            <a:endParaRPr lang="en-GB" dirty="0"/>
          </a:p>
          <a:p>
            <a:r>
              <a:rPr lang="en-GB" dirty="0"/>
              <a:t>Ask the pupils to make notes of events and dates as they watch the 5 minute film. </a:t>
            </a:r>
          </a:p>
          <a:p>
            <a:r>
              <a:rPr lang="en-GB" sz="1200" b="1" u="none" kern="1200" dirty="0">
                <a:solidFill>
                  <a:schemeClr val="tx1"/>
                </a:solidFill>
                <a:effectLst/>
                <a:latin typeface="+mn-lt"/>
                <a:ea typeface="+mn-ea"/>
                <a:cs typeface="+mn-cs"/>
              </a:rPr>
              <a:t>Leicester before the Reformation: </a:t>
            </a:r>
            <a:r>
              <a:rPr lang="en-GB" sz="1200" kern="1200" dirty="0">
                <a:solidFill>
                  <a:schemeClr val="tx1"/>
                </a:solidFill>
                <a:effectLst/>
                <a:latin typeface="+mn-lt"/>
                <a:ea typeface="+mn-ea"/>
                <a:cs typeface="+mn-cs"/>
              </a:rPr>
              <a:t>After a long period of prosperity at Leicester Abbey, by 1440, it became clear that all was not well.</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2401699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what they can see in the picture. Discuss the walls and the River Soar.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your pupils whether they have been to Abbey Park and seen the ruins?  How is different nowadays? Have they seen the walls and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Revise parts of a religious building: cloister, steeple, tower, nave, chancel, transept. </a:t>
            </a:r>
          </a:p>
          <a:p>
            <a:r>
              <a:rPr lang="en-US" dirty="0">
                <a:cs typeface="Calibri"/>
              </a:rPr>
              <a:t>Image: Leicester City Council/John Finnie Photograph: Ismail Dale </a:t>
            </a: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3243672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to find these on John Speed’s map.  Talk about this map and how it is different from a modern map. </a:t>
            </a:r>
          </a:p>
          <a:p>
            <a:r>
              <a:rPr lang="en-GB" dirty="0"/>
              <a:t>You may want to u</a:t>
            </a:r>
            <a:r>
              <a:rPr lang="en-GB" sz="1200" spc="60" dirty="0">
                <a:effectLst/>
              </a:rPr>
              <a:t>se the 5W indicators on </a:t>
            </a:r>
            <a:r>
              <a:rPr lang="en-GB" dirty="0"/>
              <a:t>slide 19</a:t>
            </a:r>
            <a:r>
              <a:rPr lang="en-GB" sz="1200" spc="60" dirty="0">
                <a:effectLst/>
              </a:rPr>
              <a:t> to help decide if the source is reliable or unreliable / biased.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60" dirty="0">
                <a:effectLst/>
              </a:rPr>
              <a:t>Image: </a:t>
            </a:r>
            <a:r>
              <a:rPr lang="en-GB" sz="2000" b="0" i="0" dirty="0">
                <a:solidFill>
                  <a:srgbClr val="000000"/>
                </a:solidFill>
                <a:effectLst/>
                <a:latin typeface="Helvetica Neue"/>
              </a:rPr>
              <a:t>© The Trustees of the British Museum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https://www.britishmuseum.org/collection/image/1613650059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sz="1400" dirty="0">
              <a:effectLst/>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669841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definitions</a:t>
            </a:r>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1077168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Source Analysis: </a:t>
            </a:r>
            <a:r>
              <a:rPr lang="en-GB" sz="1200" kern="1200" dirty="0">
                <a:solidFill>
                  <a:schemeClr val="tx1"/>
                </a:solidFill>
                <a:effectLst/>
                <a:latin typeface="+mn-lt"/>
                <a:ea typeface="+mn-ea"/>
                <a:cs typeface="+mn-cs"/>
              </a:rPr>
              <a:t>Read the source below and then describe the problems that Bishop Longford found at Leicester Abbey in your own words on a separate page.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4232116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Source Analysis: </a:t>
            </a:r>
            <a:r>
              <a:rPr lang="en-GB" sz="1200" kern="1200" dirty="0">
                <a:solidFill>
                  <a:schemeClr val="tx1"/>
                </a:solidFill>
                <a:effectLst/>
                <a:latin typeface="+mn-lt"/>
                <a:ea typeface="+mn-ea"/>
                <a:cs typeface="+mn-cs"/>
              </a:rPr>
              <a:t>Read the source below and then describe the problems that Bishop Longford found at Leicester Abbey in your own words on a separate page.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1780858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page for guidance for the next activity. </a:t>
            </a:r>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73288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resources pack consists of five short (approx. 5 minute) films, each with a corresponding set of pupil activity sheets to help students reinforce and reflect on the content of the films. There is also a completed ‘Answer Sheet’ for each of the activities* for teachers to reference.  The films themselves explore aspects of the Reformation and Counter-Reformation with specific reference to events and people connected to Leicester and Leicestershire, enabling the teaching to link to aspects of Local History Studies also.</a:t>
            </a:r>
          </a:p>
          <a:p>
            <a:r>
              <a:rPr lang="en-GB" sz="1200" kern="1200" dirty="0">
                <a:solidFill>
                  <a:schemeClr val="tx1"/>
                </a:solidFill>
                <a:effectLst/>
                <a:latin typeface="+mn-lt"/>
                <a:ea typeface="+mn-ea"/>
                <a:cs typeface="+mn-cs"/>
              </a:rPr>
              <a:t>*except for the Diamond 9 activity, for which there is no strictly ‘correct’ answer provided the students can justify their selections.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4181777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PRINT IF REQUIRED.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3251552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4161447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5W indicators to help decide if the source is reliable or unreliable/biased.  Consider 1: Content, 2: Provenance, 3: Motive, 4: Corroboration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441593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POSSIBLE ANSWERS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2352532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Vimeo channel film: </a:t>
            </a:r>
            <a:r>
              <a:rPr lang="en-GB" sz="1200" u="none" strike="noStrike" kern="1200" dirty="0">
                <a:solidFill>
                  <a:schemeClr val="tx1"/>
                </a:solidFill>
                <a:effectLst/>
                <a:latin typeface="+mn-lt"/>
                <a:ea typeface="+mn-ea"/>
                <a:cs typeface="+mn-cs"/>
                <a:hlinkClick r:id="rId3"/>
              </a:rPr>
              <a:t>https://vimeo.com/811955949</a:t>
            </a:r>
            <a:r>
              <a:rPr lang="en-GB" sz="1200" u="none" strike="noStrike" kern="1200" dirty="0">
                <a:solidFill>
                  <a:schemeClr val="tx1"/>
                </a:solidFill>
                <a:effectLst/>
                <a:latin typeface="+mn-lt"/>
                <a:ea typeface="+mn-ea"/>
                <a:cs typeface="+mn-cs"/>
              </a:rPr>
              <a:t> (you can also download a copy of the film from this link)</a:t>
            </a:r>
            <a:endParaRPr lang="en-GB" dirty="0"/>
          </a:p>
          <a:p>
            <a:r>
              <a:rPr lang="en-GB" dirty="0"/>
              <a:t>Ask the pupils to make notes of events and dates as they watch the 5 minute film. </a:t>
            </a:r>
          </a:p>
          <a:p>
            <a:r>
              <a:rPr lang="en-GB" sz="1200" b="1" u="none" kern="1200" dirty="0">
                <a:solidFill>
                  <a:schemeClr val="tx1"/>
                </a:solidFill>
                <a:effectLst/>
                <a:latin typeface="+mn-lt"/>
                <a:ea typeface="+mn-ea"/>
                <a:cs typeface="+mn-cs"/>
              </a:rPr>
              <a:t>The Reformation:</a:t>
            </a:r>
            <a:r>
              <a:rPr lang="en-GB" sz="1200" kern="1200" dirty="0">
                <a:solidFill>
                  <a:schemeClr val="tx1"/>
                </a:solidFill>
                <a:effectLst/>
                <a:latin typeface="+mn-lt"/>
                <a:ea typeface="+mn-ea"/>
                <a:cs typeface="+mn-cs"/>
              </a:rPr>
              <a:t> In 1521, Henry VIII was the Catholic ‘Defender of Faith’ in England. However, by his death in 1574, he had left behind a deeply divided country. </a:t>
            </a:r>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3007729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M.R Dale </a:t>
            </a:r>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481678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Henry VIII. After Hans Holbein the Younger - eAHC0d0WiemXSA — Google Arts &amp; Culture,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https://commons.wikimedia.org/w/index.php?curid=21878559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M.R Dale </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1509174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Print this page: Cut out the cards. Using your knowledge, rank the people listed above according to who benefitted the most and least from the Dissolution in shape on the next slide.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2833496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007398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their circumstances, different people would suffer or benefit from the Dissolution.</a:t>
            </a:r>
          </a:p>
          <a:p>
            <a:r>
              <a:rPr lang="en-GB" dirty="0"/>
              <a:t>Can you think of up to 3 answers to the questions below for each of our 16</a:t>
            </a:r>
            <a:r>
              <a:rPr lang="en-GB" baseline="30000" dirty="0"/>
              <a:t>th</a:t>
            </a:r>
            <a:r>
              <a:rPr lang="en-GB" dirty="0"/>
              <a:t> Century citizens?</a:t>
            </a:r>
          </a:p>
          <a:p>
            <a:r>
              <a:rPr lang="en-GB" dirty="0"/>
              <a:t>Images copyright free </a:t>
            </a:r>
            <a:r>
              <a:rPr lang="en-GB" sz="1200" kern="1200" dirty="0">
                <a:solidFill>
                  <a:schemeClr val="tx1"/>
                </a:solidFill>
                <a:effectLst/>
                <a:latin typeface="+mn-lt"/>
                <a:ea typeface="+mn-ea"/>
                <a:cs typeface="+mn-cs"/>
              </a:rPr>
              <a:t>:</a:t>
            </a:r>
            <a:endParaRPr lang="en-GB" dirty="0"/>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https://freesvg.org/medieval-cabriolet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https://freesvg.org/medieval-men-clothes</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https://freesvg.org/medieval-knight-fashion</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https://freesvg.org/medieval-priest-with-sacrament-vector</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7"/>
              </a:rPr>
              <a:t>https://freesvg.org/monk-illustration</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8"/>
              </a:rPr>
              <a:t>https://freesvg.org/medieval-king-playing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22906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Vimeo channel film: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https://vimeo.com/830494709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sz="1200" u="none" strike="noStrike" kern="1200" dirty="0">
                <a:solidFill>
                  <a:schemeClr val="tx1"/>
                </a:solidFill>
                <a:effectLst/>
                <a:latin typeface="+mn-lt"/>
                <a:ea typeface="+mn-ea"/>
                <a:cs typeface="+mn-cs"/>
              </a:rPr>
              <a:t>(you can also download a copy of the film from this link)</a:t>
            </a:r>
            <a:endParaRPr lang="en-GB" dirty="0"/>
          </a:p>
          <a:p>
            <a:r>
              <a:rPr lang="en-GB" dirty="0"/>
              <a:t>Ask the pupils to make notes of events and dates as they watch the 5 minute film. </a:t>
            </a:r>
          </a:p>
          <a:p>
            <a:r>
              <a:rPr lang="en-GB" sz="1200" b="1" u="none" kern="1200" dirty="0">
                <a:solidFill>
                  <a:schemeClr val="tx1"/>
                </a:solidFill>
                <a:effectLst/>
                <a:latin typeface="+mn-lt"/>
                <a:ea typeface="+mn-ea"/>
                <a:cs typeface="+mn-cs"/>
              </a:rPr>
              <a:t>The Reformation: </a:t>
            </a:r>
            <a:r>
              <a:rPr lang="en-GB" sz="1200" kern="1200" dirty="0">
                <a:solidFill>
                  <a:schemeClr val="tx1"/>
                </a:solidFill>
                <a:effectLst/>
                <a:latin typeface="+mn-lt"/>
                <a:ea typeface="+mn-ea"/>
                <a:cs typeface="+mn-cs"/>
              </a:rPr>
              <a:t>In 1521, Henry VIII was the Catholic ‘Defender of Faith’ in England. However, by his death in 1574, he had left behind a deeply divided country.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6504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SHEET </a:t>
            </a:r>
          </a:p>
          <a:p>
            <a:r>
              <a:rPr lang="en-GB" dirty="0"/>
              <a:t>Images copyright free </a:t>
            </a:r>
            <a:r>
              <a:rPr lang="en-GB" sz="1000" kern="1200" dirty="0">
                <a:solidFill>
                  <a:schemeClr val="tx1"/>
                </a:solidFill>
                <a:effectLst/>
                <a:latin typeface="+mn-lt"/>
                <a:ea typeface="+mn-ea"/>
                <a:cs typeface="+mn-cs"/>
              </a:rPr>
              <a:t>:</a:t>
            </a:r>
            <a:endParaRPr lang="en-GB" dirty="0"/>
          </a:p>
          <a:p>
            <a:pPr>
              <a:lnSpc>
                <a:spcPct val="107000"/>
              </a:lnSpc>
              <a:spcAft>
                <a:spcPts val="800"/>
              </a:spcAft>
            </a:pP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https://freesvg.org/medieval-cabriolet</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https://freesvg.org/medieval-men-clothes</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https://freesvg.org/medieval-knight-fashion</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https://freesvg.org/medieval-priest-with-sacrament-vector</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7"/>
              </a:rPr>
              <a:t>https://freesvg.org/monk-illustration</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8"/>
              </a:rPr>
              <a:t>https://freesvg.org/medieval-king-playing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384797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OR POSSIBLE ESSAY QUESTION. </a:t>
            </a:r>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343234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pieces is broken down into paragraphs with photos over the next few slides.  Please use the slides that you think are the most appropriate. </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43347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300" dirty="0"/>
              <a:t>Martin Luther Image: By Lucas Cranach the Elder - </a:t>
            </a:r>
            <a:r>
              <a:rPr lang="en-GB" sz="1300" dirty="0" err="1"/>
              <a:t>GalleriX</a:t>
            </a:r>
            <a:r>
              <a:rPr lang="en-GB" sz="1300" dirty="0"/>
              <a:t>,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https://commons.wikimedia.org/w/index.php?curid=23260036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r>
              <a:rPr lang="en-GB" sz="1300" dirty="0">
                <a:cs typeface="Calibri"/>
              </a:rPr>
              <a:t>Gutenberg’s Press Image: By </a:t>
            </a:r>
            <a:r>
              <a:rPr lang="en-GB" sz="1300" dirty="0" err="1">
                <a:cs typeface="Calibri"/>
              </a:rPr>
              <a:t>Jost</a:t>
            </a:r>
            <a:r>
              <a:rPr lang="en-GB" sz="1300" dirty="0">
                <a:cs typeface="Calibri"/>
              </a:rPr>
              <a:t> Amman - </a:t>
            </a:r>
            <a:r>
              <a:rPr lang="en-GB" sz="1300" dirty="0" err="1">
                <a:cs typeface="Calibri"/>
              </a:rPr>
              <a:t>Meggs</a:t>
            </a:r>
            <a:r>
              <a:rPr lang="en-GB" sz="1300" dirty="0">
                <a:cs typeface="Calibri"/>
              </a:rPr>
              <a:t>, Philip B. A History of Graphic Design. John Wiley &amp;amp; Sons, Inc. 1998. (p 64),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https://commons.wikimedia.org/w/index.php?curid=2777036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300" dirty="0">
              <a:cs typeface="Calibri"/>
            </a:endParaRPr>
          </a:p>
          <a:p>
            <a:r>
              <a:rPr lang="en-GB" sz="1400" b="1" dirty="0"/>
              <a:t>The Battle for Religious Supremacy</a:t>
            </a:r>
            <a:endParaRPr lang="en-GB" sz="1400" dirty="0"/>
          </a:p>
          <a:p>
            <a:r>
              <a:rPr lang="en-GB" sz="1400" dirty="0"/>
              <a:t>Although Henry VIII opened the door for Protestant reforms to the church in England, his motives were born out of his own personal desires; for a divorce from Catherine of Aragon so he could marry Ann Boleyn, and to fill his treasury from the confiscation of monastic riches and property.  </a:t>
            </a:r>
          </a:p>
          <a:p>
            <a:r>
              <a:rPr lang="en-GB" sz="1400" dirty="0"/>
              <a:t>However, Henry’s son, Edward VI, strongly believed in the Protestant cause and did all in his power to secure the new faith in the country.  But after Edward died and Lady Jane Grey failed to secure the throne, Mary I soon tried to bring the country back into the Catholic faith. However, despite their being areas of the country where Catholicism was still strong, 20 years of enforced Protestant worship across England was not easily reversed, no matter how many people Mary had burned to death as heretics. </a:t>
            </a:r>
          </a:p>
          <a:p>
            <a:r>
              <a:rPr lang="en-GB" sz="1400" dirty="0"/>
              <a:t>When Elizabeth I became Queen, she sought a more balanced approach to religion, keeping the country Protestant, but making concessions to Catholics also.  On the whole, this policy of compromise worked in England until the Pope forced all English Catholics to choose their faith above their queen. Elizabeth was forced to retaliate, executing Catholics who openly defied her religious policies. </a:t>
            </a:r>
          </a:p>
          <a:p>
            <a:r>
              <a:rPr lang="en-GB" sz="1400" dirty="0"/>
              <a:t>Although the religious tensions calmed down in the later years of Elizabeth’s reign, they were still bubbling beneath the surface when James I became King. Just 2 years after his coronation, Catholics attempted to bring England back to the old religion when they tried to assassinate King James in the Gunpowder Plot.</a:t>
            </a:r>
          </a:p>
          <a:p>
            <a:br>
              <a:rPr lang="en-GB" sz="1100" b="1" dirty="0"/>
            </a:br>
            <a:r>
              <a:rPr lang="en-GB" sz="1100" b="1" dirty="0"/>
              <a:t> </a:t>
            </a:r>
            <a:endParaRPr lang="en-GB" sz="1100" dirty="0"/>
          </a:p>
          <a:p>
            <a:endParaRPr lang="en-GB" sz="1100" dirty="0"/>
          </a:p>
          <a:p>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118513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Image: Tudor Rose By </a:t>
            </a:r>
            <a:r>
              <a:rPr lang="en-GB" sz="1300" dirty="0" err="1"/>
              <a:t>Sodacan</a:t>
            </a:r>
            <a:r>
              <a:rPr lang="en-GB" sz="1300" dirty="0"/>
              <a:t> - Own work, CC BY-SA 3.0,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https://commons.wikimedia.org/w/index.php?curid=12740207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Image: King Henry VII </a:t>
            </a:r>
            <a:r>
              <a:rPr lang="en-GB" sz="2000" b="0" i="0" dirty="0">
                <a:solidFill>
                  <a:srgbClr val="404040"/>
                </a:solidFill>
                <a:effectLst/>
                <a:latin typeface="inter"/>
              </a:rPr>
              <a:t>by Unknown Netherlandish artist oil on panel, 1505 NPG 416 -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https://www.npg.org.uk/collections/search/portrait/mw03078/King-Henry-VII</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89425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Image: After Hans Holbein the Younger - eAHC0d0WiemXSA — Google Arts &amp; Culture, Public Domain,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https://commons.wikimedia.org/w/index.php?curid=21878559</a:t>
            </a:r>
            <a:endParaRPr lang="en-GB" sz="1300"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991367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mailto:contact@historicengland.org.uk?subject=Education%20Resources"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4" name="Title 18">
            <a:extLst>
              <a:ext uri="{FF2B5EF4-FFF2-40B4-BE49-F238E27FC236}">
                <a16:creationId xmlns:a16="http://schemas.microsoft.com/office/drawing/2014/main" id="{DBEE7FA7-A40D-8F0B-F00B-35EC0EDBDFEE}"/>
              </a:ext>
            </a:extLst>
          </p:cNvPr>
          <p:cNvSpPr txBox="1">
            <a:spLocks/>
          </p:cNvSpPr>
          <p:nvPr userDrawn="1"/>
        </p:nvSpPr>
        <p:spPr>
          <a:xfrm>
            <a:off x="6800736" y="142007"/>
            <a:ext cx="4837111" cy="260001"/>
          </a:xfrm>
          <a:prstGeom prst="rect">
            <a:avLst/>
          </a:prstGeom>
        </p:spPr>
        <p:txBody>
          <a:bodyPr lIns="0" rIns="90000"/>
          <a:lstStyle>
            <a:lvl1pPr algn="ctr" defTabSz="914400" rtl="0" eaLnBrk="1" latinLnBrk="0" hangingPunct="1">
              <a:lnSpc>
                <a:spcPct val="90000"/>
              </a:lnSpc>
              <a:spcBef>
                <a:spcPct val="0"/>
              </a:spcBef>
              <a:buNone/>
              <a:defRPr sz="1800" b="1" i="0" kern="1200" baseline="0">
                <a:solidFill>
                  <a:srgbClr val="B58906"/>
                </a:solidFill>
                <a:latin typeface="Arial" panose="020B0604020202020204" pitchFamily="34" charset="0"/>
                <a:ea typeface="+mj-ea"/>
                <a:cs typeface="+mj-cs"/>
              </a:defRPr>
            </a:lvl1pPr>
          </a:lstStyle>
          <a:p>
            <a:r>
              <a:rPr lang="en-GB" dirty="0"/>
              <a:t>Click to edit</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6" name="Picture Placeholder 5">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21" name="Picture Placeholder 5">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0" name="Picture Placeholder 39">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3" name="Picture Placeholder 39">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5" name="Picture Placeholder 39">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dirty="0"/>
              <a:t>Click to edit curriculum links.</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Subjects: History</a:t>
            </a:r>
            <a:endParaRPr lang="en-US" sz="2400" baseline="0" dirty="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 3</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Tree>
    <p:extLst>
      <p:ext uri="{BB962C8B-B14F-4D97-AF65-F5344CB8AC3E}">
        <p14:creationId xmlns:p14="http://schemas.microsoft.com/office/powerpoint/2010/main" val="1429220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E3AFBF1E-9D2D-D2D2-EFE7-00C7925D8CC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7" name="Freeform 3">
              <a:extLst>
                <a:ext uri="{FF2B5EF4-FFF2-40B4-BE49-F238E27FC236}">
                  <a16:creationId xmlns:a16="http://schemas.microsoft.com/office/drawing/2014/main" id="{B8EA552D-360B-89CB-78FA-F8BF115709D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8" name="TextBox 4">
            <a:extLst>
              <a:ext uri="{FF2B5EF4-FFF2-40B4-BE49-F238E27FC236}">
                <a16:creationId xmlns:a16="http://schemas.microsoft.com/office/drawing/2014/main" id="{B8BFBD3F-CD8A-E5FE-00B8-84CBBB59A141}"/>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15" name="Picture Placeholder 15">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dirty="0"/>
              <a:t> </a:t>
            </a:r>
          </a:p>
        </p:txBody>
      </p:sp>
      <p:sp>
        <p:nvSpPr>
          <p:cNvPr id="10" name="Picture Placeholder 15">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10" name="Picture Placeholder 9">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dirty="0"/>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dirty="0"/>
          </a:p>
        </p:txBody>
      </p:sp>
      <p:sp>
        <p:nvSpPr>
          <p:cNvPr id="13" name="Picture Placeholder 9">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50" r:id="rId3"/>
    <p:sldLayoutId id="2147483683" r:id="rId4"/>
    <p:sldLayoutId id="2147483684" r:id="rId5"/>
    <p:sldLayoutId id="2147483673" r:id="rId6"/>
    <p:sldLayoutId id="2147483677" r:id="rId7"/>
    <p:sldLayoutId id="2147483679" r:id="rId8"/>
    <p:sldLayoutId id="2147483680" r:id="rId9"/>
    <p:sldLayoutId id="2147483666" r:id="rId10"/>
    <p:sldLayoutId id="2147483685" r:id="rId11"/>
    <p:sldLayoutId id="2147483667" r:id="rId12"/>
    <p:sldLayoutId id="2147483675" r:id="rId13"/>
    <p:sldLayoutId id="2147483671" r:id="rId14"/>
    <p:sldLayoutId id="2147483681" r:id="rId15"/>
    <p:sldLayoutId id="2147483672" r:id="rId16"/>
    <p:sldLayoutId id="2147483678" r:id="rId17"/>
    <p:sldLayoutId id="2147483664" r:id="rId18"/>
    <p:sldLayoutId id="2147483663" r:id="rId19"/>
    <p:sldLayoutId id="2147483660" r:id="rId20"/>
    <p:sldLayoutId id="2147483670" r:id="rId21"/>
    <p:sldLayoutId id="2147483682" r:id="rId22"/>
    <p:sldLayoutId id="2147483690" r:id="rId23"/>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19.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19.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19.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19.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823414552"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19.xml"/><Relationship Id="rId5" Type="http://schemas.openxmlformats.org/officeDocument/2006/relationships/slide" Target="slide6.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vimeo.com/823412552"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46.xml"/><Relationship Id="rId5" Type="http://schemas.openxmlformats.org/officeDocument/2006/relationships/slide" Target="slide34.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823409658"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vimeo.com/823417078"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49.xml"/><Relationship Id="rId1" Type="http://schemas.openxmlformats.org/officeDocument/2006/relationships/slideLayout" Target="../slideLayouts/slideLayout21.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5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830494709"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 uri="{C183D7F6-B498-43B3-948B-1728B52AA6E4}">
                <adec:decorative xmlns:adec="http://schemas.microsoft.com/office/drawing/2017/decorative" val="0"/>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What was the effect of the Reformation and Counter Reformation on the people of Leicester? </a:t>
            </a:r>
          </a:p>
        </p:txBody>
      </p:sp>
      <p:pic>
        <p:nvPicPr>
          <p:cNvPr id="8" name="Picture 7" descr="A colour reconstruction drawing of Leicester Abbey in medieval times.">
            <a:extLst>
              <a:ext uri="{FF2B5EF4-FFF2-40B4-BE49-F238E27FC236}">
                <a16:creationId xmlns:a16="http://schemas.microsoft.com/office/drawing/2014/main" id="{B247408A-1894-4C6F-B860-4DA60DDF24C4}"/>
              </a:ext>
            </a:extLst>
          </p:cNvPr>
          <p:cNvPicPr/>
          <p:nvPr/>
        </p:nvPicPr>
        <p:blipFill rotWithShape="1">
          <a:blip r:embed="rId3">
            <a:extLst>
              <a:ext uri="{28A0092B-C50C-407E-A947-70E740481C1C}">
                <a14:useLocalDpi xmlns:a14="http://schemas.microsoft.com/office/drawing/2010/main" val="0"/>
              </a:ext>
            </a:extLst>
          </a:blip>
          <a:srcRect l="15728" r="932"/>
          <a:stretch/>
        </p:blipFill>
        <p:spPr>
          <a:xfrm>
            <a:off x="4114800" y="0"/>
            <a:ext cx="8077200" cy="6861856"/>
          </a:xfrm>
          <a:prstGeom prst="rect">
            <a:avLst/>
          </a:prstGeom>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309038" y="5242812"/>
            <a:ext cx="3031476" cy="1198669"/>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Henry VIII and The Battle for Religious Supremacy</a:t>
            </a: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300" dirty="0"/>
              <a:t>Although Henry VIII opened the door for Protestant reforms to the church in England, his motives were born out of his own personal desires; for a divorce from Catherine of Aragon so he could marry Ann Boleyn, and to fill his treasury from the confiscation of monastic riches and property.  </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3074" name="Picture 2" descr="Full-length portrait of King Henry VIII stand with his legs apart wearing a bejewelled tunic, red and gold cloak and lots of gold chains and medallions">
            <a:extLst>
              <a:ext uri="{FF2B5EF4-FFF2-40B4-BE49-F238E27FC236}">
                <a16:creationId xmlns:a16="http://schemas.microsoft.com/office/drawing/2014/main" id="{897E4961-8898-4EE4-8991-5B38B93B3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92530">
            <a:off x="7771451" y="1267083"/>
            <a:ext cx="2106648" cy="37055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6735376-7C03-736C-0149-87669F34EB7A}"/>
              </a:ext>
            </a:extLst>
          </p:cNvPr>
          <p:cNvSpPr>
            <a:spLocks noGrp="1"/>
          </p:cNvSpPr>
          <p:nvPr>
            <p:ph type="body" sz="quarter" idx="23"/>
          </p:nvPr>
        </p:nvSpPr>
        <p:spPr>
          <a:xfrm>
            <a:off x="7409545" y="5566811"/>
            <a:ext cx="2830459" cy="550670"/>
          </a:xfrm>
        </p:spPr>
        <p:txBody>
          <a:bodyPr/>
          <a:lstStyle/>
          <a:p>
            <a:r>
              <a:rPr lang="en-GB" sz="1600" dirty="0"/>
              <a:t>Henry VIII was King of England from 1509 until his death in 1547</a:t>
            </a:r>
          </a:p>
        </p:txBody>
      </p:sp>
    </p:spTree>
    <p:extLst>
      <p:ext uri="{BB962C8B-B14F-4D97-AF65-F5344CB8AC3E}">
        <p14:creationId xmlns:p14="http://schemas.microsoft.com/office/powerpoint/2010/main" val="91318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309038" y="4908614"/>
            <a:ext cx="3031476" cy="1863662"/>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Edward VII </a:t>
            </a:r>
            <a:r>
              <a:rPr lang="en-GB"/>
              <a:t>died without </a:t>
            </a:r>
            <a:r>
              <a:rPr lang="en-GB" dirty="0"/>
              <a:t>leaving an heir. </a:t>
            </a: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dirty="0"/>
              <a:t>However, Henry’s son, Edward VI, strongly believed in the Protestant cause and did all in his power to secure the new faith in the country.</a:t>
            </a:r>
          </a:p>
          <a:p>
            <a:pPr algn="ctr"/>
            <a:r>
              <a:rPr lang="en-GB" sz="2400" dirty="0"/>
              <a:t>He named his first cousin once removed Lady Jane Grey to be his Protestant successor ahead either of his two half sisters. </a:t>
            </a:r>
            <a:endParaRPr lang="en-GB" sz="2300" dirty="0"/>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4098" name="Picture 2" descr="Formal portrait in the Elizabethan style of Edward in his early teens. He has a long pointed face and a small full mouth and is wearing a bejewelled red and gold tunic and la large gold chain.">
            <a:extLst>
              <a:ext uri="{FF2B5EF4-FFF2-40B4-BE49-F238E27FC236}">
                <a16:creationId xmlns:a16="http://schemas.microsoft.com/office/drawing/2014/main" id="{F6401DC5-6761-4551-8592-2080271FB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0380">
            <a:off x="7304379" y="1092941"/>
            <a:ext cx="2682234" cy="3533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A4AFD69-946B-E172-D829-17C5434B9D20}"/>
              </a:ext>
            </a:extLst>
          </p:cNvPr>
          <p:cNvSpPr>
            <a:spLocks noGrp="1"/>
          </p:cNvSpPr>
          <p:nvPr>
            <p:ph type="body" sz="quarter" idx="23"/>
          </p:nvPr>
        </p:nvSpPr>
        <p:spPr>
          <a:xfrm>
            <a:off x="7309038" y="5152851"/>
            <a:ext cx="3031476" cy="1375188"/>
          </a:xfrm>
        </p:spPr>
        <p:txBody>
          <a:bodyPr/>
          <a:lstStyle/>
          <a:p>
            <a:r>
              <a:rPr lang="en-GB" sz="1600" dirty="0"/>
              <a:t>Edward VI was King of England from 1547 until his death in 1553. He was only nine when he became king.</a:t>
            </a:r>
            <a:endParaRPr lang="en-GB" dirty="0"/>
          </a:p>
        </p:txBody>
      </p:sp>
    </p:spTree>
    <p:extLst>
      <p:ext uri="{BB962C8B-B14F-4D97-AF65-F5344CB8AC3E}">
        <p14:creationId xmlns:p14="http://schemas.microsoft.com/office/powerpoint/2010/main" val="307868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309038" y="5276850"/>
            <a:ext cx="3031476" cy="1019175"/>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Lady Jane Grey –The Nine Days’ Queen. </a:t>
            </a: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300" dirty="0"/>
              <a:t>After Edwards death, Jane was proclaimed queen and awaited her coronation in the Tower of London. However support for Mary grew quickly and many of Jane’s supporters abandoned her.  </a:t>
            </a:r>
          </a:p>
          <a:p>
            <a:pPr algn="ctr"/>
            <a:r>
              <a:rPr lang="en-GB" sz="2300" dirty="0"/>
              <a:t>On the 19</a:t>
            </a:r>
            <a:r>
              <a:rPr lang="en-GB" sz="2300" baseline="30000" dirty="0"/>
              <a:t>th</a:t>
            </a:r>
            <a:r>
              <a:rPr lang="en-GB" sz="2300" dirty="0"/>
              <a:t> July, the Privy Council suddenly changed sides and she was executed less than a month later.  </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5122" name="Picture 2" descr="A portrait painting of a woman wearing a red, gold and green dress with a very large gold necklace ">
            <a:extLst>
              <a:ext uri="{FF2B5EF4-FFF2-40B4-BE49-F238E27FC236}">
                <a16:creationId xmlns:a16="http://schemas.microsoft.com/office/drawing/2014/main" id="{BE4775BF-2C66-4FE0-A87D-910C8EC0FCDC}"/>
              </a:ext>
            </a:extLst>
          </p:cNvPr>
          <p:cNvPicPr>
            <a:picLocks noChangeAspect="1" noChangeArrowheads="1"/>
          </p:cNvPicPr>
          <p:nvPr/>
        </p:nvPicPr>
        <p:blipFill>
          <a:blip r:embed="rId6"/>
          <a:srcRect/>
          <a:stretch/>
        </p:blipFill>
        <p:spPr bwMode="auto">
          <a:xfrm rot="20787966">
            <a:off x="7038593" y="1332120"/>
            <a:ext cx="2588308" cy="3345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34DB899-AAF5-E6F4-1286-276A437FBF15}"/>
              </a:ext>
            </a:extLst>
          </p:cNvPr>
          <p:cNvSpPr>
            <a:spLocks noGrp="1"/>
          </p:cNvSpPr>
          <p:nvPr>
            <p:ph type="body" sz="quarter" idx="23"/>
          </p:nvPr>
        </p:nvSpPr>
        <p:spPr>
          <a:xfrm>
            <a:off x="7560717" y="5575126"/>
            <a:ext cx="2487489" cy="414338"/>
          </a:xfrm>
        </p:spPr>
        <p:txBody>
          <a:bodyPr/>
          <a:lstStyle/>
          <a:p>
            <a:r>
              <a:rPr lang="en-GB" sz="1600" dirty="0"/>
              <a:t>Queen Jane, 10 July - 19 July 1553</a:t>
            </a:r>
          </a:p>
        </p:txBody>
      </p:sp>
    </p:spTree>
    <p:extLst>
      <p:ext uri="{BB962C8B-B14F-4D97-AF65-F5344CB8AC3E}">
        <p14:creationId xmlns:p14="http://schemas.microsoft.com/office/powerpoint/2010/main" val="103427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409546" y="5077608"/>
            <a:ext cx="3031476" cy="1565575"/>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Mary I – Mary Tudor or ‘Bloody Mary’</a:t>
            </a: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357187" y="1343025"/>
            <a:ext cx="5048252" cy="514985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dirty="0"/>
              <a:t>After her Coronation, Mary I soon tried to bring the country back into the Catholic faith. However, despite their being areas of the country where Catholicism was still strong, 20 years of enforced Protestant worship across England was not easily reversed, no matter how many people Mary had burned to death as heretics. </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6146" name="Picture 2" descr="A portrait painting of a woman wearing a red and silvery-grey dress, with a deep red tunic over the top. As well as wearing gold and pearl jewellery she his holding a red flower and an bible.">
            <a:extLst>
              <a:ext uri="{FF2B5EF4-FFF2-40B4-BE49-F238E27FC236}">
                <a16:creationId xmlns:a16="http://schemas.microsoft.com/office/drawing/2014/main" id="{8E8B3498-61BC-4C80-93D1-49067281F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97054">
            <a:off x="7356545" y="1220978"/>
            <a:ext cx="2487323" cy="3305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5E0A13A-05F7-D917-D149-1BD84CECAD63}"/>
              </a:ext>
            </a:extLst>
          </p:cNvPr>
          <p:cNvSpPr>
            <a:spLocks noGrp="1"/>
          </p:cNvSpPr>
          <p:nvPr>
            <p:ph type="body" sz="quarter" idx="23"/>
          </p:nvPr>
        </p:nvSpPr>
        <p:spPr>
          <a:xfrm>
            <a:off x="7409546" y="5653226"/>
            <a:ext cx="2830459" cy="414338"/>
          </a:xfrm>
        </p:spPr>
        <p:txBody>
          <a:bodyPr/>
          <a:lstStyle/>
          <a:p>
            <a:r>
              <a:rPr lang="en-GB" sz="1600" dirty="0"/>
              <a:t>Mary I was Queen of England and Ireland from 1516 to 1558</a:t>
            </a:r>
          </a:p>
        </p:txBody>
      </p:sp>
    </p:spTree>
    <p:extLst>
      <p:ext uri="{BB962C8B-B14F-4D97-AF65-F5344CB8AC3E}">
        <p14:creationId xmlns:p14="http://schemas.microsoft.com/office/powerpoint/2010/main" val="65554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309038" y="4908614"/>
            <a:ext cx="3031476" cy="1863662"/>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Elizabeth I – The Virgin Queen.</a:t>
            </a:r>
            <a:br>
              <a:rPr lang="en-GB" b="0" dirty="0"/>
            </a:b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357187" y="1343025"/>
            <a:ext cx="5048252" cy="514985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dirty="0"/>
              <a:t>When Elizabeth I became Queen, she sought a more balanced approach to religion, keeping the country Protestant, but making concessions to Catholics also.  On the whole, this policy of compromise worked in England until the Pope forced all English Catholics to choose their faith above their queen. Elizabeth was forced to retaliate, executing Catholics who openly defied her religious policies. </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7170" name="Picture 2" descr="A portrait painting of a woman wearing a golden dress and cloak and golden, bejewelled crown. She is holding an 'orb and sceptre' to show she is queen.">
            <a:extLst>
              <a:ext uri="{FF2B5EF4-FFF2-40B4-BE49-F238E27FC236}">
                <a16:creationId xmlns:a16="http://schemas.microsoft.com/office/drawing/2014/main" id="{D8C87432-93CE-470E-84C0-ADFB0CB124C8}"/>
              </a:ext>
            </a:extLst>
          </p:cNvPr>
          <p:cNvPicPr>
            <a:picLocks noChangeAspect="1" noChangeArrowheads="1"/>
          </p:cNvPicPr>
          <p:nvPr/>
        </p:nvPicPr>
        <p:blipFill>
          <a:blip r:embed="rId6"/>
          <a:srcRect/>
          <a:stretch/>
        </p:blipFill>
        <p:spPr bwMode="auto">
          <a:xfrm rot="20425272">
            <a:off x="7102504" y="1381233"/>
            <a:ext cx="2261517" cy="307167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56A6B1E-98B4-93BB-086B-3621A0E50B3F}"/>
              </a:ext>
            </a:extLst>
          </p:cNvPr>
          <p:cNvSpPr>
            <a:spLocks noGrp="1"/>
          </p:cNvSpPr>
          <p:nvPr>
            <p:ph type="body" sz="quarter" idx="23"/>
          </p:nvPr>
        </p:nvSpPr>
        <p:spPr>
          <a:xfrm>
            <a:off x="7389232" y="5540305"/>
            <a:ext cx="2830459" cy="600280"/>
          </a:xfrm>
        </p:spPr>
        <p:txBody>
          <a:bodyPr/>
          <a:lstStyle/>
          <a:p>
            <a:r>
              <a:rPr lang="en-GB" sz="1600" dirty="0"/>
              <a:t>Elizabeth I was Queen of England and Ireland from 1558 until her death in 1603</a:t>
            </a:r>
          </a:p>
        </p:txBody>
      </p:sp>
    </p:spTree>
    <p:extLst>
      <p:ext uri="{BB962C8B-B14F-4D97-AF65-F5344CB8AC3E}">
        <p14:creationId xmlns:p14="http://schemas.microsoft.com/office/powerpoint/2010/main" val="3721750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309038" y="4908614"/>
            <a:ext cx="3031476" cy="1863662"/>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James I – James Stuart.</a:t>
            </a:r>
            <a:br>
              <a:rPr lang="en-GB" b="0" dirty="0"/>
            </a:b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357187" y="1343025"/>
            <a:ext cx="5048252" cy="514985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dirty="0"/>
              <a:t>Although the religious tensions calmed down in the later years of Elizabeth’s reign, they were still bubbling beneath the surface when James I became King. Just 2 years after his coronation, Catholics attempted to bring England back to the old religion when they tried to assassinate King James in the Gunpowder Plot.</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8196" name="Picture 4" descr="A portrait painting of a man wearing a silver-grey tunic and an ornate cloak. He has one hand on a sword by his side.">
            <a:extLst>
              <a:ext uri="{FF2B5EF4-FFF2-40B4-BE49-F238E27FC236}">
                <a16:creationId xmlns:a16="http://schemas.microsoft.com/office/drawing/2014/main" id="{B9866890-51C1-488E-B940-35475FA086FC}"/>
              </a:ext>
            </a:extLst>
          </p:cNvPr>
          <p:cNvPicPr>
            <a:picLocks noChangeAspect="1" noChangeArrowheads="1"/>
          </p:cNvPicPr>
          <p:nvPr/>
        </p:nvPicPr>
        <p:blipFill>
          <a:blip r:embed="rId6"/>
          <a:srcRect/>
          <a:stretch/>
        </p:blipFill>
        <p:spPr bwMode="auto">
          <a:xfrm rot="583584">
            <a:off x="7779896" y="424972"/>
            <a:ext cx="2359602" cy="3922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410BEC-5434-8D50-94E5-BA61472BCDC7}"/>
              </a:ext>
            </a:extLst>
          </p:cNvPr>
          <p:cNvSpPr>
            <a:spLocks noGrp="1"/>
          </p:cNvSpPr>
          <p:nvPr>
            <p:ph type="body" sz="quarter" idx="23"/>
          </p:nvPr>
        </p:nvSpPr>
        <p:spPr>
          <a:xfrm>
            <a:off x="7409546" y="5529839"/>
            <a:ext cx="2830459" cy="710287"/>
          </a:xfrm>
        </p:spPr>
        <p:txBody>
          <a:bodyPr/>
          <a:lstStyle/>
          <a:p>
            <a:r>
              <a:rPr lang="en-GB" sz="1600" dirty="0"/>
              <a:t>James I was King of England from 1603 until his death in 1625. </a:t>
            </a:r>
          </a:p>
        </p:txBody>
      </p:sp>
    </p:spTree>
    <p:extLst>
      <p:ext uri="{BB962C8B-B14F-4D97-AF65-F5344CB8AC3E}">
        <p14:creationId xmlns:p14="http://schemas.microsoft.com/office/powerpoint/2010/main" val="38337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mage of a timeline from 1509 to 1603 with 8 empty boxes for students to write in">
            <a:extLst>
              <a:ext uri="{FF2B5EF4-FFF2-40B4-BE49-F238E27FC236}">
                <a16:creationId xmlns:a16="http://schemas.microsoft.com/office/drawing/2014/main" id="{654ED0E7-8EA0-4E0A-A634-F0D9412BDF28}"/>
              </a:ext>
            </a:extLst>
          </p:cNvPr>
          <p:cNvPicPr/>
          <p:nvPr/>
        </p:nvPicPr>
        <p:blipFill rotWithShape="1">
          <a:blip r:embed="rId3">
            <a:extLst>
              <a:ext uri="{28A0092B-C50C-407E-A947-70E740481C1C}">
                <a14:useLocalDpi xmlns:a14="http://schemas.microsoft.com/office/drawing/2010/main" val="0"/>
              </a:ext>
            </a:extLst>
          </a:blip>
          <a:srcRect l="2401"/>
          <a:stretch/>
        </p:blipFill>
        <p:spPr>
          <a:xfrm>
            <a:off x="585253" y="902112"/>
            <a:ext cx="10732570" cy="5053775"/>
          </a:xfrm>
          <a:prstGeom prst="rect">
            <a:avLst/>
          </a:prstGeom>
        </p:spPr>
      </p:pic>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Reformation Timeline</a:t>
            </a:r>
          </a:p>
        </p:txBody>
      </p:sp>
      <p:sp>
        <p:nvSpPr>
          <p:cNvPr id="3" name="TextBox 2">
            <a:extLst>
              <a:ext uri="{FF2B5EF4-FFF2-40B4-BE49-F238E27FC236}">
                <a16:creationId xmlns:a16="http://schemas.microsoft.com/office/drawing/2014/main" id="{91DEF400-4C1A-46A2-AB5C-9506F8F4BFB9}"/>
              </a:ext>
            </a:extLst>
          </p:cNvPr>
          <p:cNvSpPr txBox="1"/>
          <p:nvPr/>
        </p:nvSpPr>
        <p:spPr>
          <a:xfrm>
            <a:off x="357186" y="6145619"/>
            <a:ext cx="10996613" cy="646331"/>
          </a:xfrm>
          <a:prstGeom prst="rect">
            <a:avLst/>
          </a:prstGeom>
          <a:solidFill>
            <a:schemeClr val="bg1"/>
          </a:solidFill>
        </p:spPr>
        <p:txBody>
          <a:bodyPr wrap="square" rtlCol="0">
            <a:spAutoFit/>
          </a:bodyPr>
          <a:lstStyle/>
          <a:p>
            <a:r>
              <a:rPr lang="en-GB" dirty="0"/>
              <a:t>Thinking of the film you’ve just watched and using the information above, put the events on the next page in their correct place on the timeline.</a:t>
            </a:r>
          </a:p>
        </p:txBody>
      </p:sp>
    </p:spTree>
    <p:extLst>
      <p:ext uri="{BB962C8B-B14F-4D97-AF65-F5344CB8AC3E}">
        <p14:creationId xmlns:p14="http://schemas.microsoft.com/office/powerpoint/2010/main" val="1668405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Reformation Timeline </a:t>
            </a:r>
            <a:r>
              <a:rPr lang="en-GB" dirty="0">
                <a:solidFill>
                  <a:schemeClr val="bg1"/>
                </a:solidFill>
              </a:rPr>
              <a:t>(to cut out)</a:t>
            </a:r>
          </a:p>
        </p:txBody>
      </p:sp>
      <p:sp>
        <p:nvSpPr>
          <p:cNvPr id="3" name="TextBox 2">
            <a:extLst>
              <a:ext uri="{FF2B5EF4-FFF2-40B4-BE49-F238E27FC236}">
                <a16:creationId xmlns:a16="http://schemas.microsoft.com/office/drawing/2014/main" id="{91DEF400-4C1A-46A2-AB5C-9506F8F4BFB9}"/>
              </a:ext>
            </a:extLst>
          </p:cNvPr>
          <p:cNvSpPr txBox="1"/>
          <p:nvPr/>
        </p:nvSpPr>
        <p:spPr>
          <a:xfrm>
            <a:off x="357186" y="6169708"/>
            <a:ext cx="10996613" cy="646331"/>
          </a:xfrm>
          <a:prstGeom prst="rect">
            <a:avLst/>
          </a:prstGeom>
          <a:solidFill>
            <a:schemeClr val="bg1"/>
          </a:solidFill>
        </p:spPr>
        <p:txBody>
          <a:bodyPr wrap="square" rtlCol="0">
            <a:spAutoFit/>
          </a:bodyPr>
          <a:lstStyle/>
          <a:p>
            <a:r>
              <a:rPr lang="en-GB" dirty="0"/>
              <a:t>Thinking of the film you’ve just watched and using the information above, put the events in their correct place on the timeline.</a:t>
            </a:r>
          </a:p>
        </p:txBody>
      </p:sp>
      <p:graphicFrame>
        <p:nvGraphicFramePr>
          <p:cNvPr id="5" name="Table 4">
            <a:extLst>
              <a:ext uri="{FF2B5EF4-FFF2-40B4-BE49-F238E27FC236}">
                <a16:creationId xmlns:a16="http://schemas.microsoft.com/office/drawing/2014/main" id="{B44136E6-8323-4D01-AE61-03A9DAB7841F}"/>
              </a:ext>
            </a:extLst>
          </p:cNvPr>
          <p:cNvGraphicFramePr>
            <a:graphicFrameLocks noGrp="1"/>
          </p:cNvGraphicFramePr>
          <p:nvPr/>
        </p:nvGraphicFramePr>
        <p:xfrm>
          <a:off x="463691" y="1133475"/>
          <a:ext cx="10515570" cy="4123403"/>
        </p:xfrm>
        <a:graphic>
          <a:graphicData uri="http://schemas.openxmlformats.org/drawingml/2006/table">
            <a:tbl>
              <a:tblPr firstRow="1" firstCol="1" bandRow="1">
                <a:noFill/>
                <a:tableStyleId>{5C22544A-7EE6-4342-B048-85BDC9FD1C3A}</a:tableStyleId>
              </a:tblPr>
              <a:tblGrid>
                <a:gridCol w="2621359">
                  <a:extLst>
                    <a:ext uri="{9D8B030D-6E8A-4147-A177-3AD203B41FA5}">
                      <a16:colId xmlns:a16="http://schemas.microsoft.com/office/drawing/2014/main" val="1120473057"/>
                    </a:ext>
                  </a:extLst>
                </a:gridCol>
                <a:gridCol w="2635987">
                  <a:extLst>
                    <a:ext uri="{9D8B030D-6E8A-4147-A177-3AD203B41FA5}">
                      <a16:colId xmlns:a16="http://schemas.microsoft.com/office/drawing/2014/main" val="3947241269"/>
                    </a:ext>
                  </a:extLst>
                </a:gridCol>
                <a:gridCol w="2621359">
                  <a:extLst>
                    <a:ext uri="{9D8B030D-6E8A-4147-A177-3AD203B41FA5}">
                      <a16:colId xmlns:a16="http://schemas.microsoft.com/office/drawing/2014/main" val="1493972231"/>
                    </a:ext>
                  </a:extLst>
                </a:gridCol>
                <a:gridCol w="2636865">
                  <a:extLst>
                    <a:ext uri="{9D8B030D-6E8A-4147-A177-3AD203B41FA5}">
                      <a16:colId xmlns:a16="http://schemas.microsoft.com/office/drawing/2014/main" val="104326691"/>
                    </a:ext>
                  </a:extLst>
                </a:gridCol>
              </a:tblGrid>
              <a:tr h="2446603">
                <a:tc>
                  <a:txBody>
                    <a:bodyPr/>
                    <a:lstStyle/>
                    <a:p>
                      <a:pPr algn="ctr">
                        <a:spcAft>
                          <a:spcPts val="0"/>
                        </a:spcAft>
                      </a:pPr>
                      <a:r>
                        <a:rPr lang="en-GB" sz="1600" b="0" dirty="0">
                          <a:solidFill>
                            <a:schemeClr val="tx1">
                              <a:lumMod val="75000"/>
                              <a:lumOff val="25000"/>
                            </a:schemeClr>
                          </a:solidFill>
                          <a:effectLst/>
                          <a:latin typeface="+mn-lt"/>
                        </a:rPr>
                        <a:t>Mary I proclaimed Queen of England, France and Ireland by the Privy Council</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57984" marT="157984" marB="15798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lgn="ctr">
                        <a:spcAft>
                          <a:spcPts val="0"/>
                        </a:spcAft>
                      </a:pPr>
                      <a:r>
                        <a:rPr lang="en-GB" sz="1600" b="0" dirty="0">
                          <a:solidFill>
                            <a:schemeClr val="tx1">
                              <a:lumMod val="75000"/>
                              <a:lumOff val="25000"/>
                            </a:schemeClr>
                          </a:solidFill>
                          <a:effectLst/>
                          <a:latin typeface="+mn-lt"/>
                        </a:rPr>
                        <a:t>Henry VIII crowned King of England, &amp; Ireland at Westminster Abbey</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57984" marT="157984" marB="15798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lgn="ctr">
                        <a:spcAft>
                          <a:spcPts val="0"/>
                        </a:spcAft>
                      </a:pPr>
                      <a:r>
                        <a:rPr lang="en-GB" sz="1600" b="0" dirty="0">
                          <a:solidFill>
                            <a:schemeClr val="tx1">
                              <a:lumMod val="75000"/>
                              <a:lumOff val="25000"/>
                            </a:schemeClr>
                          </a:solidFill>
                          <a:effectLst/>
                          <a:latin typeface="+mn-lt"/>
                        </a:rPr>
                        <a:t>Act of Supremacy passed making the monarch the head of the Church of England</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57984" marT="157984" marB="15798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lgn="ctr">
                        <a:spcAft>
                          <a:spcPts val="0"/>
                        </a:spcAft>
                      </a:pPr>
                      <a:r>
                        <a:rPr lang="en-GB" sz="1600" b="0" dirty="0">
                          <a:solidFill>
                            <a:schemeClr val="tx1">
                              <a:lumMod val="75000"/>
                              <a:lumOff val="25000"/>
                            </a:schemeClr>
                          </a:solidFill>
                          <a:effectLst/>
                          <a:latin typeface="+mn-lt"/>
                        </a:rPr>
                        <a:t>Elizabeth I declared Queen of England &amp; Ireland at 25 years old</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57984" marT="157984" marB="15798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2329420248"/>
                  </a:ext>
                </a:extLst>
              </a:tr>
              <a:tr h="1676800">
                <a:tc>
                  <a:txBody>
                    <a:bodyPr/>
                    <a:lstStyle/>
                    <a:p>
                      <a:pPr algn="ctr">
                        <a:spcAft>
                          <a:spcPts val="0"/>
                        </a:spcAft>
                      </a:pPr>
                      <a:r>
                        <a:rPr lang="en-GB" sz="1600" b="0" dirty="0">
                          <a:solidFill>
                            <a:schemeClr val="tx1">
                              <a:lumMod val="75000"/>
                              <a:lumOff val="25000"/>
                            </a:schemeClr>
                          </a:solidFill>
                          <a:effectLst/>
                          <a:latin typeface="+mn-lt"/>
                        </a:rPr>
                        <a:t>New Book of Common Prayer published, introducing more ‘reformed’ acts of worship</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36919" marT="136919" marB="136919">
                    <a:lnL w="12700" cmpd="sng">
                      <a:noFill/>
                      <a:prstDash val="solid"/>
                    </a:lnL>
                    <a:lnR w="19050" cap="flat" cmpd="sng" algn="ctr">
                      <a:solidFill>
                        <a:srgbClr val="FFFFFF"/>
                      </a:solidFill>
                      <a:prstDash val="solid"/>
                    </a:lnR>
                    <a:lnT w="12700" cmpd="sng">
                      <a:noFill/>
                      <a:prstDash val="solid"/>
                    </a:lnT>
                    <a:lnB w="12700" cmpd="sng">
                      <a:noFill/>
                      <a:prstDash val="solid"/>
                    </a:lnB>
                    <a:noFill/>
                  </a:tcPr>
                </a:tc>
                <a:tc>
                  <a:txBody>
                    <a:bodyPr/>
                    <a:lstStyle/>
                    <a:p>
                      <a:pPr algn="ctr">
                        <a:spcAft>
                          <a:spcPts val="0"/>
                        </a:spcAft>
                      </a:pPr>
                      <a:r>
                        <a:rPr lang="en-GB" sz="1600" b="0" dirty="0">
                          <a:solidFill>
                            <a:schemeClr val="tx1">
                              <a:lumMod val="75000"/>
                              <a:lumOff val="25000"/>
                            </a:schemeClr>
                          </a:solidFill>
                          <a:effectLst/>
                          <a:latin typeface="+mn-lt"/>
                        </a:rPr>
                        <a:t>Edward VI Crowned King of England &amp; Ireland, aged just 9 years old</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36919" marT="136919" marB="136919">
                    <a:lnL w="19050" cap="flat" cmpd="sng" algn="ctr">
                      <a:solidFill>
                        <a:srgbClr val="FFFFFF"/>
                      </a:solidFill>
                      <a:prstDash val="solid"/>
                    </a:lnL>
                    <a:lnR w="12700" cmpd="sng">
                      <a:noFill/>
                      <a:prstDash val="solid"/>
                    </a:lnR>
                    <a:lnT w="12700" cmpd="sng">
                      <a:noFill/>
                      <a:prstDash val="solid"/>
                    </a:lnT>
                    <a:lnB w="12700" cmpd="sng">
                      <a:noFill/>
                      <a:prstDash val="solid"/>
                    </a:lnB>
                    <a:noFill/>
                  </a:tcPr>
                </a:tc>
                <a:tc>
                  <a:txBody>
                    <a:bodyPr/>
                    <a:lstStyle/>
                    <a:p>
                      <a:pPr algn="ctr">
                        <a:spcAft>
                          <a:spcPts val="0"/>
                        </a:spcAft>
                      </a:pPr>
                      <a:r>
                        <a:rPr lang="en-GB" sz="1600" b="0" dirty="0">
                          <a:solidFill>
                            <a:schemeClr val="tx1">
                              <a:lumMod val="75000"/>
                              <a:lumOff val="25000"/>
                            </a:schemeClr>
                          </a:solidFill>
                          <a:effectLst/>
                          <a:latin typeface="+mn-lt"/>
                        </a:rPr>
                        <a:t>James I, son of Mary Queen of Scots, becomes King of England &amp; Scotland</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36919" marT="136919" marB="136919">
                    <a:lnL w="12700" cmpd="sng">
                      <a:noFill/>
                      <a:prstDash val="solid"/>
                    </a:lnL>
                    <a:lnR w="12700" cmpd="sng">
                      <a:noFill/>
                      <a:prstDash val="solid"/>
                    </a:lnR>
                    <a:lnT w="12700" cmpd="sng">
                      <a:noFill/>
                      <a:prstDash val="solid"/>
                    </a:lnT>
                    <a:lnB w="12700" cmpd="sng">
                      <a:noFill/>
                      <a:prstDash val="solid"/>
                    </a:lnB>
                    <a:noFill/>
                  </a:tcPr>
                </a:tc>
                <a:tc>
                  <a:txBody>
                    <a:bodyPr/>
                    <a:lstStyle/>
                    <a:p>
                      <a:pPr>
                        <a:spcAft>
                          <a:spcPts val="0"/>
                        </a:spcAft>
                      </a:pPr>
                      <a:r>
                        <a:rPr lang="en-GB" sz="1600" b="0" dirty="0">
                          <a:solidFill>
                            <a:schemeClr val="tx1">
                              <a:lumMod val="75000"/>
                              <a:lumOff val="25000"/>
                            </a:schemeClr>
                          </a:solidFill>
                          <a:effectLst/>
                          <a:latin typeface="+mn-lt"/>
                        </a:rPr>
                        <a:t>Lady Jane Grey proclaimed Queen of England &amp; Ireland by the Privy Council, aged 17 years</a:t>
                      </a:r>
                      <a:endParaRPr lang="en-GB" sz="1600" b="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63306" marR="136919" marT="136919" marB="13691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56575380"/>
                  </a:ext>
                </a:extLst>
              </a:tr>
            </a:tbl>
          </a:graphicData>
        </a:graphic>
      </p:graphicFrame>
    </p:spTree>
    <p:extLst>
      <p:ext uri="{BB962C8B-B14F-4D97-AF65-F5344CB8AC3E}">
        <p14:creationId xmlns:p14="http://schemas.microsoft.com/office/powerpoint/2010/main" val="4010591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21210" y="44625"/>
            <a:ext cx="10996613" cy="710288"/>
          </a:xfrm>
        </p:spPr>
        <p:txBody>
          <a:bodyPr lIns="0" rIns="90000" anchor="b"/>
          <a:lstStyle/>
          <a:p>
            <a:r>
              <a:rPr lang="en-GB" dirty="0"/>
              <a:t>Reformation Timeline - Answers</a:t>
            </a:r>
          </a:p>
        </p:txBody>
      </p:sp>
      <p:pic>
        <p:nvPicPr>
          <p:cNvPr id="8" name="Picture 7" descr="An image of a timeline with facts from 1509 to 1603">
            <a:extLst>
              <a:ext uri="{FF2B5EF4-FFF2-40B4-BE49-F238E27FC236}">
                <a16:creationId xmlns:a16="http://schemas.microsoft.com/office/drawing/2014/main" id="{4A219D1A-5836-4ECA-94FE-F082A0848EC5}"/>
              </a:ext>
            </a:extLst>
          </p:cNvPr>
          <p:cNvPicPr>
            <a:picLocks noChangeAspect="1"/>
          </p:cNvPicPr>
          <p:nvPr/>
        </p:nvPicPr>
        <p:blipFill>
          <a:blip r:embed="rId3"/>
          <a:stretch>
            <a:fillRect/>
          </a:stretch>
        </p:blipFill>
        <p:spPr>
          <a:xfrm>
            <a:off x="575671" y="976007"/>
            <a:ext cx="10501904" cy="5422243"/>
          </a:xfrm>
          <a:prstGeom prst="rect">
            <a:avLst/>
          </a:prstGeom>
        </p:spPr>
      </p:pic>
    </p:spTree>
    <p:extLst>
      <p:ext uri="{BB962C8B-B14F-4D97-AF65-F5344CB8AC3E}">
        <p14:creationId xmlns:p14="http://schemas.microsoft.com/office/powerpoint/2010/main" val="215372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a:lstStyle/>
          <a:p>
            <a:r>
              <a:rPr lang="en-GB" dirty="0"/>
              <a:t>Watch the film ‘The Counter Reformation and Elizabeth’s Great Compromise’</a:t>
            </a:r>
          </a:p>
        </p:txBody>
      </p:sp>
      <p:pic>
        <p:nvPicPr>
          <p:cNvPr id="6" name="Content Placeholder 5" descr="An image of a man standing inside a timber framed building talking to the camera. A Closed Caption reads ' Despite her best efforts, Mary's attempts to undo the reforming work of Edward's reign faced major obstacles.'">
            <a:hlinkClick r:id="rId3"/>
            <a:extLst>
              <a:ext uri="{FF2B5EF4-FFF2-40B4-BE49-F238E27FC236}">
                <a16:creationId xmlns:a16="http://schemas.microsoft.com/office/drawing/2014/main" id="{50A0D8F6-5DE5-4056-9F83-E33E4AE7A2E9}"/>
              </a:ext>
            </a:extLst>
          </p:cNvPr>
          <p:cNvPicPr>
            <a:picLocks noGrp="1" noChangeAspect="1"/>
          </p:cNvPicPr>
          <p:nvPr>
            <p:ph idx="1"/>
          </p:nvPr>
        </p:nvPicPr>
        <p:blipFill>
          <a:blip r:embed="rId4"/>
          <a:stretch>
            <a:fillRect/>
          </a:stretch>
        </p:blipFill>
        <p:spPr>
          <a:xfrm>
            <a:off x="1398452" y="1470025"/>
            <a:ext cx="8939483" cy="4321175"/>
          </a:xfrm>
          <a:prstGeom prst="rect">
            <a:avLst/>
          </a:prstGeom>
        </p:spPr>
      </p:pic>
      <p:sp>
        <p:nvSpPr>
          <p:cNvPr id="4" name="TextBox 3">
            <a:extLst>
              <a:ext uri="{FF2B5EF4-FFF2-40B4-BE49-F238E27FC236}">
                <a16:creationId xmlns:a16="http://schemas.microsoft.com/office/drawing/2014/main" id="{DF2F1B49-57CE-4C79-97E9-74253E8DC13D}"/>
              </a:ext>
            </a:extLst>
          </p:cNvPr>
          <p:cNvSpPr txBox="1"/>
          <p:nvPr/>
        </p:nvSpPr>
        <p:spPr>
          <a:xfrm>
            <a:off x="1398452" y="5791200"/>
            <a:ext cx="4856814" cy="369332"/>
          </a:xfrm>
          <a:prstGeom prst="rect">
            <a:avLst/>
          </a:prstGeom>
          <a:noFill/>
        </p:spPr>
        <p:txBody>
          <a:bodyPr wrap="square" rtlCol="0">
            <a:spAutoFit/>
          </a:bodyPr>
          <a:lstStyle/>
          <a:p>
            <a:r>
              <a:rPr lang="en-GB" dirty="0"/>
              <a:t>Click on the picture to link to the film. </a:t>
            </a:r>
          </a:p>
        </p:txBody>
      </p:sp>
    </p:spTree>
    <p:extLst>
      <p:ext uri="{BB962C8B-B14F-4D97-AF65-F5344CB8AC3E}">
        <p14:creationId xmlns:p14="http://schemas.microsoft.com/office/powerpoint/2010/main" val="133684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357187" y="1075414"/>
            <a:ext cx="5079593" cy="3256587"/>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dirty="0">
                <a:latin typeface="Arial"/>
                <a:cs typeface="Arial"/>
              </a:rPr>
              <a:t>How to use this PPT</a:t>
            </a:r>
            <a:endParaRPr lang="en-US" dirty="0">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530413" y="1902516"/>
            <a:ext cx="4530614"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cs typeface="Arial"/>
              </a:rPr>
              <a:t>Our Reformation in Leicestershire resources are designed for teachers to use with Key Stage 3 pupils. Please see the ‘notes’ section under each slide for more information and activity suggestions.</a:t>
            </a:r>
            <a:endParaRPr lang="en-US" dirty="0"/>
          </a:p>
          <a:p>
            <a:pPr algn="ctr"/>
            <a:endParaRPr lang="en-US" sz="1700" dirty="0">
              <a:cs typeface="Arial"/>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003075" y="1075414"/>
            <a:ext cx="5079593" cy="5240326"/>
          </a:xfrm>
        </p:spPr>
        <p:txBody>
          <a:bodyPr lIns="0" tIns="45720" rIns="90000" bIns="45720" anchor="t"/>
          <a:lstStyle/>
          <a:p>
            <a:r>
              <a:rPr lang="en-GB" b="1" dirty="0">
                <a:cs typeface="Arial"/>
              </a:rPr>
              <a:t>Contents:</a:t>
            </a:r>
          </a:p>
          <a:p>
            <a:r>
              <a:rPr lang="en-GB" sz="1800" b="1" dirty="0">
                <a:cs typeface="Arial"/>
                <a:hlinkClick r:id="rId5" action="ppaction://hlinksldjump"/>
              </a:rPr>
              <a:t>Film: Henry VIII and the Protestant Reformation </a:t>
            </a:r>
            <a:endParaRPr lang="en-GB" sz="1800" b="1" dirty="0">
              <a:cs typeface="Arial"/>
            </a:endParaRPr>
          </a:p>
          <a:p>
            <a:pPr marL="457200" indent="-457200">
              <a:buFont typeface="Arial" panose="020B0604020202020204" pitchFamily="34" charset="0"/>
              <a:buChar char="•"/>
            </a:pPr>
            <a:r>
              <a:rPr lang="en-GB" sz="1800" dirty="0">
                <a:cs typeface="Arial"/>
              </a:rPr>
              <a:t>The battle for religious supremacy</a:t>
            </a:r>
          </a:p>
          <a:p>
            <a:pPr marL="457200" indent="-457200">
              <a:buFont typeface="Arial" panose="020B0604020202020204" pitchFamily="34" charset="0"/>
              <a:buChar char="•"/>
            </a:pPr>
            <a:r>
              <a:rPr lang="en-GB" sz="1800" dirty="0">
                <a:cs typeface="Arial"/>
              </a:rPr>
              <a:t>The start of the Reformation</a:t>
            </a:r>
          </a:p>
          <a:p>
            <a:pPr marL="457200" indent="-457200">
              <a:buFont typeface="Arial" panose="020B0604020202020204" pitchFamily="34" charset="0"/>
              <a:buChar char="•"/>
            </a:pPr>
            <a:r>
              <a:rPr lang="en-GB" sz="1800" dirty="0">
                <a:cs typeface="Arial"/>
              </a:rPr>
              <a:t>The Tudor Period</a:t>
            </a:r>
          </a:p>
          <a:p>
            <a:pPr marL="457200" indent="-457200">
              <a:buFont typeface="Arial" panose="020B0604020202020204" pitchFamily="34" charset="0"/>
              <a:buChar char="•"/>
            </a:pPr>
            <a:r>
              <a:rPr lang="en-GB" sz="1800" dirty="0">
                <a:cs typeface="Arial"/>
              </a:rPr>
              <a:t>Reformation timeline</a:t>
            </a:r>
          </a:p>
          <a:p>
            <a:r>
              <a:rPr lang="en-GB" sz="1800" b="1" dirty="0">
                <a:cs typeface="Arial"/>
                <a:hlinkClick r:id="rId6" action="ppaction://hlinksldjump"/>
              </a:rPr>
              <a:t>Film: The Counter Reformation and Elizabeth's Great Compromise. </a:t>
            </a:r>
            <a:endParaRPr lang="en-GB" sz="1800" b="1" dirty="0">
              <a:cs typeface="Arial"/>
            </a:endParaRPr>
          </a:p>
          <a:p>
            <a:pPr marL="342900" indent="-342900">
              <a:buFont typeface="Arial" panose="020B0604020202020204" pitchFamily="34" charset="0"/>
              <a:buChar char="•"/>
            </a:pPr>
            <a:r>
              <a:rPr lang="en-GB" sz="1800" dirty="0">
                <a:cs typeface="Arial"/>
              </a:rPr>
              <a:t>Source Analysis ‘The Book of Martyrs’ John Foxe</a:t>
            </a:r>
          </a:p>
          <a:p>
            <a:r>
              <a:rPr lang="en-GB" sz="1800" b="1" dirty="0">
                <a:cs typeface="Arial"/>
                <a:hlinkClick r:id="rId7" action="ppaction://hlinksldjump"/>
              </a:rPr>
              <a:t>Film: Recusants in Leicestershire. </a:t>
            </a:r>
            <a:endParaRPr lang="en-GB" sz="1800" b="1" dirty="0">
              <a:cs typeface="Arial"/>
            </a:endParaRPr>
          </a:p>
          <a:p>
            <a:pPr marL="342900" indent="-342900">
              <a:buFont typeface="Arial" panose="020B0604020202020204" pitchFamily="34" charset="0"/>
              <a:buChar char="•"/>
            </a:pPr>
            <a:r>
              <a:rPr lang="en-GB" sz="1800" dirty="0">
                <a:cs typeface="Arial"/>
              </a:rPr>
              <a:t>Create your own storyboard. </a:t>
            </a:r>
          </a:p>
          <a:p>
            <a:pPr marL="342900" indent="-342900">
              <a:buFont typeface="Arial" panose="020B0604020202020204" pitchFamily="34" charset="0"/>
              <a:buChar char="•"/>
            </a:pPr>
            <a:r>
              <a:rPr lang="en-GB" sz="1800" dirty="0">
                <a:cs typeface="Arial"/>
              </a:rPr>
              <a:t>Reformation Top Trumps. </a:t>
            </a:r>
          </a:p>
          <a:p>
            <a:endParaRPr lang="en-GB" b="1" dirty="0">
              <a:cs typeface="Arial"/>
            </a:endParaRPr>
          </a:p>
          <a:p>
            <a:r>
              <a:rPr lang="en-GB" b="1" dirty="0">
                <a:cs typeface="Arial"/>
              </a:rPr>
              <a:t> </a:t>
            </a:r>
          </a:p>
          <a:p>
            <a:endParaRPr lang="en-GB" sz="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23956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21210" y="44625"/>
            <a:ext cx="10996613" cy="710288"/>
          </a:xfrm>
        </p:spPr>
        <p:txBody>
          <a:bodyPr lIns="0" rIns="90000" anchor="b"/>
          <a:lstStyle/>
          <a:p>
            <a:r>
              <a:rPr lang="en-GB" dirty="0"/>
              <a:t>Source Analysis </a:t>
            </a:r>
          </a:p>
        </p:txBody>
      </p:sp>
      <p:sp>
        <p:nvSpPr>
          <p:cNvPr id="3" name="TextBox 2">
            <a:extLst>
              <a:ext uri="{FF2B5EF4-FFF2-40B4-BE49-F238E27FC236}">
                <a16:creationId xmlns:a16="http://schemas.microsoft.com/office/drawing/2014/main" id="{91DEF400-4C1A-46A2-AB5C-9506F8F4BFB9}"/>
              </a:ext>
            </a:extLst>
          </p:cNvPr>
          <p:cNvSpPr txBox="1"/>
          <p:nvPr/>
        </p:nvSpPr>
        <p:spPr>
          <a:xfrm>
            <a:off x="217641" y="5572790"/>
            <a:ext cx="5321060" cy="923330"/>
          </a:xfrm>
          <a:prstGeom prst="rect">
            <a:avLst/>
          </a:prstGeom>
          <a:noFill/>
        </p:spPr>
        <p:txBody>
          <a:bodyPr wrap="square" rtlCol="0">
            <a:spAutoFit/>
          </a:bodyPr>
          <a:lstStyle/>
          <a:p>
            <a:r>
              <a:rPr lang="en-GB" i="1" dirty="0"/>
              <a:t>The 1555 execution of Bishop Nicholas Ridley and Father Hugh Latimer, as depicted in the "Book of Martyrs" by John Foxe, published in 1563.</a:t>
            </a:r>
            <a:endParaRPr lang="en-GB" dirty="0"/>
          </a:p>
        </p:txBody>
      </p:sp>
      <p:pic>
        <p:nvPicPr>
          <p:cNvPr id="6" name="Picture 5" descr="A black and white engraving showing a crowd of people watching as two men are tied to posted and bundles of sticks are placed around them, ready to be set on fire.">
            <a:extLst>
              <a:ext uri="{FF2B5EF4-FFF2-40B4-BE49-F238E27FC236}">
                <a16:creationId xmlns:a16="http://schemas.microsoft.com/office/drawing/2014/main" id="{F8452B2D-A8E2-4658-A828-DC470DDBB8AF}"/>
              </a:ext>
            </a:extLst>
          </p:cNvPr>
          <p:cNvPicPr/>
          <p:nvPr/>
        </p:nvPicPr>
        <p:blipFill>
          <a:blip r:embed="rId3">
            <a:extLst>
              <a:ext uri="{28A0092B-C50C-407E-A947-70E740481C1C}">
                <a14:useLocalDpi xmlns:a14="http://schemas.microsoft.com/office/drawing/2010/main" val="0"/>
              </a:ext>
            </a:extLst>
          </a:blip>
          <a:stretch>
            <a:fillRect/>
          </a:stretch>
        </p:blipFill>
        <p:spPr>
          <a:xfrm>
            <a:off x="321210" y="1174762"/>
            <a:ext cx="5084227" cy="4265257"/>
          </a:xfrm>
          <a:prstGeom prst="rect">
            <a:avLst/>
          </a:prstGeom>
        </p:spPr>
      </p:pic>
      <p:sp>
        <p:nvSpPr>
          <p:cNvPr id="4" name="TextBox 3">
            <a:extLst>
              <a:ext uri="{FF2B5EF4-FFF2-40B4-BE49-F238E27FC236}">
                <a16:creationId xmlns:a16="http://schemas.microsoft.com/office/drawing/2014/main" id="{210FC9EC-42BC-49D0-8FB5-1930214127B5}"/>
              </a:ext>
            </a:extLst>
          </p:cNvPr>
          <p:cNvSpPr txBox="1"/>
          <p:nvPr/>
        </p:nvSpPr>
        <p:spPr>
          <a:xfrm>
            <a:off x="5996764" y="891533"/>
            <a:ext cx="5321060" cy="5909310"/>
          </a:xfrm>
          <a:prstGeom prst="rect">
            <a:avLst/>
          </a:prstGeom>
          <a:noFill/>
        </p:spPr>
        <p:txBody>
          <a:bodyPr wrap="square" rtlCol="0">
            <a:spAutoFit/>
          </a:bodyPr>
          <a:lstStyle/>
          <a:p>
            <a:r>
              <a:rPr lang="en-GB" b="1" dirty="0"/>
              <a:t>Context:</a:t>
            </a:r>
          </a:p>
          <a:p>
            <a:endParaRPr lang="en-GB" dirty="0"/>
          </a:p>
          <a:p>
            <a:r>
              <a:rPr lang="en-GB" b="1" dirty="0"/>
              <a:t>John Foxe</a:t>
            </a:r>
            <a:r>
              <a:rPr lang="en-GB" dirty="0"/>
              <a:t> was a Protestant preacher, who was forced to flee to the continent when Mary I became Queen. There he appealed to the English nobility to restrain the queen from persecuting Protestants.</a:t>
            </a:r>
          </a:p>
          <a:p>
            <a:r>
              <a:rPr lang="en-GB" dirty="0"/>
              <a:t> </a:t>
            </a:r>
          </a:p>
          <a:p>
            <a:r>
              <a:rPr lang="en-GB" b="1" dirty="0"/>
              <a:t>Thomas Cranmer</a:t>
            </a:r>
            <a:r>
              <a:rPr lang="en-GB" dirty="0"/>
              <a:t> was a leader of the English Reformation and Archbishop of Canterbury during the reigns of Henry VIII and Edward VI. He was imprisoned with Ridley and Latimer but not executed until 1556.</a:t>
            </a:r>
          </a:p>
          <a:p>
            <a:r>
              <a:rPr lang="en-GB" dirty="0"/>
              <a:t> </a:t>
            </a:r>
          </a:p>
          <a:p>
            <a:r>
              <a:rPr lang="en-GB" b="1" dirty="0"/>
              <a:t>Nicholas Ridley</a:t>
            </a:r>
            <a:r>
              <a:rPr lang="en-GB" dirty="0"/>
              <a:t> was the Bishop of London who was executed for his Protestant teachings and support for Lady Jane Grey.</a:t>
            </a:r>
          </a:p>
          <a:p>
            <a:r>
              <a:rPr lang="en-GB" dirty="0"/>
              <a:t> </a:t>
            </a:r>
          </a:p>
          <a:p>
            <a:r>
              <a:rPr lang="en-GB" b="1" dirty="0"/>
              <a:t>Hugh Latimer, b</a:t>
            </a:r>
            <a:r>
              <a:rPr lang="en-GB" dirty="0"/>
              <a:t>orn in </a:t>
            </a:r>
            <a:r>
              <a:rPr lang="en-GB" dirty="0" err="1"/>
              <a:t>Thurcaston</a:t>
            </a:r>
            <a:r>
              <a:rPr lang="en-GB" dirty="0"/>
              <a:t>, Leicestershire,</a:t>
            </a:r>
            <a:r>
              <a:rPr lang="en-GB" b="1" dirty="0"/>
              <a:t> </a:t>
            </a:r>
            <a:r>
              <a:rPr lang="en-GB" dirty="0"/>
              <a:t>was a former Bishop of Worcester who was executed for his Protestant faith and teachings.</a:t>
            </a:r>
          </a:p>
        </p:txBody>
      </p:sp>
    </p:spTree>
    <p:extLst>
      <p:ext uri="{BB962C8B-B14F-4D97-AF65-F5344CB8AC3E}">
        <p14:creationId xmlns:p14="http://schemas.microsoft.com/office/powerpoint/2010/main" val="124918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F0FD55-BB0B-3316-2301-4077ED0C98DA}"/>
              </a:ext>
            </a:extLst>
          </p:cNvPr>
          <p:cNvSpPr>
            <a:spLocks noGrp="1"/>
          </p:cNvSpPr>
          <p:nvPr>
            <p:ph type="title"/>
          </p:nvPr>
        </p:nvSpPr>
        <p:spPr>
          <a:xfrm>
            <a:off x="366232" y="5992323"/>
            <a:ext cx="10996613" cy="710288"/>
          </a:xfrm>
          <a:solidFill>
            <a:schemeClr val="bg1"/>
          </a:solidFill>
        </p:spPr>
        <p:txBody>
          <a:bodyPr/>
          <a:lstStyle/>
          <a:p>
            <a:br>
              <a:rPr lang="en-GB" sz="1200" dirty="0"/>
            </a:br>
            <a:br>
              <a:rPr lang="en-GB" sz="1200" dirty="0"/>
            </a:br>
            <a:br>
              <a:rPr lang="en-GB" sz="1200" dirty="0"/>
            </a:br>
            <a:r>
              <a:rPr lang="en-GB" sz="1200" dirty="0"/>
              <a:t>The 1555 execution of Bishop Nicholas Ridley and Father Hugh Latimer, as depicted in the "Book of Martyrs" by John Foxe, published in 1563.</a:t>
            </a:r>
            <a:br>
              <a:rPr lang="en-GB" dirty="0"/>
            </a:br>
            <a:endParaRPr lang="en-GB" dirty="0"/>
          </a:p>
        </p:txBody>
      </p:sp>
      <p:pic>
        <p:nvPicPr>
          <p:cNvPr id="10" name="Picture 9" descr="A black and white engraving showing a crowd of people watching as two men are tied to posted and bundles of sticks are placed around them, ready to be set on fire.">
            <a:extLst>
              <a:ext uri="{FF2B5EF4-FFF2-40B4-BE49-F238E27FC236}">
                <a16:creationId xmlns:a16="http://schemas.microsoft.com/office/drawing/2014/main" id="{A52F94B0-0D78-0853-5357-5A9A9DC7B7CD}"/>
              </a:ext>
            </a:extLst>
          </p:cNvPr>
          <p:cNvPicPr/>
          <p:nvPr/>
        </p:nvPicPr>
        <p:blipFill>
          <a:blip r:embed="rId3">
            <a:extLst>
              <a:ext uri="{28A0092B-C50C-407E-A947-70E740481C1C}">
                <a14:useLocalDpi xmlns:a14="http://schemas.microsoft.com/office/drawing/2010/main" val="0"/>
              </a:ext>
            </a:extLst>
          </a:blip>
          <a:stretch>
            <a:fillRect/>
          </a:stretch>
        </p:blipFill>
        <p:spPr>
          <a:xfrm>
            <a:off x="1877271" y="155389"/>
            <a:ext cx="7403206" cy="6210694"/>
          </a:xfrm>
          <a:prstGeom prst="rect">
            <a:avLst/>
          </a:prstGeom>
        </p:spPr>
      </p:pic>
    </p:spTree>
    <p:extLst>
      <p:ext uri="{BB962C8B-B14F-4D97-AF65-F5344CB8AC3E}">
        <p14:creationId xmlns:p14="http://schemas.microsoft.com/office/powerpoint/2010/main" val="86151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21210" y="44625"/>
            <a:ext cx="10996613" cy="710288"/>
          </a:xfrm>
        </p:spPr>
        <p:txBody>
          <a:bodyPr lIns="0" rIns="90000" anchor="b"/>
          <a:lstStyle/>
          <a:p>
            <a:r>
              <a:rPr lang="en-GB" dirty="0"/>
              <a:t>Source Analysis </a:t>
            </a:r>
            <a:r>
              <a:rPr lang="en-GB" dirty="0">
                <a:solidFill>
                  <a:schemeClr val="bg1"/>
                </a:solidFill>
              </a:rPr>
              <a:t>1</a:t>
            </a:r>
            <a:r>
              <a:rPr lang="en-GB" dirty="0"/>
              <a:t> </a:t>
            </a:r>
          </a:p>
        </p:txBody>
      </p:sp>
      <p:sp>
        <p:nvSpPr>
          <p:cNvPr id="3" name="TextBox 2">
            <a:extLst>
              <a:ext uri="{FF2B5EF4-FFF2-40B4-BE49-F238E27FC236}">
                <a16:creationId xmlns:a16="http://schemas.microsoft.com/office/drawing/2014/main" id="{91DEF400-4C1A-46A2-AB5C-9506F8F4BFB9}"/>
              </a:ext>
            </a:extLst>
          </p:cNvPr>
          <p:cNvSpPr txBox="1"/>
          <p:nvPr/>
        </p:nvSpPr>
        <p:spPr>
          <a:xfrm>
            <a:off x="621677" y="5859869"/>
            <a:ext cx="10659722" cy="646331"/>
          </a:xfrm>
          <a:prstGeom prst="rect">
            <a:avLst/>
          </a:prstGeom>
          <a:noFill/>
        </p:spPr>
        <p:txBody>
          <a:bodyPr wrap="square" rtlCol="0">
            <a:spAutoFit/>
          </a:bodyPr>
          <a:lstStyle/>
          <a:p>
            <a:r>
              <a:rPr lang="en-GB" i="1" dirty="0"/>
              <a:t>The 1555 execution of Bishop Nicholas Ridley and Father Hugh Latimer, </a:t>
            </a:r>
            <a:br>
              <a:rPr lang="en-GB" i="1" dirty="0"/>
            </a:br>
            <a:r>
              <a:rPr lang="en-GB" i="1" dirty="0"/>
              <a:t>as depicted in the "Book of Martyrs" by John Foxe, published in 1563.</a:t>
            </a:r>
            <a:endParaRPr lang="en-GB" dirty="0"/>
          </a:p>
        </p:txBody>
      </p:sp>
      <p:pic>
        <p:nvPicPr>
          <p:cNvPr id="6" name="Picture 5" descr="A black and white engraving showing a crowd of people watching as two men are tied to posted and bundles of sticks are placed around them, ready to be set on fire.">
            <a:extLst>
              <a:ext uri="{FF2B5EF4-FFF2-40B4-BE49-F238E27FC236}">
                <a16:creationId xmlns:a16="http://schemas.microsoft.com/office/drawing/2014/main" id="{F8452B2D-A8E2-4658-A828-DC470DDBB8AF}"/>
              </a:ext>
            </a:extLst>
          </p:cNvPr>
          <p:cNvPicPr/>
          <p:nvPr/>
        </p:nvPicPr>
        <p:blipFill>
          <a:blip r:embed="rId3">
            <a:extLst>
              <a:ext uri="{28A0092B-C50C-407E-A947-70E740481C1C}">
                <a14:useLocalDpi xmlns:a14="http://schemas.microsoft.com/office/drawing/2010/main" val="0"/>
              </a:ext>
            </a:extLst>
          </a:blip>
          <a:stretch>
            <a:fillRect/>
          </a:stretch>
        </p:blipFill>
        <p:spPr>
          <a:xfrm>
            <a:off x="621677" y="891533"/>
            <a:ext cx="5759450" cy="4831715"/>
          </a:xfrm>
          <a:prstGeom prst="rect">
            <a:avLst/>
          </a:prstGeom>
        </p:spPr>
      </p:pic>
      <p:sp>
        <p:nvSpPr>
          <p:cNvPr id="4" name="TextBox 3">
            <a:extLst>
              <a:ext uri="{FF2B5EF4-FFF2-40B4-BE49-F238E27FC236}">
                <a16:creationId xmlns:a16="http://schemas.microsoft.com/office/drawing/2014/main" id="{210FC9EC-42BC-49D0-8FB5-1930214127B5}"/>
              </a:ext>
            </a:extLst>
          </p:cNvPr>
          <p:cNvSpPr txBox="1"/>
          <p:nvPr/>
        </p:nvSpPr>
        <p:spPr>
          <a:xfrm>
            <a:off x="6934200" y="891533"/>
            <a:ext cx="4383623" cy="4801314"/>
          </a:xfrm>
          <a:prstGeom prst="rect">
            <a:avLst/>
          </a:prstGeom>
          <a:noFill/>
        </p:spPr>
        <p:txBody>
          <a:bodyPr wrap="square" rtlCol="0">
            <a:spAutoFit/>
          </a:bodyPr>
          <a:lstStyle/>
          <a:p>
            <a:r>
              <a:rPr lang="en-GB" b="1" dirty="0"/>
              <a:t>Captions in the picture (from top):</a:t>
            </a:r>
          </a:p>
          <a:p>
            <a:endParaRPr lang="en-GB" dirty="0"/>
          </a:p>
          <a:p>
            <a:r>
              <a:rPr lang="en-GB" b="1" dirty="0"/>
              <a:t>Cranmer</a:t>
            </a:r>
            <a:r>
              <a:rPr lang="en-GB" dirty="0"/>
              <a:t>: O Lord strengthen them.</a:t>
            </a:r>
          </a:p>
          <a:p>
            <a:r>
              <a:rPr lang="en-GB" dirty="0"/>
              <a:t> </a:t>
            </a:r>
          </a:p>
          <a:p>
            <a:r>
              <a:rPr lang="en-GB" b="1" dirty="0"/>
              <a:t>Smith</a:t>
            </a:r>
            <a:r>
              <a:rPr lang="en-GB" dirty="0"/>
              <a:t> (in Latin): If you were my body, I would give it to the fire for charity, but it would have nothing of use.</a:t>
            </a:r>
          </a:p>
          <a:p>
            <a:r>
              <a:rPr lang="en-GB" dirty="0"/>
              <a:t> </a:t>
            </a:r>
          </a:p>
          <a:p>
            <a:r>
              <a:rPr lang="en-GB" b="1" dirty="0"/>
              <a:t>Ridley</a:t>
            </a:r>
            <a:r>
              <a:rPr lang="en-GB" dirty="0"/>
              <a:t> (in Latin): In your hands, sir.</a:t>
            </a:r>
          </a:p>
          <a:p>
            <a:r>
              <a:rPr lang="en-GB" dirty="0"/>
              <a:t> </a:t>
            </a:r>
          </a:p>
          <a:p>
            <a:r>
              <a:rPr lang="en-GB" b="1" dirty="0"/>
              <a:t>Latimer</a:t>
            </a:r>
            <a:r>
              <a:rPr lang="en-GB" dirty="0"/>
              <a:t>: Father of Heaven receive my soul.</a:t>
            </a:r>
          </a:p>
          <a:p>
            <a:r>
              <a:rPr lang="en-GB" dirty="0"/>
              <a:t> </a:t>
            </a:r>
          </a:p>
          <a:p>
            <a:r>
              <a:rPr lang="en-GB" b="1" dirty="0"/>
              <a:t>L[</a:t>
            </a:r>
            <a:r>
              <a:rPr lang="en-GB" b="1" dirty="0" err="1"/>
              <a:t>ord</a:t>
            </a:r>
            <a:r>
              <a:rPr lang="en-GB" b="1" dirty="0"/>
              <a:t>] Williams</a:t>
            </a:r>
            <a:r>
              <a:rPr lang="en-GB" dirty="0"/>
              <a:t>: M[aster] Ridley I will remember your suite (i.e. that he would look after various poor men, and Ridley's sister, as requested).</a:t>
            </a:r>
          </a:p>
        </p:txBody>
      </p:sp>
    </p:spTree>
    <p:extLst>
      <p:ext uri="{BB962C8B-B14F-4D97-AF65-F5344CB8AC3E}">
        <p14:creationId xmlns:p14="http://schemas.microsoft.com/office/powerpoint/2010/main" val="383254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2</a:t>
            </a:r>
            <a:r>
              <a:rPr lang="en-GB" dirty="0"/>
              <a:t> </a:t>
            </a:r>
          </a:p>
        </p:txBody>
      </p:sp>
      <p:graphicFrame>
        <p:nvGraphicFramePr>
          <p:cNvPr id="5" name="Table 4">
            <a:extLst>
              <a:ext uri="{FF2B5EF4-FFF2-40B4-BE49-F238E27FC236}">
                <a16:creationId xmlns:a16="http://schemas.microsoft.com/office/drawing/2014/main" id="{43E79593-A60D-41A0-80B7-C1402468789B}"/>
              </a:ext>
            </a:extLst>
          </p:cNvPr>
          <p:cNvGraphicFramePr>
            <a:graphicFrameLocks noGrp="1"/>
          </p:cNvGraphicFramePr>
          <p:nvPr>
            <p:extLst>
              <p:ext uri="{D42A27DB-BD31-4B8C-83A1-F6EECF244321}">
                <p14:modId xmlns:p14="http://schemas.microsoft.com/office/powerpoint/2010/main" val="1266261315"/>
              </p:ext>
            </p:extLst>
          </p:nvPr>
        </p:nvGraphicFramePr>
        <p:xfrm>
          <a:off x="476250" y="1870780"/>
          <a:ext cx="10515600" cy="3068417"/>
        </p:xfrm>
        <a:graphic>
          <a:graphicData uri="http://schemas.openxmlformats.org/drawingml/2006/table">
            <a:tbl>
              <a:tblPr firstRow="1" firstCol="1" bandRow="1">
                <a:tableStyleId>{5C22544A-7EE6-4342-B048-85BDC9FD1C3A}</a:tableStyleId>
              </a:tblPr>
              <a:tblGrid>
                <a:gridCol w="835685">
                  <a:extLst>
                    <a:ext uri="{9D8B030D-6E8A-4147-A177-3AD203B41FA5}">
                      <a16:colId xmlns:a16="http://schemas.microsoft.com/office/drawing/2014/main" val="1205948374"/>
                    </a:ext>
                  </a:extLst>
                </a:gridCol>
                <a:gridCol w="1040740">
                  <a:extLst>
                    <a:ext uri="{9D8B030D-6E8A-4147-A177-3AD203B41FA5}">
                      <a16:colId xmlns:a16="http://schemas.microsoft.com/office/drawing/2014/main" val="2168256295"/>
                    </a:ext>
                  </a:extLst>
                </a:gridCol>
                <a:gridCol w="1467557">
                  <a:extLst>
                    <a:ext uri="{9D8B030D-6E8A-4147-A177-3AD203B41FA5}">
                      <a16:colId xmlns:a16="http://schemas.microsoft.com/office/drawing/2014/main" val="3765307941"/>
                    </a:ext>
                  </a:extLst>
                </a:gridCol>
                <a:gridCol w="263868">
                  <a:extLst>
                    <a:ext uri="{9D8B030D-6E8A-4147-A177-3AD203B41FA5}">
                      <a16:colId xmlns:a16="http://schemas.microsoft.com/office/drawing/2014/main" val="1537187093"/>
                    </a:ext>
                  </a:extLst>
                </a:gridCol>
                <a:gridCol w="2114047">
                  <a:extLst>
                    <a:ext uri="{9D8B030D-6E8A-4147-A177-3AD203B41FA5}">
                      <a16:colId xmlns:a16="http://schemas.microsoft.com/office/drawing/2014/main" val="2683456147"/>
                    </a:ext>
                  </a:extLst>
                </a:gridCol>
                <a:gridCol w="2114047">
                  <a:extLst>
                    <a:ext uri="{9D8B030D-6E8A-4147-A177-3AD203B41FA5}">
                      <a16:colId xmlns:a16="http://schemas.microsoft.com/office/drawing/2014/main" val="3289908234"/>
                    </a:ext>
                  </a:extLst>
                </a:gridCol>
                <a:gridCol w="1232418">
                  <a:extLst>
                    <a:ext uri="{9D8B030D-6E8A-4147-A177-3AD203B41FA5}">
                      <a16:colId xmlns:a16="http://schemas.microsoft.com/office/drawing/2014/main" val="4146840238"/>
                    </a:ext>
                  </a:extLst>
                </a:gridCol>
                <a:gridCol w="263868">
                  <a:extLst>
                    <a:ext uri="{9D8B030D-6E8A-4147-A177-3AD203B41FA5}">
                      <a16:colId xmlns:a16="http://schemas.microsoft.com/office/drawing/2014/main" val="67420327"/>
                    </a:ext>
                  </a:extLst>
                </a:gridCol>
                <a:gridCol w="1183370">
                  <a:extLst>
                    <a:ext uri="{9D8B030D-6E8A-4147-A177-3AD203B41FA5}">
                      <a16:colId xmlns:a16="http://schemas.microsoft.com/office/drawing/2014/main" val="2732037370"/>
                    </a:ext>
                  </a:extLst>
                </a:gridCol>
              </a:tblGrid>
              <a:tr h="381460">
                <a:tc gridSpan="9">
                  <a:txBody>
                    <a:bodyPr/>
                    <a:lstStyle/>
                    <a:p>
                      <a:pPr algn="ctr">
                        <a:lnSpc>
                          <a:spcPct val="115000"/>
                        </a:lnSpc>
                        <a:spcAft>
                          <a:spcPts val="0"/>
                        </a:spcAft>
                      </a:pPr>
                      <a:r>
                        <a:rPr lang="en-GB" sz="1100" spc="60" dirty="0">
                          <a:solidFill>
                            <a:schemeClr val="tx1"/>
                          </a:solidFill>
                          <a:effectLst/>
                        </a:rPr>
                        <a:t>Use the 5W indicators below to help decide if the source is reliable or unreliable / biased.</a:t>
                      </a:r>
                      <a:endParaRPr lang="en-GB" sz="1200" dirty="0">
                        <a:solidFill>
                          <a:schemeClr val="tx1"/>
                        </a:solidFill>
                        <a:effectLst/>
                      </a:endParaRPr>
                    </a:p>
                    <a:p>
                      <a:pPr algn="ctr">
                        <a:lnSpc>
                          <a:spcPct val="115000"/>
                        </a:lnSpc>
                        <a:spcAft>
                          <a:spcPts val="0"/>
                        </a:spcAft>
                      </a:pPr>
                      <a:r>
                        <a:rPr lang="en-GB" sz="1100" spc="60" dirty="0">
                          <a:solidFill>
                            <a:schemeClr val="tx1"/>
                          </a:solidFill>
                          <a:effectLst/>
                        </a:rPr>
                        <a:t>Consider 1. Content 2. Provenance 3. Motive 4. Corroboration</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0205425"/>
                  </a:ext>
                </a:extLst>
              </a:tr>
              <a:tr h="249588">
                <a:tc rowSpan="2">
                  <a:txBody>
                    <a:bodyPr/>
                    <a:lstStyle/>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solidFill>
                            <a:schemeClr val="tx1"/>
                          </a:solidFill>
                          <a:effectLst/>
                        </a:rPr>
                        <a:t>C</a:t>
                      </a:r>
                      <a:endParaRPr lang="en-GB" sz="1200" dirty="0">
                        <a:solidFill>
                          <a:schemeClr val="tx1"/>
                        </a:solidFill>
                        <a:effectLst/>
                      </a:endParaRPr>
                    </a:p>
                    <a:p>
                      <a:pPr>
                        <a:lnSpc>
                          <a:spcPct val="115000"/>
                        </a:lnSpc>
                        <a:spcAft>
                          <a:spcPts val="0"/>
                        </a:spcAft>
                      </a:pPr>
                      <a:r>
                        <a:rPr lang="en-GB" sz="1100" spc="60" dirty="0">
                          <a:solidFill>
                            <a:schemeClr val="tx1"/>
                          </a:solidFill>
                          <a:effectLst/>
                        </a:rPr>
                        <a:t>O</a:t>
                      </a:r>
                      <a:endParaRPr lang="en-GB" sz="1200" dirty="0">
                        <a:solidFill>
                          <a:schemeClr val="tx1"/>
                        </a:solidFill>
                        <a:effectLst/>
                      </a:endParaRPr>
                    </a:p>
                    <a:p>
                      <a:pPr>
                        <a:lnSpc>
                          <a:spcPct val="115000"/>
                        </a:lnSpc>
                        <a:spcAft>
                          <a:spcPts val="0"/>
                        </a:spcAft>
                      </a:pPr>
                      <a:r>
                        <a:rPr lang="en-GB" sz="1100" spc="60" dirty="0">
                          <a:solidFill>
                            <a:schemeClr val="tx1"/>
                          </a:solidFill>
                          <a:effectLst/>
                        </a:rPr>
                        <a:t>N</a:t>
                      </a:r>
                      <a:endParaRPr lang="en-GB" sz="1200" dirty="0">
                        <a:solidFill>
                          <a:schemeClr val="tx1"/>
                        </a:solidFill>
                        <a:effectLst/>
                      </a:endParaRPr>
                    </a:p>
                    <a:p>
                      <a:pPr>
                        <a:lnSpc>
                          <a:spcPct val="115000"/>
                        </a:lnSpc>
                        <a:spcAft>
                          <a:spcPts val="0"/>
                        </a:spcAft>
                      </a:pPr>
                      <a:r>
                        <a:rPr lang="en-GB" sz="1100" spc="60" dirty="0">
                          <a:solidFill>
                            <a:schemeClr val="tx1"/>
                          </a:solidFill>
                          <a:effectLst/>
                        </a:rPr>
                        <a:t>T</a:t>
                      </a:r>
                      <a:endParaRPr lang="en-GB" sz="1200" dirty="0">
                        <a:solidFill>
                          <a:schemeClr val="tx1"/>
                        </a:solidFill>
                        <a:effectLst/>
                      </a:endParaRPr>
                    </a:p>
                    <a:p>
                      <a:pPr>
                        <a:lnSpc>
                          <a:spcPct val="115000"/>
                        </a:lnSpc>
                        <a:spcAft>
                          <a:spcPts val="0"/>
                        </a:spcAft>
                      </a:pPr>
                      <a:r>
                        <a:rPr lang="en-GB" sz="1100" spc="60" dirty="0">
                          <a:solidFill>
                            <a:schemeClr val="tx1"/>
                          </a:solidFill>
                          <a:effectLst/>
                        </a:rPr>
                        <a:t>E</a:t>
                      </a:r>
                      <a:endParaRPr lang="en-GB" sz="1200" dirty="0">
                        <a:solidFill>
                          <a:schemeClr val="tx1"/>
                        </a:solidFill>
                        <a:effectLst/>
                      </a:endParaRPr>
                    </a:p>
                    <a:p>
                      <a:pPr>
                        <a:lnSpc>
                          <a:spcPct val="115000"/>
                        </a:lnSpc>
                        <a:spcAft>
                          <a:spcPts val="0"/>
                        </a:spcAft>
                      </a:pPr>
                      <a:r>
                        <a:rPr lang="en-GB" sz="1100" spc="60" dirty="0">
                          <a:solidFill>
                            <a:schemeClr val="tx1"/>
                          </a:solidFill>
                          <a:effectLst/>
                        </a:rPr>
                        <a:t>N</a:t>
                      </a:r>
                      <a:endParaRPr lang="en-GB" sz="1200" dirty="0">
                        <a:solidFill>
                          <a:schemeClr val="tx1"/>
                        </a:solidFill>
                        <a:effectLst/>
                      </a:endParaRPr>
                    </a:p>
                    <a:p>
                      <a:pPr>
                        <a:lnSpc>
                          <a:spcPct val="115000"/>
                        </a:lnSpc>
                        <a:spcAft>
                          <a:spcPts val="0"/>
                        </a:spcAft>
                      </a:pPr>
                      <a:r>
                        <a:rPr lang="en-GB" sz="1100" spc="60" dirty="0">
                          <a:solidFill>
                            <a:schemeClr val="tx1"/>
                          </a:solidFill>
                          <a:effectLst/>
                        </a:rPr>
                        <a:t>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gridSpan="2">
                  <a:txBody>
                    <a:bodyPr/>
                    <a:lstStyle/>
                    <a:p>
                      <a:pPr algn="ctr">
                        <a:lnSpc>
                          <a:spcPct val="115000"/>
                        </a:lnSpc>
                        <a:spcAft>
                          <a:spcPts val="0"/>
                        </a:spcAft>
                      </a:pPr>
                      <a:r>
                        <a:rPr lang="en-GB" sz="1400" spc="60" dirty="0">
                          <a:effectLst/>
                        </a:rPr>
                        <a:t>What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rowSpan="2">
                  <a:txBody>
                    <a:bodyPr/>
                    <a:lstStyle/>
                    <a:p>
                      <a:pPr>
                        <a:lnSpc>
                          <a:spcPct val="115000"/>
                        </a:lnSpc>
                        <a:spcAft>
                          <a:spcPts val="0"/>
                        </a:spcAft>
                      </a:pPr>
                      <a:r>
                        <a:rPr lang="en-GB" sz="1100" spc="60" dirty="0">
                          <a:effectLst/>
                        </a:rPr>
                        <a:t>P</a:t>
                      </a:r>
                      <a:endParaRPr lang="en-GB" sz="1200" dirty="0">
                        <a:effectLst/>
                      </a:endParaRPr>
                    </a:p>
                    <a:p>
                      <a:pPr>
                        <a:lnSpc>
                          <a:spcPct val="115000"/>
                        </a:lnSpc>
                        <a:spcAft>
                          <a:spcPts val="0"/>
                        </a:spcAft>
                      </a:pPr>
                      <a:r>
                        <a:rPr lang="en-GB" sz="1100" spc="60" dirty="0">
                          <a:effectLst/>
                        </a:rPr>
                        <a:t>R</a:t>
                      </a:r>
                      <a:endParaRPr lang="en-GB" sz="1200" dirty="0">
                        <a:effectLst/>
                      </a:endParaRPr>
                    </a:p>
                    <a:p>
                      <a:pPr>
                        <a:lnSpc>
                          <a:spcPct val="115000"/>
                        </a:lnSpc>
                        <a:spcAft>
                          <a:spcPts val="0"/>
                        </a:spcAft>
                      </a:pPr>
                      <a:r>
                        <a:rPr lang="en-GB" sz="1100" spc="60" dirty="0">
                          <a:effectLst/>
                        </a:rPr>
                        <a:t>O</a:t>
                      </a:r>
                      <a:endParaRPr lang="en-GB" sz="1200" dirty="0">
                        <a:effectLst/>
                      </a:endParaRPr>
                    </a:p>
                    <a:p>
                      <a:pPr>
                        <a:lnSpc>
                          <a:spcPct val="115000"/>
                        </a:lnSpc>
                        <a:spcAft>
                          <a:spcPts val="0"/>
                        </a:spcAft>
                      </a:pPr>
                      <a:r>
                        <a:rPr lang="en-GB" sz="1100" spc="60" dirty="0">
                          <a:effectLst/>
                        </a:rPr>
                        <a:t>V</a:t>
                      </a:r>
                      <a:endParaRPr lang="en-GB" sz="1200" dirty="0">
                        <a:effectLst/>
                      </a:endParaRPr>
                    </a:p>
                    <a:p>
                      <a:pPr>
                        <a:lnSpc>
                          <a:spcPct val="115000"/>
                        </a:lnSpc>
                        <a:spcAft>
                          <a:spcPts val="0"/>
                        </a:spcAft>
                      </a:pPr>
                      <a:r>
                        <a:rPr lang="en-GB" sz="1100" spc="60" dirty="0">
                          <a:effectLst/>
                        </a:rPr>
                        <a:t>E</a:t>
                      </a:r>
                      <a:endParaRPr lang="en-GB" sz="1200" dirty="0">
                        <a:effectLst/>
                      </a:endParaRPr>
                    </a:p>
                    <a:p>
                      <a:pPr>
                        <a:lnSpc>
                          <a:spcPct val="115000"/>
                        </a:lnSpc>
                        <a:spcAft>
                          <a:spcPts val="0"/>
                        </a:spcAft>
                      </a:pPr>
                      <a:r>
                        <a:rPr lang="en-GB" sz="1100" spc="60" dirty="0">
                          <a:effectLst/>
                        </a:rPr>
                        <a:t>N</a:t>
                      </a:r>
                      <a:endParaRPr lang="en-GB" sz="1200" dirty="0">
                        <a:effectLst/>
                      </a:endParaRPr>
                    </a:p>
                    <a:p>
                      <a:pPr>
                        <a:lnSpc>
                          <a:spcPct val="115000"/>
                        </a:lnSpc>
                        <a:spcAft>
                          <a:spcPts val="0"/>
                        </a:spcAft>
                      </a:pPr>
                      <a:r>
                        <a:rPr lang="en-GB" sz="1100" spc="60" dirty="0">
                          <a:effectLst/>
                        </a:rPr>
                        <a:t>A</a:t>
                      </a:r>
                      <a:endParaRPr lang="en-GB" sz="1200" dirty="0">
                        <a:effectLst/>
                      </a:endParaRPr>
                    </a:p>
                    <a:p>
                      <a:pPr>
                        <a:lnSpc>
                          <a:spcPct val="115000"/>
                        </a:lnSpc>
                        <a:spcAft>
                          <a:spcPts val="0"/>
                        </a:spcAft>
                      </a:pPr>
                      <a:r>
                        <a:rPr lang="en-GB" sz="1100" spc="60" dirty="0">
                          <a:effectLst/>
                        </a:rPr>
                        <a:t>N</a:t>
                      </a:r>
                      <a:endParaRPr lang="en-GB" sz="1200" dirty="0">
                        <a:effectLst/>
                      </a:endParaRPr>
                    </a:p>
                    <a:p>
                      <a:pPr>
                        <a:lnSpc>
                          <a:spcPct val="115000"/>
                        </a:lnSpc>
                        <a:spcAft>
                          <a:spcPts val="0"/>
                        </a:spcAft>
                      </a:pPr>
                      <a:r>
                        <a:rPr lang="en-GB" sz="1100" spc="60" dirty="0">
                          <a:effectLst/>
                        </a:rPr>
                        <a:t>C</a:t>
                      </a:r>
                      <a:endParaRPr lang="en-GB" sz="1200" dirty="0">
                        <a:effectLst/>
                      </a:endParaRPr>
                    </a:p>
                    <a:p>
                      <a:pPr>
                        <a:lnSpc>
                          <a:spcPct val="115000"/>
                        </a:lnSpc>
                        <a:spcAft>
                          <a:spcPts val="0"/>
                        </a:spcAft>
                      </a:pPr>
                      <a:r>
                        <a:rPr lang="en-GB" sz="1100" spc="60" dirty="0">
                          <a:effectLst/>
                        </a:rPr>
                        <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dirty="0">
                          <a:effectLst/>
                        </a:rPr>
                        <a:t>Who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dirty="0">
                          <a:effectLst/>
                        </a:rPr>
                        <a:t>When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dirty="0">
                          <a:effectLst/>
                        </a:rPr>
                        <a:t>Where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rowSpan="2">
                  <a:txBody>
                    <a:bodyPr/>
                    <a:lstStyle/>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effectLst/>
                        </a:rPr>
                        <a:t>M</a:t>
                      </a:r>
                      <a:endParaRPr lang="en-GB" sz="1200" dirty="0">
                        <a:effectLst/>
                      </a:endParaRPr>
                    </a:p>
                    <a:p>
                      <a:pPr>
                        <a:lnSpc>
                          <a:spcPct val="115000"/>
                        </a:lnSpc>
                        <a:spcAft>
                          <a:spcPts val="0"/>
                        </a:spcAft>
                      </a:pPr>
                      <a:r>
                        <a:rPr lang="en-GB" sz="1100" spc="60" dirty="0">
                          <a:effectLst/>
                        </a:rPr>
                        <a:t>O</a:t>
                      </a:r>
                      <a:endParaRPr lang="en-GB" sz="1200" dirty="0">
                        <a:effectLst/>
                      </a:endParaRPr>
                    </a:p>
                    <a:p>
                      <a:pPr>
                        <a:lnSpc>
                          <a:spcPct val="115000"/>
                        </a:lnSpc>
                        <a:spcAft>
                          <a:spcPts val="0"/>
                        </a:spcAft>
                      </a:pPr>
                      <a:r>
                        <a:rPr lang="en-GB" sz="1100" spc="60" dirty="0">
                          <a:effectLst/>
                        </a:rPr>
                        <a:t>T</a:t>
                      </a:r>
                      <a:endParaRPr lang="en-GB" sz="1200" dirty="0">
                        <a:effectLst/>
                      </a:endParaRPr>
                    </a:p>
                    <a:p>
                      <a:pPr>
                        <a:lnSpc>
                          <a:spcPct val="115000"/>
                        </a:lnSpc>
                        <a:spcAft>
                          <a:spcPts val="0"/>
                        </a:spcAft>
                      </a:pPr>
                      <a:r>
                        <a:rPr lang="en-GB" sz="1100" spc="60" dirty="0">
                          <a:effectLst/>
                        </a:rPr>
                        <a:t>I</a:t>
                      </a:r>
                      <a:endParaRPr lang="en-GB" sz="1200" dirty="0">
                        <a:effectLst/>
                      </a:endParaRPr>
                    </a:p>
                    <a:p>
                      <a:pPr>
                        <a:lnSpc>
                          <a:spcPct val="115000"/>
                        </a:lnSpc>
                        <a:spcAft>
                          <a:spcPts val="0"/>
                        </a:spcAft>
                      </a:pPr>
                      <a:r>
                        <a:rPr lang="en-GB" sz="1100" spc="60" dirty="0">
                          <a:effectLst/>
                        </a:rPr>
                        <a:t>V</a:t>
                      </a:r>
                      <a:endParaRPr lang="en-GB" sz="1200" dirty="0">
                        <a:effectLst/>
                      </a:endParaRPr>
                    </a:p>
                    <a:p>
                      <a:pPr>
                        <a:lnSpc>
                          <a:spcPct val="115000"/>
                        </a:lnSpc>
                        <a:spcAft>
                          <a:spcPts val="0"/>
                        </a:spcAft>
                      </a:pPr>
                      <a:r>
                        <a:rPr lang="en-GB" sz="1100" spc="60" dirty="0">
                          <a:effectLst/>
                        </a:rPr>
                        <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dirty="0">
                          <a:effectLst/>
                        </a:rPr>
                        <a:t>Why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extLst>
                  <a:ext uri="{0D108BD9-81ED-4DB2-BD59-A6C34878D82A}">
                    <a16:rowId xmlns:a16="http://schemas.microsoft.com/office/drawing/2014/main" val="938538125"/>
                  </a:ext>
                </a:extLst>
              </a:tr>
              <a:tr h="2109391">
                <a:tc vMerge="1">
                  <a:txBody>
                    <a:bodyPr/>
                    <a:lstStyle/>
                    <a:p>
                      <a:endParaRPr lang="en-GB"/>
                    </a:p>
                  </a:txBody>
                  <a:tcPr/>
                </a:tc>
                <a:tc>
                  <a:txBody>
                    <a:bodyPr/>
                    <a:lstStyle/>
                    <a:p>
                      <a:pPr algn="ctr">
                        <a:lnSpc>
                          <a:spcPct val="115000"/>
                        </a:lnSpc>
                        <a:spcAft>
                          <a:spcPts val="0"/>
                        </a:spcAft>
                      </a:pPr>
                      <a:r>
                        <a:rPr lang="en-GB" sz="1100" spc="60" dirty="0">
                          <a:effectLst/>
                        </a:rPr>
                        <a:t>Unreliable</a:t>
                      </a:r>
                    </a:p>
                    <a:p>
                      <a:pPr algn="ctr">
                        <a:lnSpc>
                          <a:spcPct val="115000"/>
                        </a:lnSpc>
                        <a:spcAft>
                          <a:spcPts val="0"/>
                        </a:spcAft>
                      </a:pPr>
                      <a:endParaRPr lang="en-GB" sz="1200" dirty="0">
                        <a:effectLst/>
                      </a:endParaRPr>
                    </a:p>
                    <a:p>
                      <a:pPr>
                        <a:lnSpc>
                          <a:spcPct val="115000"/>
                        </a:lnSpc>
                        <a:spcAft>
                          <a:spcPts val="0"/>
                        </a:spcAft>
                      </a:pPr>
                      <a:r>
                        <a:rPr lang="en-GB" sz="800" spc="60" dirty="0">
                          <a:effectLst/>
                        </a:rPr>
                        <a:t>Uses opinions</a:t>
                      </a:r>
                      <a:endParaRPr lang="en-GB" sz="1200" dirty="0">
                        <a:effectLst/>
                      </a:endParaRPr>
                    </a:p>
                    <a:p>
                      <a:pPr>
                        <a:lnSpc>
                          <a:spcPct val="115000"/>
                        </a:lnSpc>
                        <a:spcAft>
                          <a:spcPts val="0"/>
                        </a:spcAft>
                      </a:pPr>
                      <a:r>
                        <a:rPr lang="en-GB" sz="800" spc="60" dirty="0">
                          <a:effectLst/>
                        </a:rPr>
                        <a:t>One sided</a:t>
                      </a:r>
                      <a:endParaRPr lang="en-GB" sz="1200" dirty="0">
                        <a:effectLst/>
                      </a:endParaRPr>
                    </a:p>
                    <a:p>
                      <a:pPr>
                        <a:lnSpc>
                          <a:spcPct val="115000"/>
                        </a:lnSpc>
                        <a:spcAft>
                          <a:spcPts val="0"/>
                        </a:spcAft>
                      </a:pPr>
                      <a:r>
                        <a:rPr lang="en-GB" sz="800" spc="60" dirty="0">
                          <a:effectLst/>
                        </a:rPr>
                        <a:t>Strong language</a:t>
                      </a:r>
                      <a:endParaRPr lang="en-GB" sz="1200" dirty="0">
                        <a:effectLst/>
                      </a:endParaRPr>
                    </a:p>
                    <a:p>
                      <a:pPr>
                        <a:lnSpc>
                          <a:spcPct val="115000"/>
                        </a:lnSpc>
                        <a:spcAft>
                          <a:spcPts val="0"/>
                        </a:spcAft>
                      </a:pPr>
                      <a:r>
                        <a:rPr lang="en-GB" sz="800" spc="60" dirty="0">
                          <a:effectLst/>
                        </a:rPr>
                        <a:t>Emotional</a:t>
                      </a:r>
                      <a:endParaRPr lang="en-GB" sz="1200" dirty="0">
                        <a:effectLst/>
                      </a:endParaRPr>
                    </a:p>
                    <a:p>
                      <a:pPr>
                        <a:lnSpc>
                          <a:spcPct val="115000"/>
                        </a:lnSpc>
                        <a:spcAft>
                          <a:spcPts val="0"/>
                        </a:spcAft>
                      </a:pPr>
                      <a:r>
                        <a:rPr lang="en-GB" sz="800" spc="60" dirty="0">
                          <a:effectLst/>
                        </a:rPr>
                        <a:t>Confused</a:t>
                      </a:r>
                      <a:endParaRPr lang="en-GB" sz="1200" dirty="0">
                        <a:effectLst/>
                      </a:endParaRPr>
                    </a:p>
                    <a:p>
                      <a:pPr>
                        <a:lnSpc>
                          <a:spcPct val="115000"/>
                        </a:lnSpc>
                        <a:spcAft>
                          <a:spcPts val="0"/>
                        </a:spcAft>
                      </a:pPr>
                      <a:r>
                        <a:rPr lang="en-GB" sz="800" spc="60" dirty="0">
                          <a:effectLst/>
                        </a:rPr>
                        <a:t>Boastful</a:t>
                      </a:r>
                      <a:endParaRPr lang="en-GB" sz="1200" dirty="0">
                        <a:effectLst/>
                      </a:endParaRPr>
                    </a:p>
                    <a:p>
                      <a:pPr>
                        <a:lnSpc>
                          <a:spcPct val="115000"/>
                        </a:lnSpc>
                        <a:spcAft>
                          <a:spcPts val="0"/>
                        </a:spcAft>
                      </a:pPr>
                      <a:r>
                        <a:rPr lang="en-GB" sz="800" spc="60" dirty="0">
                          <a:effectLst/>
                        </a:rPr>
                        <a:t>Exaggerates</a:t>
                      </a:r>
                      <a:endParaRPr lang="en-GB" sz="1200" dirty="0">
                        <a:effectLst/>
                      </a:endParaRPr>
                    </a:p>
                    <a:p>
                      <a:pPr>
                        <a:lnSpc>
                          <a:spcPct val="115000"/>
                        </a:lnSpc>
                        <a:spcAft>
                          <a:spcPts val="0"/>
                        </a:spcAft>
                      </a:pPr>
                      <a:r>
                        <a:rPr lang="en-GB" sz="800" spc="60" dirty="0">
                          <a:effectLst/>
                        </a:rPr>
                        <a:t>Subjective</a:t>
                      </a:r>
                      <a:endParaRPr lang="en-GB" sz="1200" dirty="0">
                        <a:effectLst/>
                      </a:endParaRPr>
                    </a:p>
                    <a:p>
                      <a:pPr>
                        <a:lnSpc>
                          <a:spcPct val="115000"/>
                        </a:lnSpc>
                        <a:spcAft>
                          <a:spcPts val="0"/>
                        </a:spcAft>
                      </a:pPr>
                      <a:r>
                        <a:rPr lang="en-GB" sz="800" spc="60" dirty="0">
                          <a:effectLst/>
                        </a:rPr>
                        <a:t>Disrespectful </a:t>
                      </a:r>
                      <a:endParaRPr lang="en-GB" sz="1200" dirty="0">
                        <a:effectLst/>
                      </a:endParaRPr>
                    </a:p>
                    <a:p>
                      <a:pPr>
                        <a:lnSpc>
                          <a:spcPct val="115000"/>
                        </a:lnSpc>
                        <a:spcAft>
                          <a:spcPts val="0"/>
                        </a:spcAft>
                      </a:pPr>
                      <a:r>
                        <a:rPr lang="en-GB" sz="1400" spc="6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100" spc="60" dirty="0">
                          <a:effectLst/>
                        </a:rPr>
                        <a:t>Reliable</a:t>
                      </a:r>
                    </a:p>
                    <a:p>
                      <a:pPr algn="ctr">
                        <a:lnSpc>
                          <a:spcPct val="115000"/>
                        </a:lnSpc>
                        <a:spcAft>
                          <a:spcPts val="0"/>
                        </a:spcAft>
                      </a:pPr>
                      <a:endParaRPr lang="en-GB" sz="1200" dirty="0">
                        <a:effectLst/>
                      </a:endParaRPr>
                    </a:p>
                    <a:p>
                      <a:pPr algn="r">
                        <a:lnSpc>
                          <a:spcPct val="115000"/>
                        </a:lnSpc>
                        <a:spcAft>
                          <a:spcPts val="0"/>
                        </a:spcAft>
                      </a:pPr>
                      <a:r>
                        <a:rPr lang="en-GB" sz="800" spc="60" dirty="0">
                          <a:effectLst/>
                        </a:rPr>
                        <a:t>Uses facts</a:t>
                      </a:r>
                      <a:endParaRPr lang="en-GB" sz="1200" dirty="0">
                        <a:effectLst/>
                      </a:endParaRPr>
                    </a:p>
                    <a:p>
                      <a:pPr algn="r">
                        <a:lnSpc>
                          <a:spcPct val="115000"/>
                        </a:lnSpc>
                        <a:spcAft>
                          <a:spcPts val="0"/>
                        </a:spcAft>
                      </a:pPr>
                      <a:r>
                        <a:rPr lang="en-GB" sz="800" spc="60" dirty="0">
                          <a:effectLst/>
                        </a:rPr>
                        <a:t>Balanced</a:t>
                      </a:r>
                      <a:endParaRPr lang="en-GB" sz="1200" dirty="0">
                        <a:effectLst/>
                      </a:endParaRPr>
                    </a:p>
                    <a:p>
                      <a:pPr algn="r">
                        <a:lnSpc>
                          <a:spcPct val="115000"/>
                        </a:lnSpc>
                        <a:spcAft>
                          <a:spcPts val="0"/>
                        </a:spcAft>
                      </a:pPr>
                      <a:r>
                        <a:rPr lang="en-GB" sz="800" spc="60" dirty="0">
                          <a:effectLst/>
                        </a:rPr>
                        <a:t>Softer language </a:t>
                      </a:r>
                      <a:endParaRPr lang="en-GB" sz="1200" dirty="0">
                        <a:effectLst/>
                      </a:endParaRPr>
                    </a:p>
                    <a:p>
                      <a:pPr algn="r">
                        <a:lnSpc>
                          <a:spcPct val="115000"/>
                        </a:lnSpc>
                        <a:spcAft>
                          <a:spcPts val="0"/>
                        </a:spcAft>
                      </a:pPr>
                      <a:r>
                        <a:rPr lang="en-GB" sz="800" spc="60" dirty="0">
                          <a:effectLst/>
                        </a:rPr>
                        <a:t>Calm</a:t>
                      </a:r>
                      <a:endParaRPr lang="en-GB" sz="1200" dirty="0">
                        <a:effectLst/>
                      </a:endParaRPr>
                    </a:p>
                    <a:p>
                      <a:pPr algn="r">
                        <a:lnSpc>
                          <a:spcPct val="115000"/>
                        </a:lnSpc>
                        <a:spcAft>
                          <a:spcPts val="0"/>
                        </a:spcAft>
                      </a:pPr>
                      <a:r>
                        <a:rPr lang="en-GB" sz="800" spc="60" dirty="0">
                          <a:effectLst/>
                        </a:rPr>
                        <a:t>Modest </a:t>
                      </a:r>
                      <a:endParaRPr lang="en-GB" sz="1200" dirty="0">
                        <a:effectLst/>
                      </a:endParaRPr>
                    </a:p>
                    <a:p>
                      <a:pPr algn="r">
                        <a:lnSpc>
                          <a:spcPct val="115000"/>
                        </a:lnSpc>
                        <a:spcAft>
                          <a:spcPts val="0"/>
                        </a:spcAft>
                      </a:pPr>
                      <a:r>
                        <a:rPr lang="en-GB" sz="800" spc="60" dirty="0">
                          <a:effectLst/>
                        </a:rPr>
                        <a:t>Understates</a:t>
                      </a:r>
                      <a:endParaRPr lang="en-GB" sz="1200" dirty="0">
                        <a:effectLst/>
                      </a:endParaRPr>
                    </a:p>
                    <a:p>
                      <a:pPr algn="r">
                        <a:lnSpc>
                          <a:spcPct val="115000"/>
                        </a:lnSpc>
                        <a:spcAft>
                          <a:spcPts val="0"/>
                        </a:spcAft>
                      </a:pPr>
                      <a:r>
                        <a:rPr lang="en-GB" sz="800" spc="60" dirty="0">
                          <a:effectLst/>
                        </a:rPr>
                        <a:t>Objective </a:t>
                      </a:r>
                      <a:endParaRPr lang="en-GB" sz="1200" dirty="0">
                        <a:effectLst/>
                      </a:endParaRPr>
                    </a:p>
                    <a:p>
                      <a:pPr algn="r">
                        <a:lnSpc>
                          <a:spcPct val="115000"/>
                        </a:lnSpc>
                        <a:spcAft>
                          <a:spcPts val="0"/>
                        </a:spcAft>
                      </a:pPr>
                      <a:r>
                        <a:rPr lang="en-GB" sz="800" spc="60" dirty="0">
                          <a:effectLst/>
                        </a:rPr>
                        <a:t>Respectful</a:t>
                      </a:r>
                      <a:endParaRPr lang="en-GB" sz="1200" dirty="0">
                        <a:effectLst/>
                      </a:endParaRPr>
                    </a:p>
                    <a:p>
                      <a:pPr algn="r">
                        <a:lnSpc>
                          <a:spcPct val="115000"/>
                        </a:lnSpc>
                        <a:spcAft>
                          <a:spcPts val="0"/>
                        </a:spcAft>
                      </a:pPr>
                      <a:r>
                        <a:rPr lang="en-GB" sz="800" spc="6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vMerge="1">
                  <a:txBody>
                    <a:bodyPr/>
                    <a:lstStyle/>
                    <a:p>
                      <a:endParaRPr lang="en-GB"/>
                    </a:p>
                  </a:txBody>
                  <a:tcPr/>
                </a:tc>
                <a:tc>
                  <a:txBody>
                    <a:bodyPr/>
                    <a:lstStyle/>
                    <a:p>
                      <a:pPr algn="ctr">
                        <a:lnSpc>
                          <a:spcPct val="115000"/>
                        </a:lnSpc>
                        <a:spcAft>
                          <a:spcPts val="0"/>
                        </a:spcAft>
                      </a:pPr>
                      <a:r>
                        <a:rPr lang="en-GB" sz="800" spc="60" dirty="0">
                          <a:effectLst/>
                        </a:rPr>
                        <a:t>Could the person know things others do not? </a:t>
                      </a:r>
                      <a:endParaRPr lang="en-GB" sz="1200" dirty="0">
                        <a:effectLst/>
                      </a:endParaRPr>
                    </a:p>
                    <a:p>
                      <a:pPr algn="ctr">
                        <a:lnSpc>
                          <a:spcPct val="115000"/>
                        </a:lnSpc>
                        <a:spcAft>
                          <a:spcPts val="0"/>
                        </a:spcAft>
                      </a:pPr>
                      <a:r>
                        <a:rPr lang="en-GB" sz="800" spc="60" dirty="0">
                          <a:effectLst/>
                        </a:rPr>
                        <a:t> </a:t>
                      </a:r>
                      <a:endParaRPr lang="en-GB" sz="1200" dirty="0">
                        <a:effectLst/>
                      </a:endParaRPr>
                    </a:p>
                    <a:p>
                      <a:pPr algn="ctr">
                        <a:lnSpc>
                          <a:spcPct val="115000"/>
                        </a:lnSpc>
                        <a:spcAft>
                          <a:spcPts val="0"/>
                        </a:spcAft>
                      </a:pPr>
                      <a:r>
                        <a:rPr lang="en-GB" sz="800" spc="60" dirty="0">
                          <a:effectLst/>
                        </a:rPr>
                        <a:t>Does the person have an important job or role?</a:t>
                      </a:r>
                      <a:endParaRPr lang="en-GB" sz="1200" dirty="0">
                        <a:effectLst/>
                      </a:endParaRPr>
                    </a:p>
                    <a:p>
                      <a:pPr algn="ctr">
                        <a:lnSpc>
                          <a:spcPct val="115000"/>
                        </a:lnSpc>
                        <a:spcAft>
                          <a:spcPts val="0"/>
                        </a:spcAft>
                      </a:pPr>
                      <a:r>
                        <a:rPr lang="en-GB" sz="800" spc="60" dirty="0">
                          <a:effectLst/>
                        </a:rPr>
                        <a:t> </a:t>
                      </a:r>
                      <a:endParaRPr lang="en-GB" sz="1200" dirty="0">
                        <a:effectLst/>
                      </a:endParaRPr>
                    </a:p>
                    <a:p>
                      <a:pPr algn="ctr">
                        <a:lnSpc>
                          <a:spcPct val="115000"/>
                        </a:lnSpc>
                        <a:spcAft>
                          <a:spcPts val="0"/>
                        </a:spcAft>
                      </a:pPr>
                      <a:r>
                        <a:rPr lang="en-GB" sz="800" spc="60" dirty="0">
                          <a:effectLst/>
                        </a:rPr>
                        <a:t>Is the person trustworthy?</a:t>
                      </a:r>
                      <a:endParaRPr lang="en-GB" sz="1200" dirty="0">
                        <a:effectLst/>
                      </a:endParaRPr>
                    </a:p>
                    <a:p>
                      <a:pPr algn="ctr">
                        <a:lnSpc>
                          <a:spcPct val="115000"/>
                        </a:lnSpc>
                        <a:spcAft>
                          <a:spcPts val="0"/>
                        </a:spcAft>
                      </a:pPr>
                      <a:r>
                        <a:rPr lang="en-GB" sz="800" spc="60" dirty="0">
                          <a:effectLst/>
                        </a:rPr>
                        <a:t> </a:t>
                      </a:r>
                      <a:endParaRPr lang="en-GB" sz="1200" dirty="0">
                        <a:effectLst/>
                      </a:endParaRPr>
                    </a:p>
                    <a:p>
                      <a:pPr algn="ctr">
                        <a:lnSpc>
                          <a:spcPct val="115000"/>
                        </a:lnSpc>
                        <a:spcAft>
                          <a:spcPts val="0"/>
                        </a:spcAft>
                      </a:pPr>
                      <a:r>
                        <a:rPr lang="en-GB" sz="800" spc="60" dirty="0">
                          <a:effectLst/>
                        </a:rPr>
                        <a:t>Could their ‘audience’ </a:t>
                      </a:r>
                      <a:endParaRPr lang="en-GB" sz="1200" dirty="0">
                        <a:effectLst/>
                      </a:endParaRPr>
                    </a:p>
                    <a:p>
                      <a:pPr algn="ctr">
                        <a:lnSpc>
                          <a:spcPct val="115000"/>
                        </a:lnSpc>
                        <a:spcAft>
                          <a:spcPts val="0"/>
                        </a:spcAft>
                      </a:pPr>
                      <a:r>
                        <a:rPr lang="en-GB" sz="800" spc="60" dirty="0">
                          <a:effectLst/>
                        </a:rPr>
                        <a:t>influence what is said or written? </a:t>
                      </a:r>
                      <a:endParaRPr lang="en-GB" sz="1200" dirty="0">
                        <a:effectLst/>
                      </a:endParaRPr>
                    </a:p>
                    <a:p>
                      <a:pPr algn="ctr">
                        <a:lnSpc>
                          <a:spcPct val="115000"/>
                        </a:lnSpc>
                        <a:spcAft>
                          <a:spcPts val="0"/>
                        </a:spcAft>
                      </a:pPr>
                      <a:r>
                        <a:rPr lang="en-GB" sz="800" spc="6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800" spc="60">
                          <a:effectLst/>
                        </a:rPr>
                        <a:t>Primary sources from a good eyewitness may be truthful but can also be confused or emotional.  Primary resources may be recorded a long time after the event so the person may have forgotten some details. </a:t>
                      </a:r>
                      <a:endParaRPr lang="en-GB" sz="1200">
                        <a:effectLst/>
                      </a:endParaRPr>
                    </a:p>
                    <a:p>
                      <a:pPr algn="ctr">
                        <a:lnSpc>
                          <a:spcPct val="115000"/>
                        </a:lnSpc>
                        <a:spcAft>
                          <a:spcPts val="0"/>
                        </a:spcAft>
                      </a:pPr>
                      <a:r>
                        <a:rPr lang="en-GB" sz="800" spc="60">
                          <a:effectLst/>
                        </a:rPr>
                        <a:t>Secondary sources may get changed over time. The person was not there, but they can be written with less emotion and using more information not available at the time. </a:t>
                      </a:r>
                      <a:endParaRPr lang="en-GB" sz="1200">
                        <a:effectLst/>
                      </a:endParaRPr>
                    </a:p>
                    <a:p>
                      <a:pPr algn="ctr">
                        <a:lnSpc>
                          <a:spcPct val="115000"/>
                        </a:lnSpc>
                        <a:spcAft>
                          <a:spcPts val="0"/>
                        </a:spcAft>
                      </a:pPr>
                      <a:r>
                        <a:rPr lang="en-GB" sz="800" spc="6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800" spc="60">
                          <a:effectLst/>
                        </a:rPr>
                        <a:t>Where a person comes from may influence the reliability of the source.  </a:t>
                      </a:r>
                      <a:endParaRPr lang="en-GB" sz="1200">
                        <a:effectLst/>
                      </a:endParaRPr>
                    </a:p>
                    <a:p>
                      <a:pPr algn="ctr">
                        <a:lnSpc>
                          <a:spcPct val="115000"/>
                        </a:lnSpc>
                        <a:spcAft>
                          <a:spcPts val="0"/>
                        </a:spcAft>
                      </a:pPr>
                      <a:r>
                        <a:rPr lang="en-GB" sz="800" spc="60">
                          <a:effectLst/>
                        </a:rPr>
                        <a:t>Think about national, regional, religious or political bias.   </a:t>
                      </a:r>
                      <a:endParaRPr lang="en-GB" sz="1200">
                        <a:effectLst/>
                      </a:endParaRPr>
                    </a:p>
                    <a:p>
                      <a:pPr algn="ctr">
                        <a:lnSpc>
                          <a:spcPct val="115000"/>
                        </a:lnSpc>
                        <a:spcAft>
                          <a:spcPts val="0"/>
                        </a:spcAft>
                      </a:pPr>
                      <a:r>
                        <a:rPr lang="en-GB" sz="800" spc="6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vMerge="1">
                  <a:txBody>
                    <a:bodyPr/>
                    <a:lstStyle/>
                    <a:p>
                      <a:endParaRPr lang="en-GB"/>
                    </a:p>
                  </a:txBody>
                  <a:tcPr/>
                </a:tc>
                <a:tc>
                  <a:txBody>
                    <a:bodyPr/>
                    <a:lstStyle/>
                    <a:p>
                      <a:pPr algn="ctr">
                        <a:lnSpc>
                          <a:spcPct val="115000"/>
                        </a:lnSpc>
                        <a:spcAft>
                          <a:spcPts val="0"/>
                        </a:spcAft>
                      </a:pPr>
                      <a:r>
                        <a:rPr lang="en-GB" sz="800" spc="60">
                          <a:effectLst/>
                        </a:rPr>
                        <a:t>Does the person have motive or reason to lie?</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Does the person have a reason to tell the truth?</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Could it be propaganda or persuasion?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extLst>
                  <a:ext uri="{0D108BD9-81ED-4DB2-BD59-A6C34878D82A}">
                    <a16:rowId xmlns:a16="http://schemas.microsoft.com/office/drawing/2014/main" val="2238609598"/>
                  </a:ext>
                </a:extLst>
              </a:tr>
              <a:tr h="320678">
                <a:tc gridSpan="9">
                  <a:txBody>
                    <a:bodyPr/>
                    <a:lstStyle/>
                    <a:p>
                      <a:pPr algn="ctr">
                        <a:lnSpc>
                          <a:spcPct val="115000"/>
                        </a:lnSpc>
                        <a:spcAft>
                          <a:spcPts val="0"/>
                        </a:spcAft>
                      </a:pPr>
                      <a:r>
                        <a:rPr lang="en-GB" sz="2000" spc="60" dirty="0">
                          <a:solidFill>
                            <a:schemeClr val="tx1"/>
                          </a:solidFill>
                          <a:effectLst/>
                        </a:rPr>
                        <a:t>Unreliable  1   2   3   4   5   6   7   8   9   10  Reliable</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94039840"/>
                  </a:ext>
                </a:extLst>
              </a:tr>
            </a:tbl>
          </a:graphicData>
        </a:graphic>
      </p:graphicFrame>
    </p:spTree>
    <p:extLst>
      <p:ext uri="{BB962C8B-B14F-4D97-AF65-F5344CB8AC3E}">
        <p14:creationId xmlns:p14="http://schemas.microsoft.com/office/powerpoint/2010/main" val="271835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3</a:t>
            </a:r>
            <a:r>
              <a:rPr lang="en-GB" dirty="0"/>
              <a:t> </a:t>
            </a:r>
          </a:p>
        </p:txBody>
      </p:sp>
      <p:sp>
        <p:nvSpPr>
          <p:cNvPr id="8" name="Rectangle 7">
            <a:extLst>
              <a:ext uri="{FF2B5EF4-FFF2-40B4-BE49-F238E27FC236}">
                <a16:creationId xmlns:a16="http://schemas.microsoft.com/office/drawing/2014/main" id="{8709B7E9-2D75-4E9A-A2EA-021B189E4475}"/>
              </a:ext>
            </a:extLst>
          </p:cNvPr>
          <p:cNvSpPr/>
          <p:nvPr/>
        </p:nvSpPr>
        <p:spPr>
          <a:xfrm>
            <a:off x="357186" y="1075414"/>
            <a:ext cx="11165681" cy="5216813"/>
          </a:xfrm>
          <a:prstGeom prst="rect">
            <a:avLst/>
          </a:prstGeom>
        </p:spPr>
        <p:txBody>
          <a:bodyPr wrap="square">
            <a:spAutoFit/>
          </a:bodyPr>
          <a:lstStyle/>
          <a:p>
            <a:pPr>
              <a:spcAft>
                <a:spcPts val="0"/>
              </a:spcAft>
            </a:pPr>
            <a:r>
              <a:rPr lang="en-GB" b="1" dirty="0">
                <a:ea typeface="Times New Roman" panose="02020603050405020304" pitchFamily="18" charset="0"/>
                <a:cs typeface="Calibri" panose="020F0502020204030204" pitchFamily="34" charset="0"/>
              </a:rPr>
              <a:t>Questions: </a:t>
            </a:r>
          </a:p>
          <a:p>
            <a:pPr>
              <a:spcAft>
                <a:spcPts val="0"/>
              </a:spcAft>
            </a:pPr>
            <a:endParaRPr lang="en-GB" dirty="0">
              <a:ea typeface="Calibri" panose="020F0502020204030204" pitchFamily="34" charset="0"/>
              <a:cs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created this source?  ___________________________________________________________</a:t>
            </a: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rPr>
              <a:t>What</a:t>
            </a:r>
            <a:r>
              <a:rPr lang="en-GB" dirty="0">
                <a:ea typeface="Times New Roman" panose="02020603050405020304" pitchFamily="18" charset="0"/>
              </a:rPr>
              <a:t> is their job, role or position? _____________________________________________________</a:t>
            </a:r>
          </a:p>
          <a:p>
            <a:endParaRPr lang="en-GB" sz="900" dirty="0">
              <a:ea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is it for / audience?  ____________________________________________________________</a:t>
            </a: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cs typeface="Calibri" panose="020F0502020204030204" pitchFamily="34" charset="0"/>
              </a:rPr>
              <a:t>When </a:t>
            </a:r>
            <a:r>
              <a:rPr lang="en-GB" dirty="0">
                <a:ea typeface="Times New Roman" panose="02020603050405020304" pitchFamily="18" charset="0"/>
                <a:cs typeface="Calibri" panose="020F0502020204030204" pitchFamily="34" charset="0"/>
              </a:rPr>
              <a:t>was it created? Year:______________</a:t>
            </a:r>
          </a:p>
          <a:p>
            <a:endParaRPr lang="en-GB" sz="900" dirty="0">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Where </a:t>
            </a:r>
            <a:r>
              <a:rPr lang="en-GB" dirty="0">
                <a:ea typeface="Times New Roman" panose="02020603050405020304" pitchFamily="18" charset="0"/>
                <a:cs typeface="Calibri" panose="020F0502020204030204" pitchFamily="34" charset="0"/>
              </a:rPr>
              <a:t>is the person who created the source from? ________________________________________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What </a:t>
            </a:r>
            <a:r>
              <a:rPr lang="en-GB" dirty="0">
                <a:ea typeface="Times New Roman" panose="02020603050405020304" pitchFamily="18" charset="0"/>
                <a:cs typeface="Calibri" panose="020F0502020204030204" pitchFamily="34" charset="0"/>
              </a:rPr>
              <a:t>type of source is it? Letter / Speech / Diary / Other:____________________________________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What </a:t>
            </a:r>
            <a:r>
              <a:rPr lang="en-GB" dirty="0">
                <a:ea typeface="Times New Roman" panose="02020603050405020304" pitchFamily="18" charset="0"/>
                <a:cs typeface="Calibri" panose="020F0502020204030204" pitchFamily="34" charset="0"/>
              </a:rPr>
              <a:t>is the content of the source. Summarise this in your own words rather than just copy out lines. </a:t>
            </a:r>
          </a:p>
          <a:p>
            <a:pPr>
              <a:spcAft>
                <a:spcPts val="0"/>
              </a:spcAft>
            </a:pPr>
            <a:endParaRPr lang="en-GB" sz="900" dirty="0">
              <a:ea typeface="Calibri" panose="020F0502020204030204" pitchFamily="34" charset="0"/>
              <a:cs typeface="Times New Roman" panose="02020603050405020304" pitchFamily="18" charset="0"/>
            </a:endParaRPr>
          </a:p>
          <a:p>
            <a:pPr>
              <a:spcAft>
                <a:spcPts val="0"/>
              </a:spcAft>
            </a:pPr>
            <a:r>
              <a:rPr lang="en-GB" dirty="0">
                <a:ea typeface="Times New Roman" panose="02020603050405020304" pitchFamily="18" charset="0"/>
                <a:cs typeface="Calibri" panose="020F0502020204030204" pitchFamily="34" charset="0"/>
              </a:rPr>
              <a:t>The </a:t>
            </a:r>
            <a:r>
              <a:rPr lang="en-GB" b="1" dirty="0">
                <a:ea typeface="Times New Roman" panose="02020603050405020304" pitchFamily="18" charset="0"/>
                <a:cs typeface="Calibri" panose="020F0502020204030204" pitchFamily="34" charset="0"/>
              </a:rPr>
              <a:t>MAIN</a:t>
            </a:r>
            <a:r>
              <a:rPr lang="en-GB" dirty="0">
                <a:ea typeface="Times New Roman" panose="02020603050405020304" pitchFamily="18" charset="0"/>
                <a:cs typeface="Calibri" panose="020F0502020204030204" pitchFamily="34" charset="0"/>
              </a:rPr>
              <a:t> point of the source is:_______________________________________________________</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Furthermore it reveals: ______________________________________________________________</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Additionally it illustrates:______________________________________________________________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Finally it shows us: __________________________________________________________________</a:t>
            </a:r>
            <a:endParaRPr lang="en-GB"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665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FF7F4-CC7B-D341-434D-499D54A0895B}"/>
              </a:ext>
            </a:extLst>
          </p:cNvPr>
          <p:cNvSpPr>
            <a:spLocks noGrp="1"/>
          </p:cNvSpPr>
          <p:nvPr>
            <p:ph type="title"/>
          </p:nvPr>
        </p:nvSpPr>
        <p:spPr/>
        <p:txBody>
          <a:bodyPr/>
          <a:lstStyle/>
          <a:p>
            <a:r>
              <a:rPr lang="en-GB" dirty="0"/>
              <a:t>Source Analysis </a:t>
            </a:r>
            <a:r>
              <a:rPr lang="en-GB" dirty="0">
                <a:solidFill>
                  <a:schemeClr val="bg1"/>
                </a:solidFill>
              </a:rPr>
              <a:t>4</a:t>
            </a:r>
          </a:p>
        </p:txBody>
      </p:sp>
      <p:sp>
        <p:nvSpPr>
          <p:cNvPr id="4" name="Rectangle 3">
            <a:extLst>
              <a:ext uri="{FF2B5EF4-FFF2-40B4-BE49-F238E27FC236}">
                <a16:creationId xmlns:a16="http://schemas.microsoft.com/office/drawing/2014/main" id="{29796DC8-A48A-37D6-7207-4FA26A253DA4}"/>
              </a:ext>
            </a:extLst>
          </p:cNvPr>
          <p:cNvSpPr/>
          <p:nvPr/>
        </p:nvSpPr>
        <p:spPr>
          <a:xfrm>
            <a:off x="357186" y="1075414"/>
            <a:ext cx="11165681" cy="5216813"/>
          </a:xfrm>
          <a:prstGeom prst="rect">
            <a:avLst/>
          </a:prstGeom>
        </p:spPr>
        <p:txBody>
          <a:bodyPr wrap="square" lIns="91440" tIns="45720" rIns="91440" bIns="45720" anchor="t">
            <a:spAutoFit/>
          </a:bodyPr>
          <a:lstStyle/>
          <a:p>
            <a:pPr>
              <a:spcAft>
                <a:spcPts val="0"/>
              </a:spcAft>
            </a:pPr>
            <a:r>
              <a:rPr lang="en-GB" b="1" dirty="0">
                <a:solidFill>
                  <a:schemeClr val="tx2">
                    <a:lumMod val="60000"/>
                    <a:lumOff val="40000"/>
                  </a:schemeClr>
                </a:solidFill>
                <a:ea typeface="Times New Roman" panose="02020603050405020304" pitchFamily="18" charset="0"/>
                <a:cs typeface="Calibri" panose="020F0502020204030204" pitchFamily="34" charset="0"/>
              </a:rPr>
              <a:t>Answers: </a:t>
            </a:r>
          </a:p>
          <a:p>
            <a:pPr>
              <a:spcAft>
                <a:spcPts val="0"/>
              </a:spcAft>
            </a:pPr>
            <a:endParaRPr lang="en-GB" dirty="0">
              <a:ea typeface="Calibri" panose="020F0502020204030204" pitchFamily="34" charset="0"/>
              <a:cs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created this source? </a:t>
            </a:r>
            <a:r>
              <a:rPr lang="en-GB" dirty="0">
                <a:solidFill>
                  <a:srgbClr val="0070C0"/>
                </a:solidFill>
                <a:ea typeface="Times New Roman" panose="02020603050405020304" pitchFamily="18" charset="0"/>
              </a:rPr>
              <a:t>John Foxe</a:t>
            </a:r>
            <a:endParaRPr lang="en-GB" dirty="0">
              <a:solidFill>
                <a:srgbClr val="0070C0"/>
              </a:solidFill>
              <a:ea typeface="Times New Roman" panose="02020603050405020304" pitchFamily="18" charset="0"/>
              <a:cs typeface="Arial"/>
            </a:endParaRP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rPr>
              <a:t>What</a:t>
            </a:r>
            <a:r>
              <a:rPr lang="en-GB" dirty="0">
                <a:ea typeface="Times New Roman" panose="02020603050405020304" pitchFamily="18" charset="0"/>
              </a:rPr>
              <a:t> is their job, role or position? </a:t>
            </a:r>
            <a:r>
              <a:rPr lang="en-GB" dirty="0">
                <a:solidFill>
                  <a:srgbClr val="0070C0"/>
                </a:solidFill>
                <a:ea typeface="Times New Roman" panose="02020603050405020304" pitchFamily="18" charset="0"/>
              </a:rPr>
              <a:t>Protestant preacher. </a:t>
            </a:r>
            <a:endParaRPr lang="en-GB" dirty="0">
              <a:solidFill>
                <a:srgbClr val="0070C0"/>
              </a:solidFill>
              <a:ea typeface="Times New Roman" panose="02020603050405020304" pitchFamily="18" charset="0"/>
              <a:cs typeface="Arial"/>
            </a:endParaRPr>
          </a:p>
          <a:p>
            <a:endParaRPr lang="en-GB" sz="900" dirty="0">
              <a:ea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is it for / audience? </a:t>
            </a:r>
            <a:r>
              <a:rPr lang="en-GB" dirty="0">
                <a:solidFill>
                  <a:srgbClr val="0070C0"/>
                </a:solidFill>
                <a:ea typeface="Times New Roman" panose="02020603050405020304" pitchFamily="18" charset="0"/>
              </a:rPr>
              <a:t>Other Protestants or potential Protestants. </a:t>
            </a:r>
            <a:endParaRPr lang="en-GB" dirty="0">
              <a:solidFill>
                <a:srgbClr val="0070C0"/>
              </a:solidFill>
              <a:ea typeface="Times New Roman" panose="02020603050405020304" pitchFamily="18" charset="0"/>
              <a:cs typeface="Arial"/>
            </a:endParaRP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cs typeface="Calibri"/>
              </a:rPr>
              <a:t>When </a:t>
            </a:r>
            <a:r>
              <a:rPr lang="en-GB" dirty="0">
                <a:ea typeface="Times New Roman" panose="02020603050405020304" pitchFamily="18" charset="0"/>
                <a:cs typeface="Calibri"/>
              </a:rPr>
              <a:t>was it created? Year: </a:t>
            </a:r>
            <a:r>
              <a:rPr lang="en-GB" dirty="0">
                <a:solidFill>
                  <a:srgbClr val="0070C0"/>
                </a:solidFill>
                <a:ea typeface="Times New Roman" panose="02020603050405020304" pitchFamily="18" charset="0"/>
                <a:cs typeface="Calibri"/>
              </a:rPr>
              <a:t>1563</a:t>
            </a:r>
            <a:endParaRPr lang="en-GB" dirty="0">
              <a:solidFill>
                <a:srgbClr val="0070C0"/>
              </a:solidFill>
              <a:ea typeface="Times New Roman" panose="02020603050405020304" pitchFamily="18" charset="0"/>
              <a:cs typeface="Calibri" panose="020F0502020204030204" pitchFamily="34" charset="0"/>
            </a:endParaRPr>
          </a:p>
          <a:p>
            <a:endParaRPr lang="en-GB" sz="900" dirty="0">
              <a:ea typeface="Times New Roman" panose="02020603050405020304" pitchFamily="18" charset="0"/>
              <a:cs typeface="Calibri" panose="020F0502020204030204" pitchFamily="34" charset="0"/>
            </a:endParaRPr>
          </a:p>
          <a:p>
            <a:r>
              <a:rPr lang="en-GB" b="1" dirty="0">
                <a:ea typeface="Times New Roman" panose="02020603050405020304" pitchFamily="18" charset="0"/>
                <a:cs typeface="Calibri"/>
              </a:rPr>
              <a:t>Where </a:t>
            </a:r>
            <a:r>
              <a:rPr lang="en-GB" dirty="0">
                <a:ea typeface="Times New Roman" panose="02020603050405020304" pitchFamily="18" charset="0"/>
                <a:cs typeface="Calibri"/>
              </a:rPr>
              <a:t>is the person who created the source from? </a:t>
            </a:r>
            <a:r>
              <a:rPr lang="en-GB" dirty="0">
                <a:solidFill>
                  <a:srgbClr val="0070C0"/>
                </a:solidFill>
                <a:ea typeface="Times New Roman" panose="02020603050405020304" pitchFamily="18" charset="0"/>
                <a:cs typeface="Calibri"/>
              </a:rPr>
              <a:t>The Protestant Church.</a:t>
            </a:r>
            <a:r>
              <a:rPr lang="en-GB" dirty="0">
                <a:solidFill>
                  <a:schemeClr val="tx2">
                    <a:lumMod val="60000"/>
                    <a:lumOff val="40000"/>
                  </a:schemeClr>
                </a:solidFill>
                <a:ea typeface="Times New Roman" panose="02020603050405020304" pitchFamily="18" charset="0"/>
                <a:cs typeface="Calibri"/>
              </a:rPr>
              <a:t> </a:t>
            </a:r>
            <a:endParaRPr lang="en-GB" dirty="0">
              <a:solidFill>
                <a:schemeClr val="tx2">
                  <a:lumMod val="60000"/>
                  <a:lumOff val="40000"/>
                </a:schemeClr>
              </a:solidFill>
              <a:ea typeface="Times New Roman" panose="02020603050405020304" pitchFamily="18" charset="0"/>
              <a:cs typeface="Calibri" panose="020F0502020204030204" pitchFamily="34" charset="0"/>
            </a:endParaRP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r>
              <a:rPr lang="en-GB" b="1" dirty="0">
                <a:ea typeface="Times New Roman" panose="02020603050405020304" pitchFamily="18" charset="0"/>
                <a:cs typeface="Calibri"/>
              </a:rPr>
              <a:t>What </a:t>
            </a:r>
            <a:r>
              <a:rPr lang="en-GB" dirty="0">
                <a:ea typeface="Times New Roman" panose="02020603050405020304" pitchFamily="18" charset="0"/>
                <a:cs typeface="Calibri"/>
              </a:rPr>
              <a:t>type of source is it? Letter / Speech / Diary / Other: </a:t>
            </a:r>
            <a:r>
              <a:rPr lang="en-GB" dirty="0">
                <a:solidFill>
                  <a:srgbClr val="0070C0"/>
                </a:solidFill>
                <a:ea typeface="Times New Roman" panose="02020603050405020304" pitchFamily="18" charset="0"/>
                <a:cs typeface="Calibri"/>
              </a:rPr>
              <a:t>Illustration. </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What </a:t>
            </a:r>
            <a:r>
              <a:rPr lang="en-GB" dirty="0">
                <a:ea typeface="Times New Roman" panose="02020603050405020304" pitchFamily="18" charset="0"/>
                <a:cs typeface="Calibri" panose="020F0502020204030204" pitchFamily="34" charset="0"/>
              </a:rPr>
              <a:t>is the content of the source. Summarise this in your own words rather than just copy out lines. </a:t>
            </a:r>
          </a:p>
          <a:p>
            <a:pPr>
              <a:spcAft>
                <a:spcPts val="0"/>
              </a:spcAft>
            </a:pPr>
            <a:endParaRPr lang="en-GB" sz="900" dirty="0">
              <a:ea typeface="Calibri" panose="020F0502020204030204" pitchFamily="34" charset="0"/>
              <a:cs typeface="Times New Roman" panose="02020603050405020304" pitchFamily="18" charset="0"/>
            </a:endParaRPr>
          </a:p>
          <a:p>
            <a:r>
              <a:rPr lang="en-GB" dirty="0">
                <a:ea typeface="Times New Roman" panose="02020603050405020304" pitchFamily="18" charset="0"/>
                <a:cs typeface="Calibri"/>
              </a:rPr>
              <a:t>The </a:t>
            </a:r>
            <a:r>
              <a:rPr lang="en-GB" b="1" dirty="0">
                <a:ea typeface="Times New Roman" panose="02020603050405020304" pitchFamily="18" charset="0"/>
                <a:cs typeface="Calibri"/>
              </a:rPr>
              <a:t>MAIN</a:t>
            </a:r>
            <a:r>
              <a:rPr lang="en-GB" dirty="0">
                <a:ea typeface="Times New Roman" panose="02020603050405020304" pitchFamily="18" charset="0"/>
                <a:cs typeface="Calibri"/>
              </a:rPr>
              <a:t> point of the source is: </a:t>
            </a:r>
            <a:r>
              <a:rPr lang="en-GB" dirty="0">
                <a:solidFill>
                  <a:srgbClr val="0070C0"/>
                </a:solidFill>
                <a:ea typeface="Times New Roman" panose="02020603050405020304" pitchFamily="18" charset="0"/>
                <a:cs typeface="Calibri"/>
              </a:rPr>
              <a:t>To show how horrible being burnt alive is. </a:t>
            </a:r>
          </a:p>
          <a:p>
            <a:pPr>
              <a:spcAft>
                <a:spcPts val="0"/>
              </a:spcAft>
            </a:pPr>
            <a:endParaRPr lang="en-GB" sz="900" dirty="0">
              <a:ea typeface="Times New Roman" panose="02020603050405020304" pitchFamily="18" charset="0"/>
              <a:cs typeface="Calibri" panose="020F0502020204030204" pitchFamily="34" charset="0"/>
            </a:endParaRPr>
          </a:p>
          <a:p>
            <a:r>
              <a:rPr lang="en-GB" dirty="0">
                <a:ea typeface="Times New Roman" panose="02020603050405020304" pitchFamily="18" charset="0"/>
                <a:cs typeface="Calibri"/>
              </a:rPr>
              <a:t>Furthermore it reveals: </a:t>
            </a:r>
            <a:r>
              <a:rPr lang="en-GB" dirty="0">
                <a:solidFill>
                  <a:srgbClr val="0070C0"/>
                </a:solidFill>
                <a:ea typeface="Times New Roman" panose="02020603050405020304" pitchFamily="18" charset="0"/>
                <a:cs typeface="Calibri"/>
              </a:rPr>
              <a:t>That lots of people went to see the two men die.  </a:t>
            </a:r>
            <a:endParaRPr lang="en-GB" sz="1200" dirty="0">
              <a:solidFill>
                <a:srgbClr val="0070C0"/>
              </a:solidFill>
              <a:latin typeface="Calibri"/>
              <a:ea typeface="Times New Roman" panose="02020603050405020304" pitchFamily="18" charset="0"/>
              <a:cs typeface="Calibri" panose="020F0502020204030204" pitchFamily="34" charset="0"/>
            </a:endParaRPr>
          </a:p>
          <a:p>
            <a:pPr>
              <a:spcAft>
                <a:spcPts val="0"/>
              </a:spcAft>
            </a:pPr>
            <a:endParaRPr lang="en-GB" sz="900" dirty="0">
              <a:ea typeface="Times New Roman" panose="02020603050405020304" pitchFamily="18" charset="0"/>
              <a:cs typeface="Calibri" panose="020F0502020204030204" pitchFamily="34" charset="0"/>
            </a:endParaRPr>
          </a:p>
          <a:p>
            <a:r>
              <a:rPr lang="en-GB" dirty="0">
                <a:ea typeface="Times New Roman" panose="02020603050405020304" pitchFamily="18" charset="0"/>
                <a:cs typeface="Calibri"/>
              </a:rPr>
              <a:t>Additionally it illustrates: </a:t>
            </a:r>
            <a:r>
              <a:rPr lang="en-GB" dirty="0">
                <a:solidFill>
                  <a:srgbClr val="0070C0"/>
                </a:solidFill>
                <a:ea typeface="Times New Roman" panose="02020603050405020304" pitchFamily="18" charset="0"/>
                <a:cs typeface="Calibri"/>
              </a:rPr>
              <a:t>That the Protestants seem kind even though they are about to be killed.  </a:t>
            </a:r>
          </a:p>
          <a:p>
            <a:endParaRPr lang="en-GB" dirty="0">
              <a:solidFill>
                <a:srgbClr val="0070C0"/>
              </a:solidFill>
              <a:ea typeface="Times New Roman" panose="02020603050405020304" pitchFamily="18" charset="0"/>
              <a:cs typeface="Calibri"/>
            </a:endParaRPr>
          </a:p>
          <a:p>
            <a:r>
              <a:rPr lang="en-GB" dirty="0">
                <a:ea typeface="Times New Roman" panose="02020603050405020304" pitchFamily="18" charset="0"/>
                <a:cs typeface="Calibri"/>
              </a:rPr>
              <a:t>Finally it shows us: </a:t>
            </a:r>
            <a:r>
              <a:rPr lang="en-GB" dirty="0">
                <a:solidFill>
                  <a:srgbClr val="0070C0"/>
                </a:solidFill>
                <a:ea typeface="Times New Roman" panose="02020603050405020304" pitchFamily="18" charset="0"/>
                <a:cs typeface="Calibri"/>
              </a:rPr>
              <a:t>Soldiers had to hold people back.  </a:t>
            </a:r>
            <a:endParaRPr lang="en-GB">
              <a:solidFill>
                <a:srgbClr val="0070C0"/>
              </a:solidFill>
              <a:effectLst/>
              <a:ea typeface="Calibri" panose="020F0502020204030204" pitchFamily="34" charset="0"/>
              <a:cs typeface="Calibri"/>
            </a:endParaRPr>
          </a:p>
        </p:txBody>
      </p:sp>
    </p:spTree>
    <p:extLst>
      <p:ext uri="{BB962C8B-B14F-4D97-AF65-F5344CB8AC3E}">
        <p14:creationId xmlns:p14="http://schemas.microsoft.com/office/powerpoint/2010/main" val="1674159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5 </a:t>
            </a:r>
          </a:p>
        </p:txBody>
      </p:sp>
      <p:sp>
        <p:nvSpPr>
          <p:cNvPr id="40" name="TextBox 39">
            <a:extLst>
              <a:ext uri="{FF2B5EF4-FFF2-40B4-BE49-F238E27FC236}">
                <a16:creationId xmlns:a16="http://schemas.microsoft.com/office/drawing/2014/main" id="{3E6E260D-B843-498F-89E5-C20A18B47085}"/>
              </a:ext>
            </a:extLst>
          </p:cNvPr>
          <p:cNvSpPr txBox="1"/>
          <p:nvPr/>
        </p:nvSpPr>
        <p:spPr>
          <a:xfrm>
            <a:off x="273585" y="1075414"/>
            <a:ext cx="11080215" cy="5755422"/>
          </a:xfrm>
          <a:prstGeom prst="rect">
            <a:avLst/>
          </a:prstGeom>
          <a:noFill/>
        </p:spPr>
        <p:txBody>
          <a:bodyPr wrap="square" rtlCol="0">
            <a:spAutoFit/>
          </a:bodyPr>
          <a:lstStyle/>
          <a:p>
            <a:r>
              <a:rPr lang="en-GB" sz="1400" dirty="0"/>
              <a:t>1: The source </a:t>
            </a:r>
            <a:r>
              <a:rPr lang="en-GB" sz="1400" b="1" dirty="0"/>
              <a:t>content</a:t>
            </a:r>
            <a:r>
              <a:rPr lang="en-GB" sz="1400" dirty="0"/>
              <a:t> (what) may / may not make the source useful because</a:t>
            </a:r>
          </a:p>
          <a:p>
            <a:r>
              <a:rPr lang="en-GB" sz="1400" dirty="0"/>
              <a:t>____________________________________________________________________________________________________________________________________________________________________________________________________________________________</a:t>
            </a:r>
          </a:p>
          <a:p>
            <a:r>
              <a:rPr lang="en-GB" sz="1400" dirty="0"/>
              <a:t>Example_______________________________________________________________________________________________________________________________________________</a:t>
            </a:r>
          </a:p>
          <a:p>
            <a:endParaRPr lang="en-GB" sz="1400" dirty="0"/>
          </a:p>
          <a:p>
            <a:r>
              <a:rPr lang="en-GB" sz="1400" dirty="0"/>
              <a:t>2 : The source </a:t>
            </a:r>
            <a:r>
              <a:rPr lang="en-GB" sz="1400" b="1" dirty="0"/>
              <a:t>provenance</a:t>
            </a:r>
            <a:r>
              <a:rPr lang="en-GB" sz="1400" dirty="0"/>
              <a:t> (origins) may / may not make the source useful because : _____________________________________________________________________________________________________________ _____________________________________________________________________________________________________________</a:t>
            </a:r>
          </a:p>
          <a:p>
            <a:r>
              <a:rPr lang="en-GB" sz="1400" dirty="0"/>
              <a:t>Example from the source :________________________________________________________________________________________</a:t>
            </a:r>
          </a:p>
          <a:p>
            <a:r>
              <a:rPr lang="en-GB" sz="1400" dirty="0"/>
              <a:t> _____________________________________________________________________________________________</a:t>
            </a:r>
          </a:p>
          <a:p>
            <a:endParaRPr lang="en-GB" sz="1400" dirty="0"/>
          </a:p>
          <a:p>
            <a:r>
              <a:rPr lang="en-GB" sz="1400" dirty="0"/>
              <a:t>3: The source </a:t>
            </a:r>
            <a:r>
              <a:rPr lang="en-GB" sz="1400" b="1" dirty="0"/>
              <a:t>motive</a:t>
            </a:r>
            <a:r>
              <a:rPr lang="en-GB" sz="1400" dirty="0"/>
              <a:t> (why) may / may not make the source reliable because: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GB" sz="1400" dirty="0"/>
              <a:t>4: Any other ideas why the source may or may not be useful. Is the source </a:t>
            </a:r>
            <a:r>
              <a:rPr lang="en-GB" sz="1400" b="1" dirty="0"/>
              <a:t>supported / corroborated</a:t>
            </a:r>
            <a:r>
              <a:rPr lang="en-GB" sz="1400" dirty="0"/>
              <a:t>? ______________________________________________________________________________________________________________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GB" sz="1400" dirty="0"/>
          </a:p>
          <a:p>
            <a:endParaRPr lang="en-GB" dirty="0"/>
          </a:p>
        </p:txBody>
      </p:sp>
    </p:spTree>
    <p:extLst>
      <p:ext uri="{BB962C8B-B14F-4D97-AF65-F5344CB8AC3E}">
        <p14:creationId xmlns:p14="http://schemas.microsoft.com/office/powerpoint/2010/main" val="301738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21210" y="44625"/>
            <a:ext cx="10996613" cy="710288"/>
          </a:xfrm>
        </p:spPr>
        <p:txBody>
          <a:bodyPr lIns="0" rIns="90000" anchor="b"/>
          <a:lstStyle/>
          <a:p>
            <a:r>
              <a:rPr lang="en-GB" dirty="0"/>
              <a:t>Source Analysis </a:t>
            </a:r>
            <a:r>
              <a:rPr lang="en-GB" dirty="0">
                <a:solidFill>
                  <a:schemeClr val="bg1"/>
                </a:solidFill>
              </a:rPr>
              <a:t>6 </a:t>
            </a:r>
          </a:p>
        </p:txBody>
      </p:sp>
      <p:sp>
        <p:nvSpPr>
          <p:cNvPr id="40" name="TextBox 39">
            <a:extLst>
              <a:ext uri="{FF2B5EF4-FFF2-40B4-BE49-F238E27FC236}">
                <a16:creationId xmlns:a16="http://schemas.microsoft.com/office/drawing/2014/main" id="{3E6E260D-B843-498F-89E5-C20A18B47085}"/>
              </a:ext>
            </a:extLst>
          </p:cNvPr>
          <p:cNvSpPr txBox="1"/>
          <p:nvPr/>
        </p:nvSpPr>
        <p:spPr>
          <a:xfrm>
            <a:off x="321210" y="885825"/>
            <a:ext cx="11080215" cy="5539978"/>
          </a:xfrm>
          <a:prstGeom prst="rect">
            <a:avLst/>
          </a:prstGeom>
          <a:noFill/>
        </p:spPr>
        <p:txBody>
          <a:bodyPr wrap="square" rtlCol="0">
            <a:spAutoFit/>
          </a:bodyPr>
          <a:lstStyle/>
          <a:p>
            <a:r>
              <a:rPr lang="en-GB" sz="1400" dirty="0"/>
              <a:t>1: The source </a:t>
            </a:r>
            <a:r>
              <a:rPr lang="en-GB" sz="1400" b="1" dirty="0"/>
              <a:t>content</a:t>
            </a:r>
            <a:r>
              <a:rPr lang="en-GB" sz="1400" dirty="0"/>
              <a:t> (what) </a:t>
            </a:r>
            <a:r>
              <a:rPr lang="en-GB" sz="1400" strike="sngStrike" dirty="0"/>
              <a:t>may </a:t>
            </a:r>
            <a:r>
              <a:rPr lang="en-GB" sz="1400" dirty="0"/>
              <a:t>/ may not make the source useful because:</a:t>
            </a:r>
          </a:p>
          <a:p>
            <a:r>
              <a:rPr lang="en-GB" sz="1400" i="1" dirty="0"/>
              <a:t>it shows the Protestants as brave and kind only, which may be biased.</a:t>
            </a:r>
          </a:p>
          <a:p>
            <a:endParaRPr lang="en-GB" sz="1400" dirty="0"/>
          </a:p>
          <a:p>
            <a:r>
              <a:rPr lang="en-GB" sz="1400" dirty="0"/>
              <a:t>Example:</a:t>
            </a:r>
            <a:r>
              <a:rPr lang="en-GB" sz="1400" b="1" dirty="0"/>
              <a:t> </a:t>
            </a:r>
            <a:r>
              <a:rPr lang="en-GB" sz="1400" dirty="0"/>
              <a:t>Ridley (in Latin): </a:t>
            </a:r>
            <a:r>
              <a:rPr lang="en-GB" sz="1400" i="1" dirty="0"/>
              <a:t>“In your hands, sir.”  To the man who is about to set him on fire.</a:t>
            </a:r>
            <a:br>
              <a:rPr lang="en-GB" sz="1400" i="1" dirty="0"/>
            </a:br>
            <a:endParaRPr lang="en-GB" sz="1400" i="1" dirty="0"/>
          </a:p>
          <a:p>
            <a:endParaRPr lang="en-GB" sz="1400" dirty="0"/>
          </a:p>
          <a:p>
            <a:r>
              <a:rPr lang="en-GB" sz="1400" dirty="0"/>
              <a:t>2 : The source </a:t>
            </a:r>
            <a:r>
              <a:rPr lang="en-GB" sz="1400" b="1" dirty="0"/>
              <a:t>provenance</a:t>
            </a:r>
            <a:r>
              <a:rPr lang="en-GB" sz="1400" dirty="0"/>
              <a:t> (origins) may / </a:t>
            </a:r>
            <a:r>
              <a:rPr lang="en-GB" sz="1400" strike="sngStrike" dirty="0"/>
              <a:t>may not </a:t>
            </a:r>
            <a:r>
              <a:rPr lang="en-GB" sz="1400" dirty="0"/>
              <a:t>make the source useful because : </a:t>
            </a:r>
            <a:r>
              <a:rPr lang="en-GB" sz="1400" i="1" dirty="0"/>
              <a:t>it is drawn within a few years of the event and could be based on eye-witness accounts.</a:t>
            </a:r>
          </a:p>
          <a:p>
            <a:endParaRPr lang="en-GB" sz="1400" dirty="0"/>
          </a:p>
          <a:p>
            <a:endParaRPr lang="en-GB" sz="1400" dirty="0"/>
          </a:p>
          <a:p>
            <a:r>
              <a:rPr lang="en-GB" sz="1400" dirty="0"/>
              <a:t>Example from the source </a:t>
            </a:r>
            <a:r>
              <a:rPr lang="en-GB" sz="1400" i="1" dirty="0"/>
              <a:t>‘The 1555 execution of Bishop Nicholas Ridley and Father Hugh Latimer, </a:t>
            </a:r>
            <a:br>
              <a:rPr lang="en-GB" sz="1400" i="1" dirty="0"/>
            </a:br>
            <a:r>
              <a:rPr lang="en-GB" sz="1400" i="1" dirty="0"/>
              <a:t>as depicted in the "Book of Martyrs" by John Foxe, published in 1563.’ </a:t>
            </a:r>
          </a:p>
          <a:p>
            <a:endParaRPr lang="en-GB" sz="1400" dirty="0"/>
          </a:p>
          <a:p>
            <a:r>
              <a:rPr lang="en-GB" sz="1400" dirty="0"/>
              <a:t>3: The source motive (why) </a:t>
            </a:r>
            <a:r>
              <a:rPr lang="en-GB" sz="1400" strike="sngStrike" dirty="0"/>
              <a:t>may</a:t>
            </a:r>
            <a:r>
              <a:rPr lang="en-GB" sz="1400" dirty="0"/>
              <a:t> / may not make the source reliable because: </a:t>
            </a:r>
            <a:r>
              <a:rPr lang="en-GB" sz="1400" i="1" dirty="0"/>
              <a:t>Foxe is a Protestant wanting to show how awful the Catholic Mary treats her Protestant subjects </a:t>
            </a:r>
          </a:p>
          <a:p>
            <a:endParaRPr lang="en-GB" sz="1400" dirty="0"/>
          </a:p>
          <a:p>
            <a:r>
              <a:rPr lang="en-GB" sz="1400" dirty="0"/>
              <a:t>4: Any other ideas why the source may or may not be useful. Is the source supported / </a:t>
            </a:r>
            <a:r>
              <a:rPr lang="en-GB" sz="1400" b="1" dirty="0"/>
              <a:t>corroborated? </a:t>
            </a:r>
            <a:r>
              <a:rPr lang="en-GB" sz="1400" dirty="0"/>
              <a:t>______________________________________________________________________________________________________________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p>
          <a:p>
            <a:endParaRPr lang="en-GB" sz="1400" dirty="0"/>
          </a:p>
          <a:p>
            <a:endParaRPr lang="en-GB" dirty="0"/>
          </a:p>
        </p:txBody>
      </p:sp>
    </p:spTree>
    <p:extLst>
      <p:ext uri="{BB962C8B-B14F-4D97-AF65-F5344CB8AC3E}">
        <p14:creationId xmlns:p14="http://schemas.microsoft.com/office/powerpoint/2010/main" val="3973861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a:lstStyle/>
          <a:p>
            <a:r>
              <a:rPr lang="en-GB" dirty="0"/>
              <a:t>Watch the film ‘Recusants in Leicestershire’</a:t>
            </a:r>
          </a:p>
        </p:txBody>
      </p:sp>
      <p:pic>
        <p:nvPicPr>
          <p:cNvPr id="5" name="Content Placeholder 4" descr="An image of a man standing next to a window inside a medieval stone building, talking to the camera. ">
            <a:hlinkClick r:id="rId3"/>
            <a:extLst>
              <a:ext uri="{FF2B5EF4-FFF2-40B4-BE49-F238E27FC236}">
                <a16:creationId xmlns:a16="http://schemas.microsoft.com/office/drawing/2014/main" id="{236AC040-1F42-4ABF-AA27-7EEBD25A846B}"/>
              </a:ext>
            </a:extLst>
          </p:cNvPr>
          <p:cNvPicPr>
            <a:picLocks noGrp="1" noChangeAspect="1"/>
          </p:cNvPicPr>
          <p:nvPr>
            <p:ph idx="1"/>
          </p:nvPr>
        </p:nvPicPr>
        <p:blipFill>
          <a:blip r:embed="rId4"/>
          <a:stretch>
            <a:fillRect/>
          </a:stretch>
        </p:blipFill>
        <p:spPr>
          <a:xfrm>
            <a:off x="1760094" y="1470025"/>
            <a:ext cx="8216199" cy="4321175"/>
          </a:xfrm>
          <a:prstGeom prst="rect">
            <a:avLst/>
          </a:prstGeom>
        </p:spPr>
      </p:pic>
      <p:sp>
        <p:nvSpPr>
          <p:cNvPr id="4" name="TextBox 3">
            <a:extLst>
              <a:ext uri="{FF2B5EF4-FFF2-40B4-BE49-F238E27FC236}">
                <a16:creationId xmlns:a16="http://schemas.microsoft.com/office/drawing/2014/main" id="{463717E8-F4B8-495E-87A3-2288D323347E}"/>
              </a:ext>
            </a:extLst>
          </p:cNvPr>
          <p:cNvSpPr txBox="1"/>
          <p:nvPr/>
        </p:nvSpPr>
        <p:spPr>
          <a:xfrm>
            <a:off x="1680928" y="5772150"/>
            <a:ext cx="4856814" cy="369332"/>
          </a:xfrm>
          <a:prstGeom prst="rect">
            <a:avLst/>
          </a:prstGeom>
          <a:noFill/>
        </p:spPr>
        <p:txBody>
          <a:bodyPr wrap="square" rtlCol="0">
            <a:spAutoFit/>
          </a:bodyPr>
          <a:lstStyle/>
          <a:p>
            <a:r>
              <a:rPr lang="en-GB" dirty="0"/>
              <a:t>Click on the picture to link to the film. </a:t>
            </a:r>
          </a:p>
        </p:txBody>
      </p:sp>
    </p:spTree>
    <p:extLst>
      <p:ext uri="{BB962C8B-B14F-4D97-AF65-F5344CB8AC3E}">
        <p14:creationId xmlns:p14="http://schemas.microsoft.com/office/powerpoint/2010/main" val="1713699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283110" y="243969"/>
            <a:ext cx="2926635" cy="710288"/>
          </a:xfrm>
        </p:spPr>
        <p:txBody>
          <a:bodyPr lIns="0" rIns="90000" anchor="b"/>
          <a:lstStyle/>
          <a:p>
            <a:r>
              <a:rPr lang="en-GB" dirty="0"/>
              <a:t>Over to you…</a:t>
            </a:r>
          </a:p>
        </p:txBody>
      </p:sp>
      <p:pic>
        <p:nvPicPr>
          <p:cNvPr id="3" name="Picture 2" descr="An image of a man standing inside a timber framed building talking to the camera. ">
            <a:extLst>
              <a:ext uri="{FF2B5EF4-FFF2-40B4-BE49-F238E27FC236}">
                <a16:creationId xmlns:a16="http://schemas.microsoft.com/office/drawing/2014/main" id="{2CE96A31-0B81-43F8-8546-5D02E121B373}"/>
              </a:ext>
            </a:extLst>
          </p:cNvPr>
          <p:cNvPicPr>
            <a:picLocks noChangeAspect="1"/>
          </p:cNvPicPr>
          <p:nvPr/>
        </p:nvPicPr>
        <p:blipFill>
          <a:blip r:embed="rId3"/>
          <a:stretch>
            <a:fillRect/>
          </a:stretch>
        </p:blipFill>
        <p:spPr>
          <a:xfrm>
            <a:off x="3020449" y="2351137"/>
            <a:ext cx="6574631" cy="4137531"/>
          </a:xfrm>
          <a:prstGeom prst="rect">
            <a:avLst/>
          </a:prstGeom>
        </p:spPr>
      </p:pic>
      <p:sp>
        <p:nvSpPr>
          <p:cNvPr id="5" name="Picture Placeholder 23">
            <a:extLst>
              <a:ext uri="{FF2B5EF4-FFF2-40B4-BE49-F238E27FC236}">
                <a16:creationId xmlns:a16="http://schemas.microsoft.com/office/drawing/2014/main" id="{27965FE1-7AE1-4768-9499-05B0FA3A54C7}"/>
              </a:ext>
              <a:ext uri="{C183D7F6-B498-43B3-948B-1728B52AA6E4}">
                <adec:decorative xmlns:adec="http://schemas.microsoft.com/office/drawing/2017/decorative" val="1"/>
              </a:ext>
            </a:extLst>
          </p:cNvPr>
          <p:cNvSpPr txBox="1">
            <a:spLocks/>
          </p:cNvSpPr>
          <p:nvPr/>
        </p:nvSpPr>
        <p:spPr>
          <a:xfrm flipH="1">
            <a:off x="4416301" y="38100"/>
            <a:ext cx="4755250" cy="3105150"/>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sp>
        <p:nvSpPr>
          <p:cNvPr id="6" name="TextBox 5">
            <a:extLst>
              <a:ext uri="{FF2B5EF4-FFF2-40B4-BE49-F238E27FC236}">
                <a16:creationId xmlns:a16="http://schemas.microsoft.com/office/drawing/2014/main" id="{2E848CC7-2D8E-2C42-8E4F-F0E014FC8178}"/>
              </a:ext>
            </a:extLst>
          </p:cNvPr>
          <p:cNvSpPr txBox="1"/>
          <p:nvPr/>
        </p:nvSpPr>
        <p:spPr>
          <a:xfrm>
            <a:off x="4605597" y="385957"/>
            <a:ext cx="4377038" cy="1938992"/>
          </a:xfrm>
          <a:prstGeom prst="rect">
            <a:avLst/>
          </a:prstGeom>
          <a:noFill/>
        </p:spPr>
        <p:txBody>
          <a:bodyPr wrap="square">
            <a:spAutoFit/>
          </a:bodyPr>
          <a:lstStyle/>
          <a:p>
            <a:pPr algn="ctr"/>
            <a:r>
              <a:rPr lang="en-GB" sz="2000" dirty="0"/>
              <a:t>Was the Reformation in England helped or hindered  by the policies and practices enacted by Henry VIII and the rest of the Tudor Dynasty or was Protestantism an inevitability for the country?</a:t>
            </a:r>
          </a:p>
        </p:txBody>
      </p:sp>
      <p:sp>
        <p:nvSpPr>
          <p:cNvPr id="8" name="TextBox 7">
            <a:extLst>
              <a:ext uri="{FF2B5EF4-FFF2-40B4-BE49-F238E27FC236}">
                <a16:creationId xmlns:a16="http://schemas.microsoft.com/office/drawing/2014/main" id="{01A28F91-552B-44C7-8C08-011D37D9EAC5}"/>
              </a:ext>
            </a:extLst>
          </p:cNvPr>
          <p:cNvSpPr txBox="1"/>
          <p:nvPr/>
        </p:nvSpPr>
        <p:spPr>
          <a:xfrm>
            <a:off x="8567336" y="6488668"/>
            <a:ext cx="3333750" cy="369332"/>
          </a:xfrm>
          <a:prstGeom prst="rect">
            <a:avLst/>
          </a:prstGeom>
          <a:noFill/>
        </p:spPr>
        <p:txBody>
          <a:bodyPr wrap="square" rtlCol="0">
            <a:spAutoFit/>
          </a:bodyPr>
          <a:lstStyle/>
          <a:p>
            <a:r>
              <a:rPr lang="en-GB" dirty="0"/>
              <a:t>Jim Butler – Local Historian </a:t>
            </a:r>
          </a:p>
        </p:txBody>
      </p:sp>
    </p:spTree>
    <p:extLst>
      <p:ext uri="{BB962C8B-B14F-4D97-AF65-F5344CB8AC3E}">
        <p14:creationId xmlns:p14="http://schemas.microsoft.com/office/powerpoint/2010/main" val="421121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357187" y="1075414"/>
            <a:ext cx="5079593" cy="3256587"/>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dirty="0">
                <a:latin typeface="Arial"/>
                <a:cs typeface="Arial"/>
              </a:rPr>
              <a:t>How to use this PPT </a:t>
            </a:r>
            <a:r>
              <a:rPr lang="en-GB" dirty="0">
                <a:solidFill>
                  <a:schemeClr val="bg1"/>
                </a:solidFill>
                <a:latin typeface="Arial"/>
                <a:cs typeface="Arial"/>
              </a:rPr>
              <a:t>continued</a:t>
            </a:r>
            <a:endParaRPr lang="en-US" dirty="0">
              <a:solidFill>
                <a:schemeClr val="bg1"/>
              </a:solidFill>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530413" y="1902516"/>
            <a:ext cx="4530614"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cs typeface="Arial"/>
              </a:rPr>
              <a:t>Our Reformation in Leicestershire resources are designed for teachers to use with Key Stage 3 pupils. Please see the ‘notes’ section under each slide for more information and activity suggestions.</a:t>
            </a:r>
            <a:endParaRPr lang="en-US" dirty="0"/>
          </a:p>
          <a:p>
            <a:pPr algn="ctr"/>
            <a:endParaRPr lang="en-US" sz="1700" dirty="0">
              <a:cs typeface="Arial"/>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003075" y="1075414"/>
            <a:ext cx="5079593" cy="5708158"/>
          </a:xfrm>
        </p:spPr>
        <p:txBody>
          <a:bodyPr lIns="0" tIns="45720" rIns="90000" bIns="45720" anchor="t"/>
          <a:lstStyle/>
          <a:p>
            <a:r>
              <a:rPr lang="en-GB" b="1" dirty="0">
                <a:cs typeface="Arial"/>
              </a:rPr>
              <a:t>Contents:</a:t>
            </a:r>
          </a:p>
          <a:p>
            <a:r>
              <a:rPr lang="en-GB" sz="1800" b="1" dirty="0">
                <a:cs typeface="Arial"/>
                <a:hlinkClick r:id="rId5" action="ppaction://hlinksldjump"/>
              </a:rPr>
              <a:t>Film: Leicester Before The Reformation </a:t>
            </a:r>
            <a:endParaRPr lang="en-GB" sz="1800" b="1" dirty="0">
              <a:cs typeface="Arial"/>
            </a:endParaRPr>
          </a:p>
          <a:p>
            <a:pPr marL="342900" indent="-342900">
              <a:buFont typeface="Arial" panose="020B0604020202020204" pitchFamily="34" charset="0"/>
              <a:buChar char="•"/>
            </a:pPr>
            <a:r>
              <a:rPr lang="en-GB" sz="1800" dirty="0">
                <a:cs typeface="Arial"/>
              </a:rPr>
              <a:t>Source Analysis ‘John Speed’s Map of Leicester 1610’. </a:t>
            </a:r>
          </a:p>
          <a:p>
            <a:pPr marL="342900" indent="-342900">
              <a:buFont typeface="Arial" panose="020B0604020202020204" pitchFamily="34" charset="0"/>
              <a:buChar char="•"/>
            </a:pPr>
            <a:r>
              <a:rPr lang="en-GB" sz="1800" dirty="0">
                <a:cs typeface="Arial"/>
              </a:rPr>
              <a:t>Useful Vocabulary Exercise</a:t>
            </a:r>
          </a:p>
          <a:p>
            <a:pPr marL="342900" indent="-342900">
              <a:buFont typeface="Arial" panose="020B0604020202020204" pitchFamily="34" charset="0"/>
              <a:buChar char="•"/>
            </a:pPr>
            <a:r>
              <a:rPr lang="en-GB" sz="1800" dirty="0">
                <a:cs typeface="Arial"/>
              </a:rPr>
              <a:t>Source Analysis: ‘</a:t>
            </a:r>
            <a:r>
              <a:rPr lang="en-GB" sz="1800" dirty="0"/>
              <a:t>Visitation of Bishop Longford to Leicester Abbey’</a:t>
            </a:r>
          </a:p>
          <a:p>
            <a:r>
              <a:rPr lang="en-GB" sz="1800" b="1" dirty="0">
                <a:hlinkClick r:id="rId6" action="ppaction://hlinksldjump"/>
              </a:rPr>
              <a:t>Film The Mendicant Orders of Leicester.</a:t>
            </a:r>
            <a:endParaRPr lang="en-GB" sz="1800" b="1" dirty="0"/>
          </a:p>
          <a:p>
            <a:pPr marL="342900" indent="-342900">
              <a:buFont typeface="Arial" panose="020B0604020202020204" pitchFamily="34" charset="0"/>
              <a:buChar char="•"/>
            </a:pPr>
            <a:r>
              <a:rPr lang="en-GB" sz="1800" dirty="0">
                <a:cs typeface="Arial"/>
              </a:rPr>
              <a:t>Church Hierarchy Before The Reformation. </a:t>
            </a:r>
          </a:p>
          <a:p>
            <a:pPr marL="342900" indent="-342900">
              <a:buFont typeface="Arial" panose="020B0604020202020204" pitchFamily="34" charset="0"/>
              <a:buChar char="•"/>
            </a:pPr>
            <a:r>
              <a:rPr lang="en-GB" sz="1800" dirty="0">
                <a:cs typeface="Arial"/>
              </a:rPr>
              <a:t>Church Hierarchy After The Reformation. </a:t>
            </a:r>
          </a:p>
          <a:p>
            <a:pPr marL="342900" indent="-342900">
              <a:buFont typeface="Arial" panose="020B0604020202020204" pitchFamily="34" charset="0"/>
              <a:buChar char="•"/>
            </a:pPr>
            <a:r>
              <a:rPr lang="en-GB" sz="1800" dirty="0"/>
              <a:t>Consequences of the Dissolution of the Priories.</a:t>
            </a:r>
          </a:p>
          <a:p>
            <a:pPr marL="342900" indent="-342900">
              <a:buFont typeface="Arial" panose="020B0604020202020204" pitchFamily="34" charset="0"/>
              <a:buChar char="•"/>
            </a:pPr>
            <a:r>
              <a:rPr lang="en-GB" sz="1800" dirty="0"/>
              <a:t>Winners or Losers – Diamond 9 activity. </a:t>
            </a:r>
          </a:p>
          <a:p>
            <a:pPr marL="342900" indent="-342900">
              <a:buFont typeface="Arial" panose="020B0604020202020204" pitchFamily="34" charset="0"/>
              <a:buChar char="•"/>
            </a:pPr>
            <a:r>
              <a:rPr lang="en-GB" sz="1800" dirty="0"/>
              <a:t>Winners and Losers of  Different Social Classes. </a:t>
            </a:r>
          </a:p>
          <a:p>
            <a:endParaRPr lang="en-GB" b="1" dirty="0">
              <a:cs typeface="Arial"/>
            </a:endParaRPr>
          </a:p>
          <a:p>
            <a:r>
              <a:rPr lang="en-GB" b="1" dirty="0">
                <a:cs typeface="Arial"/>
              </a:rPr>
              <a:t> </a:t>
            </a:r>
          </a:p>
          <a:p>
            <a:endParaRPr lang="en-GB" sz="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92317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199F4D-CD74-DB9E-083D-A34D272D66A6}"/>
              </a:ext>
              <a:ext uri="{C183D7F6-B498-43B3-948B-1728B52AA6E4}">
                <adec:decorative xmlns:adec="http://schemas.microsoft.com/office/drawing/2017/decorative" val="1"/>
              </a:ext>
            </a:extLst>
          </p:cNvPr>
          <p:cNvSpPr/>
          <p:nvPr/>
        </p:nvSpPr>
        <p:spPr>
          <a:xfrm>
            <a:off x="244549" y="6028660"/>
            <a:ext cx="11259879" cy="676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Get Creative!</a:t>
            </a:r>
          </a:p>
        </p:txBody>
      </p:sp>
      <p:sp>
        <p:nvSpPr>
          <p:cNvPr id="3" name="TextBox 2">
            <a:extLst>
              <a:ext uri="{FF2B5EF4-FFF2-40B4-BE49-F238E27FC236}">
                <a16:creationId xmlns:a16="http://schemas.microsoft.com/office/drawing/2014/main" id="{D1BA3B99-433A-43FE-B58C-EBA0A69A70E0}"/>
              </a:ext>
            </a:extLst>
          </p:cNvPr>
          <p:cNvSpPr txBox="1"/>
          <p:nvPr/>
        </p:nvSpPr>
        <p:spPr>
          <a:xfrm>
            <a:off x="357187" y="988539"/>
            <a:ext cx="10902723" cy="1384995"/>
          </a:xfrm>
          <a:prstGeom prst="rect">
            <a:avLst/>
          </a:prstGeom>
          <a:noFill/>
        </p:spPr>
        <p:txBody>
          <a:bodyPr wrap="square" rtlCol="0">
            <a:spAutoFit/>
          </a:bodyPr>
          <a:lstStyle/>
          <a:p>
            <a:r>
              <a:rPr lang="en-GB" sz="1400" dirty="0"/>
              <a:t>Thinking of the film you’ve just watched and using the information above, retell a part of the Reformation/Counter Reformation period using your own pictures and words.  </a:t>
            </a:r>
          </a:p>
          <a:p>
            <a:r>
              <a:rPr lang="en-GB" sz="1400" dirty="0"/>
              <a:t>It could be about pursuivants looking for priests, The Babington Plot and Mary Queen of Scots, John Digby and the family at </a:t>
            </a:r>
            <a:r>
              <a:rPr lang="en-GB" sz="1400" dirty="0" err="1"/>
              <a:t>Donington</a:t>
            </a:r>
            <a:r>
              <a:rPr lang="en-GB" sz="1400" dirty="0"/>
              <a:t>-le-Heath, or Sir Everard Digby and the Gunpowder Plot. </a:t>
            </a:r>
          </a:p>
          <a:p>
            <a:r>
              <a:rPr lang="en-GB" sz="1400" dirty="0"/>
              <a:t>Create a storyboard of your chosen element, drawing pictures in the boxes below.  Don’t forget to add captions and/or speech bubbles to your pictures.</a:t>
            </a:r>
            <a:endParaRPr lang="en-GB" dirty="0"/>
          </a:p>
        </p:txBody>
      </p:sp>
      <p:sp>
        <p:nvSpPr>
          <p:cNvPr id="6" name="Text Box 32" descr="Empty box for students to draw in.">
            <a:extLst>
              <a:ext uri="{FF2B5EF4-FFF2-40B4-BE49-F238E27FC236}">
                <a16:creationId xmlns:a16="http://schemas.microsoft.com/office/drawing/2014/main" id="{54C6EDF2-F028-4DFD-B4B2-A25322E3D128}"/>
              </a:ext>
            </a:extLst>
          </p:cNvPr>
          <p:cNvSpPr txBox="1"/>
          <p:nvPr/>
        </p:nvSpPr>
        <p:spPr>
          <a:xfrm>
            <a:off x="359727" y="2336823"/>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5" name="Straight Arrow Connector 4">
            <a:extLst>
              <a:ext uri="{FF2B5EF4-FFF2-40B4-BE49-F238E27FC236}">
                <a16:creationId xmlns:a16="http://schemas.microsoft.com/office/drawing/2014/main" id="{E08448B2-3A81-48F8-A08B-FAAB6CDE39CE}"/>
              </a:ext>
              <a:ext uri="{C183D7F6-B498-43B3-948B-1728B52AA6E4}">
                <adec:decorative xmlns:adec="http://schemas.microsoft.com/office/drawing/2017/decorative" val="1"/>
              </a:ext>
            </a:extLst>
          </p:cNvPr>
          <p:cNvCxnSpPr>
            <a:cxnSpLocks/>
          </p:cNvCxnSpPr>
          <p:nvPr/>
        </p:nvCxnSpPr>
        <p:spPr>
          <a:xfrm>
            <a:off x="3780664" y="3413235"/>
            <a:ext cx="3073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 Box 32" descr="Empty box for students to draw in.">
            <a:extLst>
              <a:ext uri="{FF2B5EF4-FFF2-40B4-BE49-F238E27FC236}">
                <a16:creationId xmlns:a16="http://schemas.microsoft.com/office/drawing/2014/main" id="{BDA8A67F-7BED-4887-A7EC-B3C963F4A2BC}"/>
              </a:ext>
            </a:extLst>
          </p:cNvPr>
          <p:cNvSpPr txBox="1"/>
          <p:nvPr/>
        </p:nvSpPr>
        <p:spPr>
          <a:xfrm>
            <a:off x="4099350" y="2336823"/>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0" name="Straight Arrow Connector 19">
            <a:extLst>
              <a:ext uri="{FF2B5EF4-FFF2-40B4-BE49-F238E27FC236}">
                <a16:creationId xmlns:a16="http://schemas.microsoft.com/office/drawing/2014/main" id="{AD69F38A-AADA-4520-8FBC-3D8858F4B7FE}"/>
              </a:ext>
              <a:ext uri="{C183D7F6-B498-43B3-948B-1728B52AA6E4}">
                <adec:decorative xmlns:adec="http://schemas.microsoft.com/office/drawing/2017/decorative" val="1"/>
              </a:ext>
            </a:extLst>
          </p:cNvPr>
          <p:cNvCxnSpPr>
            <a:cxnSpLocks/>
          </p:cNvCxnSpPr>
          <p:nvPr/>
        </p:nvCxnSpPr>
        <p:spPr>
          <a:xfrm>
            <a:off x="7513874" y="3413235"/>
            <a:ext cx="3073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Box 32" descr="Empty box for students to draw in.">
            <a:extLst>
              <a:ext uri="{FF2B5EF4-FFF2-40B4-BE49-F238E27FC236}">
                <a16:creationId xmlns:a16="http://schemas.microsoft.com/office/drawing/2014/main" id="{CE80784A-6135-4F96-9B6B-4D1A917A2555}"/>
              </a:ext>
            </a:extLst>
          </p:cNvPr>
          <p:cNvSpPr txBox="1"/>
          <p:nvPr/>
        </p:nvSpPr>
        <p:spPr>
          <a:xfrm>
            <a:off x="7838973" y="2336823"/>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3" name="Text Box 32" descr="Empty box for students to draw in.">
            <a:extLst>
              <a:ext uri="{FF2B5EF4-FFF2-40B4-BE49-F238E27FC236}">
                <a16:creationId xmlns:a16="http://schemas.microsoft.com/office/drawing/2014/main" id="{93C589C2-C4B1-463B-B02F-5FFBA3BD3DCA}"/>
              </a:ext>
            </a:extLst>
          </p:cNvPr>
          <p:cNvSpPr txBox="1"/>
          <p:nvPr/>
        </p:nvSpPr>
        <p:spPr>
          <a:xfrm>
            <a:off x="357187" y="4642048"/>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16" name="Straight Arrow Connector 15">
            <a:extLst>
              <a:ext uri="{FF2B5EF4-FFF2-40B4-BE49-F238E27FC236}">
                <a16:creationId xmlns:a16="http://schemas.microsoft.com/office/drawing/2014/main" id="{F0B53661-4ACD-4DAF-B314-FF7E5E4FCFE2}"/>
              </a:ext>
              <a:ext uri="{C183D7F6-B498-43B3-948B-1728B52AA6E4}">
                <adec:decorative xmlns:adec="http://schemas.microsoft.com/office/drawing/2017/decorative" val="1"/>
              </a:ext>
            </a:extLst>
          </p:cNvPr>
          <p:cNvCxnSpPr>
            <a:cxnSpLocks/>
          </p:cNvCxnSpPr>
          <p:nvPr/>
        </p:nvCxnSpPr>
        <p:spPr>
          <a:xfrm>
            <a:off x="7513874" y="5613510"/>
            <a:ext cx="3073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 Box 32" descr="Empty box for students to draw in.">
            <a:extLst>
              <a:ext uri="{FF2B5EF4-FFF2-40B4-BE49-F238E27FC236}">
                <a16:creationId xmlns:a16="http://schemas.microsoft.com/office/drawing/2014/main" id="{48B3371C-4C86-416F-9FDF-D968008A16F2}"/>
              </a:ext>
            </a:extLst>
          </p:cNvPr>
          <p:cNvSpPr txBox="1"/>
          <p:nvPr/>
        </p:nvSpPr>
        <p:spPr>
          <a:xfrm>
            <a:off x="4092937" y="4665610"/>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2" name="Straight Arrow Connector 21">
            <a:extLst>
              <a:ext uri="{FF2B5EF4-FFF2-40B4-BE49-F238E27FC236}">
                <a16:creationId xmlns:a16="http://schemas.microsoft.com/office/drawing/2014/main" id="{710E17FF-DC9E-43E0-A36F-1E5FCE1079E3}"/>
              </a:ext>
              <a:ext uri="{C183D7F6-B498-43B3-948B-1728B52AA6E4}">
                <adec:decorative xmlns:adec="http://schemas.microsoft.com/office/drawing/2017/decorative" val="1"/>
              </a:ext>
            </a:extLst>
          </p:cNvPr>
          <p:cNvCxnSpPr>
            <a:cxnSpLocks/>
          </p:cNvCxnSpPr>
          <p:nvPr/>
        </p:nvCxnSpPr>
        <p:spPr>
          <a:xfrm>
            <a:off x="3778124" y="5718460"/>
            <a:ext cx="3073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 Box 32" descr="Empty box for students to draw in.">
            <a:extLst>
              <a:ext uri="{FF2B5EF4-FFF2-40B4-BE49-F238E27FC236}">
                <a16:creationId xmlns:a16="http://schemas.microsoft.com/office/drawing/2014/main" id="{27DC99A4-D462-4313-A014-0653D74A37B4}"/>
              </a:ext>
            </a:extLst>
          </p:cNvPr>
          <p:cNvSpPr txBox="1"/>
          <p:nvPr/>
        </p:nvSpPr>
        <p:spPr>
          <a:xfrm>
            <a:off x="7838973" y="4675125"/>
            <a:ext cx="3420937" cy="2152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94004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Reformation Top Trumps</a:t>
            </a:r>
          </a:p>
        </p:txBody>
      </p:sp>
      <p:sp>
        <p:nvSpPr>
          <p:cNvPr id="40" name="TextBox 39">
            <a:extLst>
              <a:ext uri="{FF2B5EF4-FFF2-40B4-BE49-F238E27FC236}">
                <a16:creationId xmlns:a16="http://schemas.microsoft.com/office/drawing/2014/main" id="{3E6E260D-B843-498F-89E5-C20A18B47085}"/>
              </a:ext>
            </a:extLst>
          </p:cNvPr>
          <p:cNvSpPr txBox="1"/>
          <p:nvPr/>
        </p:nvSpPr>
        <p:spPr>
          <a:xfrm>
            <a:off x="321210" y="1181100"/>
            <a:ext cx="11080215" cy="4708981"/>
          </a:xfrm>
          <a:prstGeom prst="rect">
            <a:avLst/>
          </a:prstGeom>
          <a:noFill/>
        </p:spPr>
        <p:txBody>
          <a:bodyPr wrap="square" rtlCol="0">
            <a:spAutoFit/>
          </a:bodyPr>
          <a:lstStyle/>
          <a:p>
            <a:r>
              <a:rPr lang="en-GB" sz="2000" dirty="0"/>
              <a:t>1. </a:t>
            </a:r>
            <a:r>
              <a:rPr lang="en-GB" sz="2000" b="1" dirty="0"/>
              <a:t>Cut out </a:t>
            </a:r>
            <a:r>
              <a:rPr lang="en-GB" sz="2000" dirty="0"/>
              <a:t>the cards of Reformation-period Kings and Queens.</a:t>
            </a:r>
          </a:p>
          <a:p>
            <a:pPr marL="457200" indent="-457200">
              <a:buAutoNum type="arabicPeriod"/>
            </a:pPr>
            <a:endParaRPr lang="en-GB" sz="2000" dirty="0"/>
          </a:p>
          <a:p>
            <a:r>
              <a:rPr lang="en-GB" sz="2000" dirty="0"/>
              <a:t>2. </a:t>
            </a:r>
            <a:r>
              <a:rPr lang="en-GB" sz="2000" b="1" dirty="0"/>
              <a:t>Fill in </a:t>
            </a:r>
            <a:r>
              <a:rPr lang="en-GB" sz="2000" dirty="0"/>
              <a:t>the missing data. </a:t>
            </a:r>
          </a:p>
          <a:p>
            <a:endParaRPr lang="en-GB" sz="2000" dirty="0"/>
          </a:p>
          <a:p>
            <a:r>
              <a:rPr lang="en-GB" sz="2000" dirty="0"/>
              <a:t>3. </a:t>
            </a:r>
            <a:r>
              <a:rPr lang="en-GB" sz="2000" b="1" dirty="0"/>
              <a:t>Discuss: </a:t>
            </a:r>
            <a:r>
              <a:rPr lang="en-GB" sz="2000" dirty="0"/>
              <a:t>In your opinion, do you think that the scores given for ‘Catholic Sympathies’ and   ‘Protestant Sympathies’ are accurate and fair? </a:t>
            </a:r>
          </a:p>
          <a:p>
            <a:endParaRPr lang="en-GB" sz="2000" dirty="0"/>
          </a:p>
          <a:p>
            <a:r>
              <a:rPr lang="en-GB" sz="2000" b="1" dirty="0"/>
              <a:t>Play!</a:t>
            </a:r>
          </a:p>
          <a:p>
            <a:endParaRPr lang="en-GB" sz="2000" dirty="0"/>
          </a:p>
          <a:p>
            <a:r>
              <a:rPr lang="en-GB" sz="2000" dirty="0"/>
              <a:t>4. To play the game: Take 3 random cards and give the rest to your opponent.</a:t>
            </a:r>
          </a:p>
          <a:p>
            <a:endParaRPr lang="en-GB" sz="2000" dirty="0"/>
          </a:p>
          <a:p>
            <a:r>
              <a:rPr lang="en-GB" sz="2000" dirty="0"/>
              <a:t>5. Choose a category and the player with the </a:t>
            </a:r>
            <a:r>
              <a:rPr lang="en-GB" sz="2000" b="1" dirty="0"/>
              <a:t>highest</a:t>
            </a:r>
            <a:r>
              <a:rPr lang="en-GB" sz="2000" dirty="0"/>
              <a:t>* number in that category on their top card wins both cards. (</a:t>
            </a:r>
            <a:r>
              <a:rPr lang="en-GB" sz="1600" dirty="0"/>
              <a:t>*On the execution category, it is the player with the </a:t>
            </a:r>
            <a:r>
              <a:rPr lang="en-GB" sz="1600" b="1" dirty="0"/>
              <a:t>lowest</a:t>
            </a:r>
            <a:r>
              <a:rPr lang="en-GB" sz="1600" dirty="0"/>
              <a:t> number who wins the round.)</a:t>
            </a:r>
          </a:p>
          <a:p>
            <a:endParaRPr lang="en-GB" sz="2000" dirty="0"/>
          </a:p>
          <a:p>
            <a:r>
              <a:rPr lang="en-GB" sz="2000" dirty="0"/>
              <a:t>6. The first player to win all the cards wins the game.</a:t>
            </a:r>
            <a:endParaRPr lang="en-GB" dirty="0"/>
          </a:p>
        </p:txBody>
      </p:sp>
    </p:spTree>
    <p:extLst>
      <p:ext uri="{BB962C8B-B14F-4D97-AF65-F5344CB8AC3E}">
        <p14:creationId xmlns:p14="http://schemas.microsoft.com/office/powerpoint/2010/main" val="93732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B254-C79B-23FA-A5FE-400AC88AA10B}"/>
              </a:ext>
            </a:extLst>
          </p:cNvPr>
          <p:cNvSpPr>
            <a:spLocks noGrp="1"/>
          </p:cNvSpPr>
          <p:nvPr>
            <p:ph type="title"/>
          </p:nvPr>
        </p:nvSpPr>
        <p:spPr>
          <a:xfrm>
            <a:off x="357187" y="-710288"/>
            <a:ext cx="10996613" cy="710288"/>
          </a:xfrm>
        </p:spPr>
        <p:txBody>
          <a:bodyPr lIns="0" rIns="90000" anchor="b"/>
          <a:lstStyle/>
          <a:p>
            <a:r>
              <a:rPr lang="en-GB" dirty="0"/>
              <a:t>Top Trumps Cards - 1</a:t>
            </a:r>
          </a:p>
        </p:txBody>
      </p:sp>
      <p:graphicFrame>
        <p:nvGraphicFramePr>
          <p:cNvPr id="13" name="Table 13">
            <a:extLst>
              <a:ext uri="{FF2B5EF4-FFF2-40B4-BE49-F238E27FC236}">
                <a16:creationId xmlns:a16="http://schemas.microsoft.com/office/drawing/2014/main" id="{F65D3B72-F321-469D-9863-542ABDDABA28}"/>
              </a:ext>
            </a:extLst>
          </p:cNvPr>
          <p:cNvGraphicFramePr>
            <a:graphicFrameLocks noGrp="1"/>
          </p:cNvGraphicFramePr>
          <p:nvPr/>
        </p:nvGraphicFramePr>
        <p:xfrm>
          <a:off x="638175" y="272415"/>
          <a:ext cx="9055098" cy="4343400"/>
        </p:xfrm>
        <a:graphic>
          <a:graphicData uri="http://schemas.openxmlformats.org/drawingml/2006/table">
            <a:tbl>
              <a:tblPr firstRow="1" bandRow="1">
                <a:tableStyleId>{5940675A-B579-460E-94D1-54222C63F5DA}</a:tableStyleId>
              </a:tblPr>
              <a:tblGrid>
                <a:gridCol w="3018366">
                  <a:extLst>
                    <a:ext uri="{9D8B030D-6E8A-4147-A177-3AD203B41FA5}">
                      <a16:colId xmlns:a16="http://schemas.microsoft.com/office/drawing/2014/main" val="1414667991"/>
                    </a:ext>
                  </a:extLst>
                </a:gridCol>
                <a:gridCol w="3018366">
                  <a:extLst>
                    <a:ext uri="{9D8B030D-6E8A-4147-A177-3AD203B41FA5}">
                      <a16:colId xmlns:a16="http://schemas.microsoft.com/office/drawing/2014/main" val="3789993226"/>
                    </a:ext>
                  </a:extLst>
                </a:gridCol>
                <a:gridCol w="3018366">
                  <a:extLst>
                    <a:ext uri="{9D8B030D-6E8A-4147-A177-3AD203B41FA5}">
                      <a16:colId xmlns:a16="http://schemas.microsoft.com/office/drawing/2014/main" val="2842446086"/>
                    </a:ext>
                  </a:extLst>
                </a:gridCol>
              </a:tblGrid>
              <a:tr h="4328160">
                <a:tc>
                  <a:txBody>
                    <a:bodyPr/>
                    <a:lstStyle/>
                    <a:p>
                      <a:pPr algn="ctr"/>
                      <a:r>
                        <a:rPr lang="en-GB" sz="1200" b="1" kern="1200" dirty="0">
                          <a:solidFill>
                            <a:schemeClr val="tx1"/>
                          </a:solidFill>
                          <a:effectLst/>
                          <a:latin typeface="+mn-lt"/>
                          <a:ea typeface="+mn-ea"/>
                          <a:cs typeface="+mn-cs"/>
                        </a:rPr>
                        <a:t>HENRY VIII</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6</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4</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23</a:t>
                      </a:r>
                      <a:r>
                        <a:rPr lang="en-GB" sz="1100" kern="1200" dirty="0">
                          <a:solidFill>
                            <a:schemeClr val="tx1"/>
                          </a:solidFill>
                          <a:effectLst/>
                          <a:latin typeface="+mn-lt"/>
                          <a:ea typeface="+mn-ea"/>
                          <a:cs typeface="+mn-cs"/>
                        </a:rPr>
                        <a:t>*</a:t>
                      </a:r>
                    </a:p>
                    <a:p>
                      <a:r>
                        <a:rPr lang="en-GB" sz="1100" kern="1200" dirty="0">
                          <a:solidFill>
                            <a:schemeClr val="tx1"/>
                          </a:solidFill>
                          <a:effectLst/>
                          <a:latin typeface="+mn-lt"/>
                          <a:ea typeface="+mn-ea"/>
                          <a:cs typeface="+mn-cs"/>
                        </a:rPr>
                        <a:t>*This is the number of Martyrs recognised by the Catholic Church. BUT Henry ordered </a:t>
                      </a:r>
                      <a:r>
                        <a:rPr lang="en-GB" sz="1100" b="1" kern="1200" dirty="0">
                          <a:solidFill>
                            <a:schemeClr val="tx1"/>
                          </a:solidFill>
                          <a:effectLst/>
                          <a:latin typeface="+mn-lt"/>
                          <a:ea typeface="+mn-ea"/>
                          <a:cs typeface="+mn-cs"/>
                        </a:rPr>
                        <a:t>thousands</a:t>
                      </a:r>
                      <a:r>
                        <a:rPr lang="en-GB" sz="1100" kern="1200" dirty="0">
                          <a:solidFill>
                            <a:schemeClr val="tx1"/>
                          </a:solidFill>
                          <a:effectLst/>
                          <a:latin typeface="+mn-lt"/>
                          <a:ea typeface="+mn-ea"/>
                          <a:cs typeface="+mn-cs"/>
                        </a:rPr>
                        <a:t> be killed for challenging his religious changes during and after the Pilgrimage of Grace</a:t>
                      </a:r>
                      <a:endParaRPr lang="en-GB" sz="1600" dirty="0"/>
                    </a:p>
                  </a:txBody>
                  <a:tcPr/>
                </a:tc>
                <a:tc>
                  <a:txBody>
                    <a:bodyPr/>
                    <a:lstStyle/>
                    <a:p>
                      <a:r>
                        <a:rPr lang="en-GB" sz="1200" b="1" kern="1200" dirty="0">
                          <a:solidFill>
                            <a:schemeClr val="tx1"/>
                          </a:solidFill>
                          <a:effectLst/>
                          <a:latin typeface="+mn-lt"/>
                          <a:ea typeface="+mn-ea"/>
                          <a:cs typeface="+mn-cs"/>
                        </a:rPr>
                        <a:t>EDWARD VI</a:t>
                      </a:r>
                    </a:p>
                    <a:p>
                      <a:endParaRPr lang="en-GB" sz="12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p>
                    <a:p>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10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7*</a:t>
                      </a:r>
                      <a:endParaRPr lang="en-GB"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a:t>
                      </a:r>
                      <a:r>
                        <a:rPr lang="en-GB" sz="1100" kern="1200" dirty="0">
                          <a:solidFill>
                            <a:schemeClr val="tx1"/>
                          </a:solidFill>
                          <a:effectLst/>
                          <a:latin typeface="+mn-lt"/>
                          <a:ea typeface="+mn-ea"/>
                          <a:cs typeface="+mn-cs"/>
                        </a:rPr>
                        <a:t>Including 2 radical Protestants.</a:t>
                      </a:r>
                    </a:p>
                    <a:p>
                      <a:endParaRPr lang="en-GB" dirty="0"/>
                    </a:p>
                  </a:txBody>
                  <a:tcPr/>
                </a:tc>
                <a:tc>
                  <a:txBody>
                    <a:bodyPr/>
                    <a:lstStyle/>
                    <a:p>
                      <a:r>
                        <a:rPr lang="en-GB" sz="1200" b="1" kern="1200" dirty="0">
                          <a:solidFill>
                            <a:schemeClr val="tx1"/>
                          </a:solidFill>
                          <a:effectLst/>
                          <a:latin typeface="+mn-lt"/>
                          <a:ea typeface="+mn-ea"/>
                          <a:cs typeface="+mn-cs"/>
                        </a:rPr>
                        <a:t>LADY JANE GREY</a:t>
                      </a:r>
                      <a:endParaRPr lang="en-GB" sz="12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 </a:t>
                      </a: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10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0</a:t>
                      </a:r>
                      <a:br>
                        <a:rPr lang="en-GB" sz="1100" b="1"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Ironically, the only person executed as a direct result of Jane’s reign was the person who proclaimed her Queen, the Duke of Northumberland. Mary I had him executed for High Treason.</a:t>
                      </a:r>
                    </a:p>
                    <a:p>
                      <a:endParaRPr lang="en-GB" dirty="0"/>
                    </a:p>
                  </a:txBody>
                  <a:tcPr/>
                </a:tc>
                <a:extLst>
                  <a:ext uri="{0D108BD9-81ED-4DB2-BD59-A6C34878D82A}">
                    <a16:rowId xmlns:a16="http://schemas.microsoft.com/office/drawing/2014/main" val="525032443"/>
                  </a:ext>
                </a:extLst>
              </a:tr>
            </a:tbl>
          </a:graphicData>
        </a:graphic>
      </p:graphicFrame>
      <p:pic>
        <p:nvPicPr>
          <p:cNvPr id="23" name="Picture 22" descr="A portrait painting of a middle aged man in a bejewelled black hat, cloak and gold chain">
            <a:extLst>
              <a:ext uri="{FF2B5EF4-FFF2-40B4-BE49-F238E27FC236}">
                <a16:creationId xmlns:a16="http://schemas.microsoft.com/office/drawing/2014/main" id="{E0CFE222-FA15-49D6-8067-0EC1C16A5725}"/>
              </a:ext>
            </a:extLst>
          </p:cNvPr>
          <p:cNvPicPr/>
          <p:nvPr/>
        </p:nvPicPr>
        <p:blipFill>
          <a:blip r:embed="rId3">
            <a:extLst>
              <a:ext uri="{28A0092B-C50C-407E-A947-70E740481C1C}">
                <a14:useLocalDpi xmlns:a14="http://schemas.microsoft.com/office/drawing/2010/main" val="0"/>
              </a:ext>
            </a:extLst>
          </a:blip>
          <a:stretch>
            <a:fillRect/>
          </a:stretch>
        </p:blipFill>
        <p:spPr>
          <a:xfrm>
            <a:off x="1053145" y="605124"/>
            <a:ext cx="2212975" cy="1756410"/>
          </a:xfrm>
          <a:prstGeom prst="rect">
            <a:avLst/>
          </a:prstGeom>
        </p:spPr>
      </p:pic>
      <p:pic>
        <p:nvPicPr>
          <p:cNvPr id="22" name="Picture 21" descr="A portrait painting of a young boy in a bejewelled black hat, red cloak and gold chain ">
            <a:extLst>
              <a:ext uri="{FF2B5EF4-FFF2-40B4-BE49-F238E27FC236}">
                <a16:creationId xmlns:a16="http://schemas.microsoft.com/office/drawing/2014/main" id="{44FC3C32-430A-4ACF-91ED-082A81F93573}"/>
              </a:ext>
            </a:extLst>
          </p:cNvPr>
          <p:cNvPicPr/>
          <p:nvPr/>
        </p:nvPicPr>
        <p:blipFill>
          <a:blip r:embed="rId4">
            <a:extLst>
              <a:ext uri="{28A0092B-C50C-407E-A947-70E740481C1C}">
                <a14:useLocalDpi xmlns:a14="http://schemas.microsoft.com/office/drawing/2010/main" val="0"/>
              </a:ext>
            </a:extLst>
          </a:blip>
          <a:stretch>
            <a:fillRect/>
          </a:stretch>
        </p:blipFill>
        <p:spPr>
          <a:xfrm>
            <a:off x="3867785" y="605124"/>
            <a:ext cx="2399030" cy="1814195"/>
          </a:xfrm>
          <a:prstGeom prst="rect">
            <a:avLst/>
          </a:prstGeom>
        </p:spPr>
      </p:pic>
      <p:pic>
        <p:nvPicPr>
          <p:cNvPr id="24" name="Picture 23" descr="A portrait painting of a woman in a red and gold dress with a jewelled head-dress and ornate necklace ">
            <a:extLst>
              <a:ext uri="{FF2B5EF4-FFF2-40B4-BE49-F238E27FC236}">
                <a16:creationId xmlns:a16="http://schemas.microsoft.com/office/drawing/2014/main" id="{F0750EB6-2690-4D68-AA7E-B82C1BCFBC8B}"/>
              </a:ext>
            </a:extLst>
          </p:cNvPr>
          <p:cNvPicPr/>
          <p:nvPr/>
        </p:nvPicPr>
        <p:blipFill>
          <a:blip r:embed="rId5">
            <a:extLst>
              <a:ext uri="{28A0092B-C50C-407E-A947-70E740481C1C}">
                <a14:useLocalDpi xmlns:a14="http://schemas.microsoft.com/office/drawing/2010/main" val="0"/>
              </a:ext>
            </a:extLst>
          </a:blip>
          <a:stretch>
            <a:fillRect/>
          </a:stretch>
        </p:blipFill>
        <p:spPr>
          <a:xfrm>
            <a:off x="6986905" y="596869"/>
            <a:ext cx="2313940" cy="1772920"/>
          </a:xfrm>
          <a:prstGeom prst="rect">
            <a:avLst/>
          </a:prstGeom>
        </p:spPr>
      </p:pic>
    </p:spTree>
    <p:extLst>
      <p:ext uri="{BB962C8B-B14F-4D97-AF65-F5344CB8AC3E}">
        <p14:creationId xmlns:p14="http://schemas.microsoft.com/office/powerpoint/2010/main" val="1468958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61CD-E5BF-F121-37E6-65F18BAE01B2}"/>
              </a:ext>
            </a:extLst>
          </p:cNvPr>
          <p:cNvSpPr>
            <a:spLocks noGrp="1"/>
          </p:cNvSpPr>
          <p:nvPr>
            <p:ph type="title"/>
          </p:nvPr>
        </p:nvSpPr>
        <p:spPr>
          <a:xfrm>
            <a:off x="357187" y="-710288"/>
            <a:ext cx="10996613" cy="710288"/>
          </a:xfrm>
        </p:spPr>
        <p:txBody>
          <a:bodyPr lIns="0" rIns="90000" anchor="b"/>
          <a:lstStyle/>
          <a:p>
            <a:r>
              <a:rPr lang="en-GB" dirty="0"/>
              <a:t>Top Trumps Cards - 2</a:t>
            </a:r>
          </a:p>
        </p:txBody>
      </p:sp>
      <p:graphicFrame>
        <p:nvGraphicFramePr>
          <p:cNvPr id="13" name="Table 13">
            <a:extLst>
              <a:ext uri="{FF2B5EF4-FFF2-40B4-BE49-F238E27FC236}">
                <a16:creationId xmlns:a16="http://schemas.microsoft.com/office/drawing/2014/main" id="{F65D3B72-F321-469D-9863-542ABDDABA28}"/>
              </a:ext>
            </a:extLst>
          </p:cNvPr>
          <p:cNvGraphicFramePr>
            <a:graphicFrameLocks noGrp="1"/>
          </p:cNvGraphicFramePr>
          <p:nvPr/>
        </p:nvGraphicFramePr>
        <p:xfrm>
          <a:off x="638175" y="243840"/>
          <a:ext cx="9055098" cy="4130040"/>
        </p:xfrm>
        <a:graphic>
          <a:graphicData uri="http://schemas.openxmlformats.org/drawingml/2006/table">
            <a:tbl>
              <a:tblPr firstRow="1" bandRow="1">
                <a:tableStyleId>{5940675A-B579-460E-94D1-54222C63F5DA}</a:tableStyleId>
              </a:tblPr>
              <a:tblGrid>
                <a:gridCol w="3018366">
                  <a:extLst>
                    <a:ext uri="{9D8B030D-6E8A-4147-A177-3AD203B41FA5}">
                      <a16:colId xmlns:a16="http://schemas.microsoft.com/office/drawing/2014/main" val="1414667991"/>
                    </a:ext>
                  </a:extLst>
                </a:gridCol>
                <a:gridCol w="3018366">
                  <a:extLst>
                    <a:ext uri="{9D8B030D-6E8A-4147-A177-3AD203B41FA5}">
                      <a16:colId xmlns:a16="http://schemas.microsoft.com/office/drawing/2014/main" val="3789993226"/>
                    </a:ext>
                  </a:extLst>
                </a:gridCol>
                <a:gridCol w="3018366">
                  <a:extLst>
                    <a:ext uri="{9D8B030D-6E8A-4147-A177-3AD203B41FA5}">
                      <a16:colId xmlns:a16="http://schemas.microsoft.com/office/drawing/2014/main" val="2842446086"/>
                    </a:ext>
                  </a:extLst>
                </a:gridCol>
              </a:tblGrid>
              <a:tr h="4061460">
                <a:tc>
                  <a:txBody>
                    <a:bodyPr/>
                    <a:lstStyle/>
                    <a:p>
                      <a:pPr algn="ctr"/>
                      <a:r>
                        <a:rPr lang="en-GB" sz="1200" b="1" kern="1200" dirty="0">
                          <a:solidFill>
                            <a:schemeClr val="tx1"/>
                          </a:solidFill>
                          <a:effectLst/>
                          <a:latin typeface="+mn-lt"/>
                          <a:ea typeface="+mn-ea"/>
                          <a:cs typeface="+mn-cs"/>
                        </a:rPr>
                        <a:t>MARY I</a:t>
                      </a: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p>
                    <a:p>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10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0</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300</a:t>
                      </a:r>
                      <a:r>
                        <a:rPr lang="en-GB" sz="1100" kern="1200" dirty="0">
                          <a:solidFill>
                            <a:schemeClr val="tx1"/>
                          </a:solidFill>
                          <a:effectLst/>
                          <a:latin typeface="+mn-lt"/>
                          <a:ea typeface="+mn-ea"/>
                          <a:cs typeface="+mn-cs"/>
                        </a:rPr>
                        <a:t>*</a:t>
                      </a:r>
                    </a:p>
                    <a:p>
                      <a:r>
                        <a:rPr lang="en-GB" sz="1100" kern="1200" dirty="0">
                          <a:solidFill>
                            <a:schemeClr val="tx1"/>
                          </a:solidFill>
                          <a:effectLst/>
                          <a:latin typeface="+mn-lt"/>
                          <a:ea typeface="+mn-ea"/>
                          <a:cs typeface="+mn-cs"/>
                        </a:rPr>
                        <a:t>*So many executions of protestants in such a short time earned her the nickname ‘Bloody Mary’.</a:t>
                      </a:r>
                    </a:p>
                    <a:p>
                      <a:pPr algn="ctr"/>
                      <a:endParaRPr lang="en-GB" sz="1100" dirty="0"/>
                    </a:p>
                  </a:txBody>
                  <a:tcPr/>
                </a:tc>
                <a:tc>
                  <a:txBody>
                    <a:bodyPr/>
                    <a:lstStyle/>
                    <a:p>
                      <a:pPr algn="ctr"/>
                      <a:r>
                        <a:rPr lang="en-GB" sz="1200" b="1" kern="1200" dirty="0">
                          <a:solidFill>
                            <a:schemeClr val="tx1"/>
                          </a:solidFill>
                          <a:effectLst/>
                          <a:latin typeface="+mn-lt"/>
                          <a:ea typeface="+mn-ea"/>
                          <a:cs typeface="+mn-cs"/>
                        </a:rPr>
                        <a:t>ELIZABETH I</a:t>
                      </a:r>
                      <a:endParaRPr lang="en-GB" sz="12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3</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7</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199</a:t>
                      </a:r>
                      <a:r>
                        <a:rPr lang="en-GB" sz="1100" kern="1200" dirty="0">
                          <a:solidFill>
                            <a:schemeClr val="tx1"/>
                          </a:solidFill>
                          <a:effectLst/>
                          <a:latin typeface="+mn-lt"/>
                          <a:ea typeface="+mn-ea"/>
                          <a:cs typeface="+mn-cs"/>
                        </a:rPr>
                        <a:t>*</a:t>
                      </a:r>
                    </a:p>
                    <a:p>
                      <a:r>
                        <a:rPr lang="en-GB" sz="1100" kern="1200" dirty="0">
                          <a:solidFill>
                            <a:schemeClr val="tx1"/>
                          </a:solidFill>
                          <a:effectLst/>
                          <a:latin typeface="+mn-lt"/>
                          <a:ea typeface="+mn-ea"/>
                          <a:cs typeface="+mn-cs"/>
                        </a:rPr>
                        <a:t>*Includes 9 radical Protestants. At least 20 more Catholics charged with heresy died in prison awaiting execution. </a:t>
                      </a:r>
                    </a:p>
                    <a:p>
                      <a:endParaRPr lang="en-GB" sz="1100" dirty="0"/>
                    </a:p>
                  </a:txBody>
                  <a:tcPr/>
                </a:tc>
                <a:tc>
                  <a:txBody>
                    <a:bodyPr/>
                    <a:lstStyle/>
                    <a:p>
                      <a:pPr algn="ctr"/>
                      <a:r>
                        <a:rPr lang="en-GB" sz="1200" b="1" kern="1200" dirty="0">
                          <a:solidFill>
                            <a:schemeClr val="tx1"/>
                          </a:solidFill>
                          <a:effectLst/>
                          <a:latin typeface="+mn-lt"/>
                          <a:ea typeface="+mn-ea"/>
                          <a:cs typeface="+mn-cs"/>
                        </a:rPr>
                        <a:t>JAMES I</a:t>
                      </a:r>
                      <a:endParaRPr lang="en-GB" sz="12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BORN: ___________________ </a:t>
                      </a:r>
                    </a:p>
                    <a:p>
                      <a:r>
                        <a:rPr lang="en-GB" sz="1100" kern="1200" dirty="0">
                          <a:solidFill>
                            <a:schemeClr val="tx1"/>
                          </a:solidFill>
                          <a:effectLst/>
                          <a:latin typeface="+mn-lt"/>
                          <a:ea typeface="+mn-ea"/>
                          <a:cs typeface="+mn-cs"/>
                        </a:rPr>
                        <a:t>DIED: ____________________ </a:t>
                      </a:r>
                    </a:p>
                    <a:p>
                      <a:r>
                        <a:rPr lang="en-GB" sz="1100" kern="1200" dirty="0">
                          <a:solidFill>
                            <a:schemeClr val="tx1"/>
                          </a:solidFill>
                          <a:effectLst/>
                          <a:latin typeface="+mn-lt"/>
                          <a:ea typeface="+mn-ea"/>
                          <a:cs typeface="+mn-cs"/>
                        </a:rPr>
                        <a:t>REIGNED FOR: _____________ </a:t>
                      </a:r>
                      <a:r>
                        <a:rPr lang="en-GB" sz="1100" b="1" kern="1200" dirty="0">
                          <a:solidFill>
                            <a:schemeClr val="tx1"/>
                          </a:solidFill>
                          <a:effectLst/>
                          <a:latin typeface="+mn-lt"/>
                          <a:ea typeface="+mn-ea"/>
                          <a:cs typeface="+mn-cs"/>
                        </a:rPr>
                        <a:t>22 years</a:t>
                      </a:r>
                      <a:r>
                        <a:rPr lang="en-GB" sz="1100" kern="1200" dirty="0">
                          <a:solidFill>
                            <a:schemeClr val="tx1"/>
                          </a:solidFill>
                          <a:effectLst/>
                          <a:latin typeface="+mn-lt"/>
                          <a:ea typeface="+mn-ea"/>
                          <a:cs typeface="+mn-cs"/>
                        </a:rPr>
                        <a:t>*</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CATHOLIC SYMPATHIES: _____ </a:t>
                      </a:r>
                      <a:r>
                        <a:rPr lang="en-GB" sz="1100" b="1" kern="1200" dirty="0">
                          <a:solidFill>
                            <a:schemeClr val="tx1"/>
                          </a:solidFill>
                          <a:effectLst/>
                          <a:latin typeface="+mn-lt"/>
                          <a:ea typeface="+mn-ea"/>
                          <a:cs typeface="+mn-cs"/>
                        </a:rPr>
                        <a:t>2</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PROTESTANT SYMPATHIES: ___ </a:t>
                      </a:r>
                      <a:r>
                        <a:rPr lang="en-GB" sz="1100" b="1" kern="1200" dirty="0">
                          <a:solidFill>
                            <a:schemeClr val="tx1"/>
                          </a:solidFill>
                          <a:effectLst/>
                          <a:latin typeface="+mn-lt"/>
                          <a:ea typeface="+mn-ea"/>
                          <a:cs typeface="+mn-cs"/>
                        </a:rPr>
                        <a:t>8</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NO. PEOPLE EXECUTED FOR HERESY:_</a:t>
                      </a:r>
                      <a:r>
                        <a:rPr lang="en-GB" sz="1100" b="1" kern="1200" dirty="0">
                          <a:solidFill>
                            <a:schemeClr val="tx1"/>
                          </a:solidFill>
                          <a:effectLst/>
                          <a:latin typeface="+mn-lt"/>
                          <a:ea typeface="+mn-ea"/>
                          <a:cs typeface="+mn-cs"/>
                        </a:rPr>
                        <a:t>11</a:t>
                      </a:r>
                      <a:r>
                        <a:rPr lang="en-GB" sz="1100" kern="1200" dirty="0">
                          <a:solidFill>
                            <a:schemeClr val="tx1"/>
                          </a:solidFill>
                          <a:effectLst/>
                          <a:latin typeface="+mn-lt"/>
                          <a:ea typeface="+mn-ea"/>
                          <a:cs typeface="+mn-cs"/>
                        </a:rPr>
                        <a:t>**</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 22 as King of England. 58 years as King of Scotland.</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 8 Gunpowder Plotters, 1 known Catholic martyr and 2 radical Protestants.</a:t>
                      </a:r>
                    </a:p>
                    <a:p>
                      <a:endParaRPr lang="en-GB" sz="1100" dirty="0"/>
                    </a:p>
                  </a:txBody>
                  <a:tcPr/>
                </a:tc>
                <a:extLst>
                  <a:ext uri="{0D108BD9-81ED-4DB2-BD59-A6C34878D82A}">
                    <a16:rowId xmlns:a16="http://schemas.microsoft.com/office/drawing/2014/main" val="525032443"/>
                  </a:ext>
                </a:extLst>
              </a:tr>
            </a:tbl>
          </a:graphicData>
        </a:graphic>
      </p:graphicFrame>
      <p:pic>
        <p:nvPicPr>
          <p:cNvPr id="5" name="Picture 4" descr="A portrait painting of a woman in a black dress with a jewelled head-dress and ornate necklace ">
            <a:extLst>
              <a:ext uri="{FF2B5EF4-FFF2-40B4-BE49-F238E27FC236}">
                <a16:creationId xmlns:a16="http://schemas.microsoft.com/office/drawing/2014/main" id="{83F7F60E-E0F8-4E6C-9FD7-2D4D997F7345}"/>
              </a:ext>
            </a:extLst>
          </p:cNvPr>
          <p:cNvPicPr/>
          <p:nvPr/>
        </p:nvPicPr>
        <p:blipFill>
          <a:blip r:embed="rId3">
            <a:extLst>
              <a:ext uri="{28A0092B-C50C-407E-A947-70E740481C1C}">
                <a14:useLocalDpi xmlns:a14="http://schemas.microsoft.com/office/drawing/2010/main" val="0"/>
              </a:ext>
            </a:extLst>
          </a:blip>
          <a:stretch>
            <a:fillRect/>
          </a:stretch>
        </p:blipFill>
        <p:spPr>
          <a:xfrm>
            <a:off x="1260157" y="536257"/>
            <a:ext cx="1689735" cy="1689735"/>
          </a:xfrm>
          <a:prstGeom prst="rect">
            <a:avLst/>
          </a:prstGeom>
        </p:spPr>
      </p:pic>
      <p:pic>
        <p:nvPicPr>
          <p:cNvPr id="6" name="Picture 5" descr="A portrait painting of a woman wearing a crown and lots of jewellery with rubies, emeralds and pearls on it">
            <a:extLst>
              <a:ext uri="{FF2B5EF4-FFF2-40B4-BE49-F238E27FC236}">
                <a16:creationId xmlns:a16="http://schemas.microsoft.com/office/drawing/2014/main" id="{3D2D19C2-57DF-4B0E-95B8-38FFCB326CD3}"/>
              </a:ext>
            </a:extLst>
          </p:cNvPr>
          <p:cNvPicPr/>
          <p:nvPr/>
        </p:nvPicPr>
        <p:blipFill>
          <a:blip r:embed="rId4">
            <a:extLst>
              <a:ext uri="{28A0092B-C50C-407E-A947-70E740481C1C}">
                <a14:useLocalDpi xmlns:a14="http://schemas.microsoft.com/office/drawing/2010/main" val="0"/>
              </a:ext>
            </a:extLst>
          </a:blip>
          <a:stretch>
            <a:fillRect/>
          </a:stretch>
        </p:blipFill>
        <p:spPr>
          <a:xfrm>
            <a:off x="4102734" y="511174"/>
            <a:ext cx="2125980" cy="1739900"/>
          </a:xfrm>
          <a:prstGeom prst="rect">
            <a:avLst/>
          </a:prstGeom>
        </p:spPr>
      </p:pic>
      <p:pic>
        <p:nvPicPr>
          <p:cNvPr id="7" name="Picture 6" descr="A portrait painting of a man wearing a silver-grey tunic and an ornate cloak. ">
            <a:extLst>
              <a:ext uri="{FF2B5EF4-FFF2-40B4-BE49-F238E27FC236}">
                <a16:creationId xmlns:a16="http://schemas.microsoft.com/office/drawing/2014/main" id="{379D158C-DC25-446C-B39C-1161F4D7F6F8}"/>
              </a:ext>
            </a:extLst>
          </p:cNvPr>
          <p:cNvPicPr/>
          <p:nvPr/>
        </p:nvPicPr>
        <p:blipFill>
          <a:blip r:embed="rId5"/>
          <a:stretch>
            <a:fillRect/>
          </a:stretch>
        </p:blipFill>
        <p:spPr>
          <a:xfrm>
            <a:off x="7238203" y="536574"/>
            <a:ext cx="2001520" cy="1714500"/>
          </a:xfrm>
          <a:prstGeom prst="rect">
            <a:avLst/>
          </a:prstGeom>
        </p:spPr>
      </p:pic>
    </p:spTree>
    <p:extLst>
      <p:ext uri="{BB962C8B-B14F-4D97-AF65-F5344CB8AC3E}">
        <p14:creationId xmlns:p14="http://schemas.microsoft.com/office/powerpoint/2010/main" val="353958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a:lstStyle/>
          <a:p>
            <a:r>
              <a:rPr lang="en-GB" dirty="0"/>
              <a:t>Watch the film ‘Leicester before the Reformation’</a:t>
            </a:r>
          </a:p>
        </p:txBody>
      </p:sp>
      <p:pic>
        <p:nvPicPr>
          <p:cNvPr id="6" name="Content Placeholder 5" descr="An image of a man standing outside a medieval stone building, talking to the camera. A Closed Caption reads ' In 1507, when Henry VIII took the throne, England was awash with religion.'">
            <a:hlinkClick r:id="rId3"/>
            <a:extLst>
              <a:ext uri="{FF2B5EF4-FFF2-40B4-BE49-F238E27FC236}">
                <a16:creationId xmlns:a16="http://schemas.microsoft.com/office/drawing/2014/main" id="{0F34A9D2-8384-451B-A981-58AC73B4524F}"/>
              </a:ext>
            </a:extLst>
          </p:cNvPr>
          <p:cNvPicPr>
            <a:picLocks noGrp="1" noChangeAspect="1"/>
          </p:cNvPicPr>
          <p:nvPr>
            <p:ph idx="1"/>
          </p:nvPr>
        </p:nvPicPr>
        <p:blipFill>
          <a:blip r:embed="rId4"/>
          <a:stretch>
            <a:fillRect/>
          </a:stretch>
        </p:blipFill>
        <p:spPr>
          <a:xfrm>
            <a:off x="2285673" y="1084335"/>
            <a:ext cx="7331730" cy="4689330"/>
          </a:xfrm>
          <a:prstGeom prst="rect">
            <a:avLst/>
          </a:prstGeom>
        </p:spPr>
      </p:pic>
      <p:sp>
        <p:nvSpPr>
          <p:cNvPr id="4" name="TextBox 3">
            <a:extLst>
              <a:ext uri="{FF2B5EF4-FFF2-40B4-BE49-F238E27FC236}">
                <a16:creationId xmlns:a16="http://schemas.microsoft.com/office/drawing/2014/main" id="{9CF15319-4107-4DA7-B7AF-12133B122D64}"/>
              </a:ext>
            </a:extLst>
          </p:cNvPr>
          <p:cNvSpPr txBox="1"/>
          <p:nvPr/>
        </p:nvSpPr>
        <p:spPr>
          <a:xfrm>
            <a:off x="2285673" y="5782586"/>
            <a:ext cx="4856814" cy="369332"/>
          </a:xfrm>
          <a:prstGeom prst="rect">
            <a:avLst/>
          </a:prstGeom>
          <a:noFill/>
        </p:spPr>
        <p:txBody>
          <a:bodyPr wrap="square" rtlCol="0">
            <a:spAutoFit/>
          </a:bodyPr>
          <a:lstStyle/>
          <a:p>
            <a:r>
              <a:rPr lang="en-GB" dirty="0"/>
              <a:t>Click on the picture to link to the film. </a:t>
            </a:r>
          </a:p>
        </p:txBody>
      </p:sp>
    </p:spTree>
    <p:extLst>
      <p:ext uri="{BB962C8B-B14F-4D97-AF65-F5344CB8AC3E}">
        <p14:creationId xmlns:p14="http://schemas.microsoft.com/office/powerpoint/2010/main" val="3068659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Artist’s impression of how Leicester Abbey may have looked in the 15</a:t>
            </a:r>
            <a:r>
              <a:rPr lang="en-GB" baseline="30000" dirty="0"/>
              <a:t>th</a:t>
            </a:r>
            <a:r>
              <a:rPr lang="en-GB" dirty="0"/>
              <a:t> century and a modern photograph of Abbey Park.</a:t>
            </a:r>
          </a:p>
        </p:txBody>
      </p:sp>
      <p:pic>
        <p:nvPicPr>
          <p:cNvPr id="7" name="Picture 6" descr="A colour reconstruction drawing of Leicester Abbey in medieval times.">
            <a:extLst>
              <a:ext uri="{FF2B5EF4-FFF2-40B4-BE49-F238E27FC236}">
                <a16:creationId xmlns:a16="http://schemas.microsoft.com/office/drawing/2014/main" id="{9F559828-68D1-4FD0-80EB-7C872A9F422C}"/>
              </a:ext>
            </a:extLst>
          </p:cNvPr>
          <p:cNvPicPr/>
          <p:nvPr/>
        </p:nvPicPr>
        <p:blipFill>
          <a:blip r:embed="rId3">
            <a:extLst>
              <a:ext uri="{28A0092B-C50C-407E-A947-70E740481C1C}">
                <a14:useLocalDpi xmlns:a14="http://schemas.microsoft.com/office/drawing/2010/main" val="0"/>
              </a:ext>
            </a:extLst>
          </a:blip>
          <a:stretch>
            <a:fillRect/>
          </a:stretch>
        </p:blipFill>
        <p:spPr>
          <a:xfrm>
            <a:off x="357187" y="1803717"/>
            <a:ext cx="5586730" cy="3955415"/>
          </a:xfrm>
          <a:prstGeom prst="rect">
            <a:avLst/>
          </a:prstGeom>
        </p:spPr>
      </p:pic>
      <p:pic>
        <p:nvPicPr>
          <p:cNvPr id="4" name="Picture 3" descr="A photo of a grassy area showing the low stone ruins of Leicester Abbey today.">
            <a:extLst>
              <a:ext uri="{FF2B5EF4-FFF2-40B4-BE49-F238E27FC236}">
                <a16:creationId xmlns:a16="http://schemas.microsoft.com/office/drawing/2014/main" id="{4F6FB093-33AD-4B70-94F5-62D25A9A9027}"/>
              </a:ext>
            </a:extLst>
          </p:cNvPr>
          <p:cNvPicPr>
            <a:picLocks noChangeAspect="1"/>
          </p:cNvPicPr>
          <p:nvPr/>
        </p:nvPicPr>
        <p:blipFill>
          <a:blip r:embed="rId4"/>
          <a:stretch>
            <a:fillRect/>
          </a:stretch>
        </p:blipFill>
        <p:spPr>
          <a:xfrm>
            <a:off x="6096000" y="1803717"/>
            <a:ext cx="5221550" cy="3916162"/>
          </a:xfrm>
          <a:prstGeom prst="rect">
            <a:avLst/>
          </a:prstGeom>
        </p:spPr>
      </p:pic>
    </p:spTree>
    <p:extLst>
      <p:ext uri="{BB962C8B-B14F-4D97-AF65-F5344CB8AC3E}">
        <p14:creationId xmlns:p14="http://schemas.microsoft.com/office/powerpoint/2010/main" val="762635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John Speed’s 1610 map of Leicester.</a:t>
            </a:r>
          </a:p>
        </p:txBody>
      </p:sp>
      <p:pic>
        <p:nvPicPr>
          <p:cNvPr id="4" name="Picture 3" descr="An old map of Leicester with drawings of some of the most important buildings on it.">
            <a:extLst>
              <a:ext uri="{FF2B5EF4-FFF2-40B4-BE49-F238E27FC236}">
                <a16:creationId xmlns:a16="http://schemas.microsoft.com/office/drawing/2014/main" id="{0E3B8E11-BDF1-46A4-A407-2D4790C5D411}"/>
              </a:ext>
            </a:extLst>
          </p:cNvPr>
          <p:cNvPicPr>
            <a:picLocks noChangeAspect="1"/>
          </p:cNvPicPr>
          <p:nvPr/>
        </p:nvPicPr>
        <p:blipFill>
          <a:blip r:embed="rId3"/>
          <a:srcRect/>
          <a:stretch/>
        </p:blipFill>
        <p:spPr>
          <a:xfrm>
            <a:off x="428624" y="1133014"/>
            <a:ext cx="5522914" cy="5472215"/>
          </a:xfrm>
          <a:prstGeom prst="rect">
            <a:avLst/>
          </a:prstGeom>
        </p:spPr>
      </p:pic>
      <p:sp>
        <p:nvSpPr>
          <p:cNvPr id="2" name="TextBox 1">
            <a:extLst>
              <a:ext uri="{FF2B5EF4-FFF2-40B4-BE49-F238E27FC236}">
                <a16:creationId xmlns:a16="http://schemas.microsoft.com/office/drawing/2014/main" id="{D5FAF827-DA7C-406B-B490-E77F5AC68E0A}"/>
              </a:ext>
            </a:extLst>
          </p:cNvPr>
          <p:cNvSpPr txBox="1"/>
          <p:nvPr/>
        </p:nvSpPr>
        <p:spPr>
          <a:xfrm>
            <a:off x="6240464" y="1075414"/>
            <a:ext cx="5037136" cy="1200329"/>
          </a:xfrm>
          <a:prstGeom prst="rect">
            <a:avLst/>
          </a:prstGeom>
          <a:noFill/>
        </p:spPr>
        <p:txBody>
          <a:bodyPr wrap="square" rtlCol="0">
            <a:spAutoFit/>
          </a:bodyPr>
          <a:lstStyle/>
          <a:p>
            <a:r>
              <a:rPr lang="en-GB" dirty="0"/>
              <a:t>By 1610, all of the old religious houses had been dissolved and many lay in ruins, however you can still spot evidence of them on this, one of the oldest maps of Leicester. </a:t>
            </a:r>
          </a:p>
        </p:txBody>
      </p:sp>
      <p:pic>
        <p:nvPicPr>
          <p:cNvPr id="5" name="Picture 4" descr="An image of the Key to an old map with a numbered list of the 'Chief places of ye Citie'.">
            <a:extLst>
              <a:ext uri="{FF2B5EF4-FFF2-40B4-BE49-F238E27FC236}">
                <a16:creationId xmlns:a16="http://schemas.microsoft.com/office/drawing/2014/main" id="{081CD402-69CF-4478-84E2-39678BC2C0BC}"/>
              </a:ext>
            </a:extLst>
          </p:cNvPr>
          <p:cNvPicPr>
            <a:picLocks noChangeAspect="1"/>
          </p:cNvPicPr>
          <p:nvPr/>
        </p:nvPicPr>
        <p:blipFill>
          <a:blip r:embed="rId4"/>
          <a:srcRect/>
          <a:stretch/>
        </p:blipFill>
        <p:spPr>
          <a:xfrm>
            <a:off x="6338650" y="3298127"/>
            <a:ext cx="3886932" cy="3360731"/>
          </a:xfrm>
          <a:prstGeom prst="rect">
            <a:avLst/>
          </a:prstGeom>
        </p:spPr>
      </p:pic>
      <p:sp>
        <p:nvSpPr>
          <p:cNvPr id="7" name="Rectangle: Rounded Corners 6" descr="Red box highlighting Leicester Abbey and the Abbey gate on the Key to a map">
            <a:extLst>
              <a:ext uri="{FF2B5EF4-FFF2-40B4-BE49-F238E27FC236}">
                <a16:creationId xmlns:a16="http://schemas.microsoft.com/office/drawing/2014/main" id="{6C1776D2-B535-83F2-BAAC-1B08DBDB70CC}"/>
              </a:ext>
            </a:extLst>
          </p:cNvPr>
          <p:cNvSpPr/>
          <p:nvPr/>
        </p:nvSpPr>
        <p:spPr>
          <a:xfrm>
            <a:off x="6482116" y="3713768"/>
            <a:ext cx="1800000" cy="468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descr="Red box highlighting Grey Friars and Grey Friars on the Key to a map">
            <a:extLst>
              <a:ext uri="{FF2B5EF4-FFF2-40B4-BE49-F238E27FC236}">
                <a16:creationId xmlns:a16="http://schemas.microsoft.com/office/drawing/2014/main" id="{2CBE55EC-E437-422B-DB94-CD569F56A241}"/>
              </a:ext>
            </a:extLst>
          </p:cNvPr>
          <p:cNvSpPr/>
          <p:nvPr/>
        </p:nvSpPr>
        <p:spPr>
          <a:xfrm>
            <a:off x="8282116" y="4381409"/>
            <a:ext cx="1836000" cy="43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descr="Red box highlighting Black Friars Lane and Old Hospital on the Key to a map">
            <a:extLst>
              <a:ext uri="{FF2B5EF4-FFF2-40B4-BE49-F238E27FC236}">
                <a16:creationId xmlns:a16="http://schemas.microsoft.com/office/drawing/2014/main" id="{65B050D3-F89C-15D4-ECDB-9F55B2268608}"/>
              </a:ext>
            </a:extLst>
          </p:cNvPr>
          <p:cNvSpPr/>
          <p:nvPr/>
        </p:nvSpPr>
        <p:spPr>
          <a:xfrm>
            <a:off x="8282116" y="5698690"/>
            <a:ext cx="1836000" cy="504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7177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p:txBody>
          <a:bodyPr/>
          <a:lstStyle/>
          <a:p>
            <a:r>
              <a:rPr lang="en-GB" dirty="0"/>
              <a:t>Useful Words – </a:t>
            </a:r>
            <a:r>
              <a:rPr lang="en-GB" sz="2000" dirty="0"/>
              <a:t>Draw a line from the word to the correct definition.</a:t>
            </a:r>
            <a:endParaRPr lang="en-US" sz="2000" dirty="0"/>
          </a:p>
        </p:txBody>
      </p:sp>
      <p:graphicFrame>
        <p:nvGraphicFramePr>
          <p:cNvPr id="6" name="Table 6">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1824128420"/>
              </p:ext>
            </p:extLst>
          </p:nvPr>
        </p:nvGraphicFramePr>
        <p:xfrm>
          <a:off x="357187" y="1075414"/>
          <a:ext cx="2870406" cy="4902327"/>
        </p:xfrm>
        <a:graphic>
          <a:graphicData uri="http://schemas.openxmlformats.org/drawingml/2006/table">
            <a:tbl>
              <a:tblPr firstRow="1"/>
              <a:tblGrid>
                <a:gridCol w="2870406">
                  <a:extLst>
                    <a:ext uri="{9D8B030D-6E8A-4147-A177-3AD203B41FA5}">
                      <a16:colId xmlns:a16="http://schemas.microsoft.com/office/drawing/2014/main" val="20000"/>
                    </a:ext>
                  </a:extLst>
                </a:gridCol>
              </a:tblGrid>
              <a:tr h="333048">
                <a:tc>
                  <a:txBody>
                    <a:bodyPr/>
                    <a:lstStyle/>
                    <a:p>
                      <a:pPr algn="l">
                        <a:defRPr/>
                      </a:pPr>
                      <a:r>
                        <a:rPr lang="en-GB" sz="2800" b="1" kern="1200" dirty="0">
                          <a:solidFill>
                            <a:schemeClr val="tx1"/>
                          </a:solidFill>
                          <a:effectLst/>
                          <a:latin typeface="+mj-lt"/>
                          <a:ea typeface="+mn-ea"/>
                          <a:cs typeface="+mn-cs"/>
                        </a:rPr>
                        <a:t>Word</a:t>
                      </a:r>
                      <a:endParaRPr lang="en-US" sz="2800" b="1" dirty="0">
                        <a:latin typeface="+mj-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22343">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Religious House</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560">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Mendicant</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19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Corruption</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5622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Cloister</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0627">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Abbey</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568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Friary</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888">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Convent</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6644">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Dissolution</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2" name="Table 6">
            <a:extLst>
              <a:ext uri="{FF2B5EF4-FFF2-40B4-BE49-F238E27FC236}">
                <a16:creationId xmlns:a16="http://schemas.microsoft.com/office/drawing/2014/main" id="{0ED587A2-A37F-D3F8-1D42-03271EE8554B}"/>
              </a:ext>
            </a:extLst>
          </p:cNvPr>
          <p:cNvGraphicFramePr>
            <a:graphicFrameLocks noGrp="1"/>
          </p:cNvGraphicFramePr>
          <p:nvPr>
            <p:extLst>
              <p:ext uri="{D42A27DB-BD31-4B8C-83A1-F6EECF244321}">
                <p14:modId xmlns:p14="http://schemas.microsoft.com/office/powerpoint/2010/main" val="3279148468"/>
              </p:ext>
            </p:extLst>
          </p:nvPr>
        </p:nvGraphicFramePr>
        <p:xfrm>
          <a:off x="3815687" y="1086303"/>
          <a:ext cx="7560859" cy="4950241"/>
        </p:xfrm>
        <a:graphic>
          <a:graphicData uri="http://schemas.openxmlformats.org/drawingml/2006/table">
            <a:tbl>
              <a:tblPr firstRow="1"/>
              <a:tblGrid>
                <a:gridCol w="7560859">
                  <a:extLst>
                    <a:ext uri="{9D8B030D-6E8A-4147-A177-3AD203B41FA5}">
                      <a16:colId xmlns:a16="http://schemas.microsoft.com/office/drawing/2014/main" val="2819536198"/>
                    </a:ext>
                  </a:extLst>
                </a:gridCol>
              </a:tblGrid>
              <a:tr h="333048">
                <a:tc>
                  <a:txBody>
                    <a:bodyPr/>
                    <a:lstStyle/>
                    <a:p>
                      <a:pPr algn="l">
                        <a:defRPr/>
                      </a:pPr>
                      <a:r>
                        <a:rPr lang="en-GB" sz="2800" b="1" kern="1200" dirty="0">
                          <a:solidFill>
                            <a:schemeClr val="tx1"/>
                          </a:solidFill>
                          <a:effectLst/>
                          <a:latin typeface="+mj-lt"/>
                          <a:ea typeface="+mn-ea"/>
                          <a:cs typeface="+mn-cs"/>
                        </a:rPr>
                        <a:t>Definition</a:t>
                      </a:r>
                      <a:endParaRPr lang="en-US" sz="2800" b="1" dirty="0">
                        <a:solidFill>
                          <a:schemeClr val="tx1"/>
                        </a:solidFill>
                        <a:latin typeface="+mj-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22343">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a community of nuns live.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560">
                <a:tc>
                  <a: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GB" sz="1800" b="1" dirty="0">
                          <a:solidFill>
                            <a:schemeClr val="tx1"/>
                          </a:solidFill>
                          <a:effectLst/>
                          <a:latin typeface="+mn-lt"/>
                          <a:ea typeface="Calibri" panose="020F0502020204030204" pitchFamily="34" charset="0"/>
                          <a:cs typeface="Times New Roman" panose="02020603050405020304" pitchFamily="18" charset="0"/>
                        </a:rPr>
                        <a:t>The act of breaking up officially an organisation or institution.</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195">
                <a:tc>
                  <a: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communities of friars live.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56225">
                <a:tc>
                  <a: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GB" sz="1800" b="1" dirty="0">
                          <a:solidFill>
                            <a:schemeClr val="tx1"/>
                          </a:solidFill>
                          <a:effectLst/>
                          <a:latin typeface="+mn-lt"/>
                          <a:ea typeface="Calibri" panose="020F0502020204030204" pitchFamily="34" charset="0"/>
                          <a:cs typeface="Times New Roman" panose="02020603050405020304" pitchFamily="18" charset="0"/>
                        </a:rPr>
                        <a:t>Dependent on gifts of money, clothes, or food (alms) for sustenance.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0627">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monks live and worship, run by an Abbot.</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5685">
                <a:tc>
                  <a: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GB" sz="1800" b="1" dirty="0">
                          <a:solidFill>
                            <a:schemeClr val="tx1"/>
                          </a:solidFill>
                          <a:effectLst/>
                          <a:latin typeface="+mn-lt"/>
                          <a:ea typeface="Calibri" panose="020F0502020204030204" pitchFamily="34" charset="0"/>
                          <a:cs typeface="Times New Roman" panose="02020603050405020304" pitchFamily="18" charset="0"/>
                        </a:rPr>
                        <a:t>A covered area around a square in a religious house.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8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solidFill>
                            <a:schemeClr val="tx1"/>
                          </a:solidFill>
                          <a:effectLst/>
                          <a:latin typeface="+mn-lt"/>
                          <a:ea typeface="Calibri" panose="020F0502020204030204" pitchFamily="34" charset="0"/>
                          <a:cs typeface="Times New Roman" panose="02020603050405020304" pitchFamily="18" charset="0"/>
                        </a:rPr>
                        <a:t>Dishonest and illegal behaviour by people in positions of power.</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6644">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Convent, Monastery, Abbey, Friary or Priory</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229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Useful Words</a:t>
            </a:r>
            <a:br>
              <a:rPr lang="en-GB" dirty="0"/>
            </a:br>
            <a:endParaRPr lang="en-GB" dirty="0"/>
          </a:p>
        </p:txBody>
      </p:sp>
      <p:graphicFrame>
        <p:nvGraphicFramePr>
          <p:cNvPr id="2" name="Table 1">
            <a:extLst>
              <a:ext uri="{FF2B5EF4-FFF2-40B4-BE49-F238E27FC236}">
                <a16:creationId xmlns:a16="http://schemas.microsoft.com/office/drawing/2014/main" id="{8C2B6874-7021-40E9-AC72-22AECDCE3238}"/>
              </a:ext>
            </a:extLst>
          </p:cNvPr>
          <p:cNvGraphicFramePr>
            <a:graphicFrameLocks noGrp="1"/>
          </p:cNvGraphicFramePr>
          <p:nvPr>
            <p:extLst>
              <p:ext uri="{D42A27DB-BD31-4B8C-83A1-F6EECF244321}">
                <p14:modId xmlns:p14="http://schemas.microsoft.com/office/powerpoint/2010/main" val="3041178291"/>
              </p:ext>
            </p:extLst>
          </p:nvPr>
        </p:nvGraphicFramePr>
        <p:xfrm>
          <a:off x="357187" y="1825625"/>
          <a:ext cx="2576946" cy="3951300"/>
        </p:xfrm>
        <a:graphic>
          <a:graphicData uri="http://schemas.openxmlformats.org/drawingml/2006/table">
            <a:tbl>
              <a:tblPr firstRow="1"/>
              <a:tblGrid>
                <a:gridCol w="2576946">
                  <a:extLst>
                    <a:ext uri="{9D8B030D-6E8A-4147-A177-3AD203B41FA5}">
                      <a16:colId xmlns:a16="http://schemas.microsoft.com/office/drawing/2014/main" val="2810232571"/>
                    </a:ext>
                  </a:extLst>
                </a:gridCol>
              </a:tblGrid>
              <a:tr h="570380">
                <a:tc>
                  <a:txBody>
                    <a:bodyPr/>
                    <a:lstStyle/>
                    <a:p>
                      <a:pPr algn="l">
                        <a:defRPr/>
                      </a:pPr>
                      <a:r>
                        <a:rPr lang="en-GB" sz="2800" b="1" kern="1200" dirty="0">
                          <a:solidFill>
                            <a:schemeClr val="tx1"/>
                          </a:solidFill>
                          <a:effectLst/>
                          <a:latin typeface="+mj-lt"/>
                          <a:ea typeface="+mn-ea"/>
                          <a:cs typeface="+mn-cs"/>
                        </a:rPr>
                        <a:t>Word</a:t>
                      </a:r>
                      <a:endParaRPr lang="en-US" sz="2800" b="1" dirty="0">
                        <a:latin typeface="+mj-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3804261292"/>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Religious House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101235952"/>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Mendicant</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962656"/>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Corruption</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661962743"/>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Cloister</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260740"/>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Abbey</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4077696060"/>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Friary</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813388"/>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Convent</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4211927081"/>
                  </a:ext>
                </a:extLst>
              </a:tr>
              <a:tr h="422615">
                <a:tc>
                  <a:txBody>
                    <a:bodyPr/>
                    <a:lstStyle/>
                    <a:p>
                      <a:pPr algn="l">
                        <a:spcAft>
                          <a:spcPts val="0"/>
                        </a:spcAft>
                      </a:pPr>
                      <a:r>
                        <a:rPr lang="en-GB" sz="1800" b="1" dirty="0">
                          <a:solidFill>
                            <a:schemeClr val="tx1"/>
                          </a:solidFill>
                          <a:effectLst/>
                          <a:latin typeface="+mn-lt"/>
                          <a:ea typeface="Calibri" panose="020F0502020204030204" pitchFamily="34" charset="0"/>
                          <a:cs typeface="Times New Roman" panose="02020603050405020304" pitchFamily="18" charset="0"/>
                        </a:rPr>
                        <a:t>Dissolution</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401363"/>
                  </a:ext>
                </a:extLst>
              </a:tr>
            </a:tbl>
          </a:graphicData>
        </a:graphic>
      </p:graphicFrame>
      <p:graphicFrame>
        <p:nvGraphicFramePr>
          <p:cNvPr id="4" name="Table 3">
            <a:extLst>
              <a:ext uri="{FF2B5EF4-FFF2-40B4-BE49-F238E27FC236}">
                <a16:creationId xmlns:a16="http://schemas.microsoft.com/office/drawing/2014/main" id="{82E88A33-F1D1-4E70-AE19-8F88D68E1520}"/>
              </a:ext>
            </a:extLst>
          </p:cNvPr>
          <p:cNvGraphicFramePr>
            <a:graphicFrameLocks noGrp="1"/>
          </p:cNvGraphicFramePr>
          <p:nvPr>
            <p:extLst>
              <p:ext uri="{D42A27DB-BD31-4B8C-83A1-F6EECF244321}">
                <p14:modId xmlns:p14="http://schemas.microsoft.com/office/powerpoint/2010/main" val="2200911764"/>
              </p:ext>
            </p:extLst>
          </p:nvPr>
        </p:nvGraphicFramePr>
        <p:xfrm>
          <a:off x="2934133" y="1825625"/>
          <a:ext cx="8419667" cy="3951300"/>
        </p:xfrm>
        <a:graphic>
          <a:graphicData uri="http://schemas.openxmlformats.org/drawingml/2006/table">
            <a:tbl>
              <a:tblPr firstRow="1"/>
              <a:tblGrid>
                <a:gridCol w="8419667">
                  <a:extLst>
                    <a:ext uri="{9D8B030D-6E8A-4147-A177-3AD203B41FA5}">
                      <a16:colId xmlns:a16="http://schemas.microsoft.com/office/drawing/2014/main" val="2810232571"/>
                    </a:ext>
                  </a:extLst>
                </a:gridCol>
              </a:tblGrid>
              <a:tr h="570380">
                <a:tc>
                  <a:txBody>
                    <a:bodyPr/>
                    <a:lstStyle/>
                    <a:p>
                      <a:pPr algn="l">
                        <a:defRPr/>
                      </a:pPr>
                      <a:r>
                        <a:rPr lang="en-GB" sz="2800" b="1" kern="1200" dirty="0">
                          <a:solidFill>
                            <a:schemeClr val="tx1"/>
                          </a:solidFill>
                          <a:effectLst/>
                          <a:latin typeface="+mj-lt"/>
                          <a:ea typeface="+mn-ea"/>
                          <a:cs typeface="+mn-cs"/>
                        </a:rPr>
                        <a:t>Definition</a:t>
                      </a:r>
                      <a:endParaRPr lang="en-US" sz="2800" b="1" dirty="0">
                        <a:solidFill>
                          <a:schemeClr val="tx1"/>
                        </a:solidFill>
                        <a:latin typeface="+mj-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3804261292"/>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Convent, Monastery, Abbey, Friary or Priory.</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101235952"/>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Dependent on gifts of money, clothes, or food (alms) for sustenance.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962656"/>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Dishonest and illegal behaviour by people in positions of power.</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661962743"/>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covered area around a square in a religious house.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260740"/>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monks live and worship, run by an Abbot.</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4077696060"/>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communities of friars live.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813388"/>
                  </a:ext>
                </a:extLst>
              </a:tr>
              <a:tr h="422615">
                <a:tc>
                  <a:txBody>
                    <a:bodyPr/>
                    <a:lstStyle/>
                    <a:p>
                      <a:pPr marL="0" indent="0" algn="l">
                        <a:spcAft>
                          <a:spcPts val="0"/>
                        </a:spcAft>
                        <a:buFont typeface="Arial" panose="020B0604020202020204" pitchFamily="34" charset="0"/>
                        <a:buNone/>
                      </a:pPr>
                      <a:r>
                        <a:rPr lang="en-GB" sz="1800" b="1" dirty="0">
                          <a:solidFill>
                            <a:schemeClr val="tx1"/>
                          </a:solidFill>
                          <a:effectLst/>
                          <a:latin typeface="+mn-lt"/>
                          <a:ea typeface="Calibri" panose="020F0502020204030204" pitchFamily="34" charset="0"/>
                          <a:cs typeface="Times New Roman" panose="02020603050405020304" pitchFamily="18" charset="0"/>
                        </a:rPr>
                        <a:t>A building where a community of nuns live.</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4211927081"/>
                  </a:ext>
                </a:extLst>
              </a:tr>
              <a:tr h="422615">
                <a:tc>
                  <a:txBody>
                    <a:bodyPr/>
                    <a:lstStyle/>
                    <a:p>
                      <a:pPr marL="0" lvl="0" indent="0" algn="l">
                        <a:lnSpc>
                          <a:spcPct val="115000"/>
                        </a:lnSpc>
                        <a:spcAft>
                          <a:spcPts val="0"/>
                        </a:spcAft>
                        <a:buFont typeface="Symbol" panose="05050102010706020507" pitchFamily="18" charset="2"/>
                        <a:buNone/>
                      </a:pPr>
                      <a:r>
                        <a:rPr lang="en-GB" sz="1800" b="1" dirty="0">
                          <a:solidFill>
                            <a:schemeClr val="tx1"/>
                          </a:solidFill>
                          <a:effectLst/>
                          <a:latin typeface="+mn-lt"/>
                          <a:ea typeface="Calibri" panose="020F0502020204030204" pitchFamily="34" charset="0"/>
                          <a:cs typeface="Times New Roman" panose="02020603050405020304" pitchFamily="18" charset="0"/>
                        </a:rPr>
                        <a:t>The act of breaking up officially an organisation or institution.</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401363"/>
                  </a:ext>
                </a:extLst>
              </a:tr>
            </a:tbl>
          </a:graphicData>
        </a:graphic>
      </p:graphicFrame>
    </p:spTree>
    <p:extLst>
      <p:ext uri="{BB962C8B-B14F-4D97-AF65-F5344CB8AC3E}">
        <p14:creationId xmlns:p14="http://schemas.microsoft.com/office/powerpoint/2010/main" val="3590624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Source Analysis </a:t>
            </a:r>
            <a:r>
              <a:rPr lang="en-GB" dirty="0">
                <a:solidFill>
                  <a:schemeClr val="bg1"/>
                </a:solidFill>
              </a:rPr>
              <a:t>7</a:t>
            </a:r>
          </a:p>
        </p:txBody>
      </p:sp>
      <p:sp>
        <p:nvSpPr>
          <p:cNvPr id="12" name="TextBox 11">
            <a:extLst>
              <a:ext uri="{FF2B5EF4-FFF2-40B4-BE49-F238E27FC236}">
                <a16:creationId xmlns:a16="http://schemas.microsoft.com/office/drawing/2014/main" id="{9990024E-6294-4E07-A5EC-57FB1D88A454}"/>
              </a:ext>
            </a:extLst>
          </p:cNvPr>
          <p:cNvSpPr txBox="1"/>
          <p:nvPr/>
        </p:nvSpPr>
        <p:spPr>
          <a:xfrm>
            <a:off x="357187" y="828675"/>
            <a:ext cx="10882313" cy="1200329"/>
          </a:xfrm>
          <a:prstGeom prst="rect">
            <a:avLst/>
          </a:prstGeom>
          <a:noFill/>
        </p:spPr>
        <p:txBody>
          <a:bodyPr wrap="square" rtlCol="0">
            <a:spAutoFit/>
          </a:bodyPr>
          <a:lstStyle/>
          <a:p>
            <a:r>
              <a:rPr lang="en-GB" b="1" dirty="0"/>
              <a:t>Excerpts from the ‘Visitation of Bishop Longford to Leicester Abbey’ (circa 1529-1532, exact visitation date unknown).  Published: The English Historical Review, Vol. 4, No. 14 (Apr., 1889), pages 304-313, George G Perry, Oxford University Press.</a:t>
            </a:r>
            <a:endParaRPr lang="en-GB" dirty="0"/>
          </a:p>
          <a:p>
            <a:endParaRPr lang="en-GB" dirty="0"/>
          </a:p>
        </p:txBody>
      </p:sp>
      <p:sp>
        <p:nvSpPr>
          <p:cNvPr id="13" name="TextBox 12">
            <a:extLst>
              <a:ext uri="{FF2B5EF4-FFF2-40B4-BE49-F238E27FC236}">
                <a16:creationId xmlns:a16="http://schemas.microsoft.com/office/drawing/2014/main" id="{2E4E3461-FD96-434C-914E-6286B92F764D}"/>
              </a:ext>
            </a:extLst>
          </p:cNvPr>
          <p:cNvSpPr txBox="1"/>
          <p:nvPr/>
        </p:nvSpPr>
        <p:spPr>
          <a:xfrm>
            <a:off x="447675" y="1895475"/>
            <a:ext cx="10582275" cy="4801314"/>
          </a:xfrm>
          <a:prstGeom prst="rect">
            <a:avLst/>
          </a:prstGeom>
          <a:noFill/>
        </p:spPr>
        <p:txBody>
          <a:bodyPr wrap="square" rtlCol="0">
            <a:spAutoFit/>
          </a:bodyPr>
          <a:lstStyle/>
          <a:p>
            <a:r>
              <a:rPr lang="en-GB"/>
              <a:t>John, by divine permission, Bishop of Lincoln, to our beloved Abbot and Congregation of the Monastery of the Meadows of Leicester, of the order of St. Augustine, ...greetings and grace and a blessing. Because in our ordinary visitation ... we found some things worthy of reformation, we therefore transmit these injunctions to you each and every one, and we order and command them to be inviolably observed by all and each of you.</a:t>
            </a:r>
          </a:p>
          <a:p>
            <a:r>
              <a:rPr lang="en-GB"/>
              <a:t> </a:t>
            </a:r>
          </a:p>
          <a:p>
            <a:r>
              <a:rPr lang="en-GB"/>
              <a:t>... we found [you, Abbot Pescall] not only a transgressor of your order, but also negligent and too lax, both in divine observances and in the observance of your religion; so much so that for three years and more you did not say mass in your church, nor did you celebrate high mass on the solemn days on which you were held for ten years; ...nor did you attend the choir with the brethren, as you were obliged to do, ... completely neglecting and omitting your duty, causing danger to your soul, ... and the worst example of your brethren.</a:t>
            </a:r>
          </a:p>
          <a:p>
            <a:r>
              <a:rPr lang="en-GB"/>
              <a:t> </a:t>
            </a:r>
          </a:p>
          <a:p>
            <a:r>
              <a:rPr lang="en-GB"/>
              <a:t>... Also, that ... you, lord abbot, and of the assembly of the monastery itself, to pay the debts ... which the said monastery incurred through your negligence, to avoid scandal in this part, and cries to pacify the people,</a:t>
            </a:r>
          </a:p>
          <a:p>
            <a:r>
              <a:rPr lang="en-GB"/>
              <a:t> </a:t>
            </a:r>
          </a:p>
        </p:txBody>
      </p:sp>
    </p:spTree>
    <p:extLst>
      <p:ext uri="{BB962C8B-B14F-4D97-AF65-F5344CB8AC3E}">
        <p14:creationId xmlns:p14="http://schemas.microsoft.com/office/powerpoint/2010/main" val="165878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39F27-921C-64C1-C6EC-E2BE788CFA02}"/>
              </a:ext>
            </a:extLst>
          </p:cNvPr>
          <p:cNvSpPr>
            <a:spLocks noGrp="1"/>
          </p:cNvSpPr>
          <p:nvPr>
            <p:ph type="title"/>
          </p:nvPr>
        </p:nvSpPr>
        <p:spPr/>
        <p:txBody>
          <a:bodyPr/>
          <a:lstStyle/>
          <a:p>
            <a:r>
              <a:rPr lang="en-GB" dirty="0"/>
              <a:t>Reformation in Leicestershire</a:t>
            </a:r>
          </a:p>
        </p:txBody>
      </p:sp>
      <p:sp>
        <p:nvSpPr>
          <p:cNvPr id="4" name="Text Placeholder 3">
            <a:extLst>
              <a:ext uri="{FF2B5EF4-FFF2-40B4-BE49-F238E27FC236}">
                <a16:creationId xmlns:a16="http://schemas.microsoft.com/office/drawing/2014/main" id="{5E149B5B-51E1-562E-47F7-3071E5EEE1F3}"/>
              </a:ext>
            </a:extLst>
          </p:cNvPr>
          <p:cNvSpPr>
            <a:spLocks noGrp="1"/>
          </p:cNvSpPr>
          <p:nvPr>
            <p:ph type="body" sz="quarter" idx="10"/>
          </p:nvPr>
        </p:nvSpPr>
        <p:spPr/>
        <p:txBody>
          <a:bodyPr/>
          <a:lstStyle/>
          <a:p>
            <a:endParaRPr lang="en-GB" dirty="0"/>
          </a:p>
        </p:txBody>
      </p:sp>
      <p:sp>
        <p:nvSpPr>
          <p:cNvPr id="2" name="Content Placeholder 1">
            <a:extLst>
              <a:ext uri="{FF2B5EF4-FFF2-40B4-BE49-F238E27FC236}">
                <a16:creationId xmlns:a16="http://schemas.microsoft.com/office/drawing/2014/main" id="{14C4626E-D2B3-997F-0226-A225ED33F629}"/>
              </a:ext>
            </a:extLst>
          </p:cNvPr>
          <p:cNvSpPr>
            <a:spLocks noGrp="1"/>
          </p:cNvSpPr>
          <p:nvPr>
            <p:ph idx="1"/>
          </p:nvPr>
        </p:nvSpPr>
        <p:spPr/>
        <p:txBody>
          <a:bodyPr lIns="0" tIns="45720" rIns="90000" bIns="45720" anchor="t"/>
          <a:lstStyle/>
          <a:p>
            <a:pPr marL="285750" indent="-285750">
              <a:buFont typeface="Arial"/>
              <a:buChar char="•"/>
            </a:pPr>
            <a:r>
              <a:rPr lang="en-US" dirty="0">
                <a:latin typeface="Arial"/>
                <a:cs typeface="Arial"/>
              </a:rPr>
              <a:t>To understand the chronology of events during the English Reformation. </a:t>
            </a:r>
            <a:endParaRPr lang="en-US"/>
          </a:p>
          <a:p>
            <a:pPr marL="285750" indent="-285750">
              <a:buFont typeface="Arial"/>
              <a:buChar char="•"/>
            </a:pPr>
            <a:r>
              <a:rPr lang="en-US" dirty="0">
                <a:latin typeface="Arial"/>
                <a:cs typeface="Arial"/>
              </a:rPr>
              <a:t>To examine continuity and change during this period.  </a:t>
            </a:r>
            <a:endParaRPr lang="en-GB" dirty="0">
              <a:cs typeface="Arial" panose="020B0604020202020204" pitchFamily="34" charset="0"/>
            </a:endParaRPr>
          </a:p>
          <a:p>
            <a:pPr marL="285750" indent="-285750">
              <a:buFont typeface="Arial"/>
              <a:buChar char="•"/>
            </a:pPr>
            <a:r>
              <a:rPr lang="en-US" dirty="0">
                <a:latin typeface="Arial"/>
                <a:cs typeface="Arial"/>
              </a:rPr>
              <a:t>To </a:t>
            </a:r>
            <a:r>
              <a:rPr lang="en-US" dirty="0" err="1">
                <a:latin typeface="Arial"/>
                <a:cs typeface="Arial"/>
              </a:rPr>
              <a:t>analyse</a:t>
            </a:r>
            <a:r>
              <a:rPr lang="en-US" dirty="0">
                <a:latin typeface="Arial"/>
                <a:cs typeface="Arial"/>
              </a:rPr>
              <a:t> the consequences and significance of the Reformation and Counter Reformation in England and how this related to Leicestershire. </a:t>
            </a:r>
            <a:endParaRPr lang="en-GB" dirty="0"/>
          </a:p>
          <a:p>
            <a:pPr marL="285750" indent="-285750">
              <a:buFont typeface="Arial"/>
              <a:buChar char="•"/>
            </a:pPr>
            <a:r>
              <a:rPr lang="en-US" dirty="0">
                <a:latin typeface="Arial"/>
                <a:cs typeface="Arial"/>
              </a:rPr>
              <a:t>To use and interpret contemporary primary sources. </a:t>
            </a:r>
            <a:endParaRPr lang="en-GB" dirty="0">
              <a:cs typeface="Arial" panose="020B0604020202020204" pitchFamily="34" charset="0"/>
            </a:endParaRPr>
          </a:p>
          <a:p>
            <a:pPr marL="285750" indent="-285750">
              <a:buFont typeface="Arial"/>
              <a:buChar char="•"/>
            </a:pPr>
            <a:r>
              <a:rPr lang="en-US" dirty="0">
                <a:latin typeface="Arial"/>
                <a:cs typeface="Arial"/>
              </a:rPr>
              <a:t>Understand the method of historical inquiry including how evidence is used to make historical claims. </a:t>
            </a:r>
            <a:endParaRPr lang="en-GB"/>
          </a:p>
          <a:p>
            <a:endParaRPr lang="en-GB" dirty="0">
              <a:cs typeface="Arial"/>
            </a:endParaRPr>
          </a:p>
        </p:txBody>
      </p:sp>
    </p:spTree>
    <p:extLst>
      <p:ext uri="{BB962C8B-B14F-4D97-AF65-F5344CB8AC3E}">
        <p14:creationId xmlns:p14="http://schemas.microsoft.com/office/powerpoint/2010/main" val="3724262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Source Analysis </a:t>
            </a:r>
            <a:r>
              <a:rPr lang="en-GB" dirty="0">
                <a:solidFill>
                  <a:schemeClr val="bg1"/>
                </a:solidFill>
              </a:rPr>
              <a:t>8</a:t>
            </a:r>
          </a:p>
        </p:txBody>
      </p:sp>
      <p:sp>
        <p:nvSpPr>
          <p:cNvPr id="2" name="TextBox 1">
            <a:extLst>
              <a:ext uri="{FF2B5EF4-FFF2-40B4-BE49-F238E27FC236}">
                <a16:creationId xmlns:a16="http://schemas.microsoft.com/office/drawing/2014/main" id="{11F0AFED-B268-4CC7-9F84-CB836216543D}"/>
              </a:ext>
            </a:extLst>
          </p:cNvPr>
          <p:cNvSpPr txBox="1"/>
          <p:nvPr/>
        </p:nvSpPr>
        <p:spPr>
          <a:xfrm>
            <a:off x="357187" y="933450"/>
            <a:ext cx="10929938" cy="4801314"/>
          </a:xfrm>
          <a:prstGeom prst="rect">
            <a:avLst/>
          </a:prstGeom>
          <a:noFill/>
        </p:spPr>
        <p:txBody>
          <a:bodyPr wrap="square" rtlCol="0">
            <a:spAutoFit/>
          </a:bodyPr>
          <a:lstStyle/>
          <a:p>
            <a:r>
              <a:rPr lang="en-GB" dirty="0"/>
              <a:t>... you had, and still have, a certain fool and scoundrel to converse with you continually, who goes before you every day when you pass to the church, and in the choir, when you are there, exercises himself foolishly, with words, with mockery, chants, and other things, openly giving the canons in the choir an opportunity of laughter and dissension against religion and regular observance, disturbing and hindering the divine offices, to a great scandal of religion and your own dishonour.</a:t>
            </a:r>
          </a:p>
          <a:p>
            <a:r>
              <a:rPr lang="en-GB" dirty="0"/>
              <a:t> </a:t>
            </a:r>
          </a:p>
          <a:p>
            <a:r>
              <a:rPr lang="en-GB" dirty="0"/>
              <a:t>... Likewise, we enjoin upon you the lord abbot and the prior, ... that the infirmaries be repaired in a due manner, for keeping the sick ... and that healthy food should be duly provided for during sickness of this kind, so that the sick may not lie in bed contrary to the rules of your religion.</a:t>
            </a:r>
          </a:p>
          <a:p>
            <a:r>
              <a:rPr lang="en-GB" dirty="0"/>
              <a:t> </a:t>
            </a:r>
          </a:p>
          <a:p>
            <a:r>
              <a:rPr lang="en-GB" dirty="0"/>
              <a:t>Also, we command you, Mr. Broughton [the </a:t>
            </a:r>
            <a:r>
              <a:rPr lang="en-GB" dirty="0" err="1"/>
              <a:t>Cellerer</a:t>
            </a:r>
            <a:r>
              <a:rPr lang="en-GB" dirty="0"/>
              <a:t>], under penalty of suspension and even imprisonment, that in future you do not admit any woman to your chamber, or to that little house in which you dwell, situated near the gate, and especially the wife of Edward </a:t>
            </a:r>
            <a:r>
              <a:rPr lang="en-GB" dirty="0" err="1"/>
              <a:t>Bathfield</a:t>
            </a:r>
            <a:r>
              <a:rPr lang="en-GB" dirty="0"/>
              <a:t>... Likewise, we command you, lord abbot and prior, under penalty of contempt, that in future you do not allow any women to have access to any offices or places under your monastery, except only for the cause of devotion to the conventual church.</a:t>
            </a:r>
          </a:p>
          <a:p>
            <a:endParaRPr lang="en-GB" dirty="0"/>
          </a:p>
        </p:txBody>
      </p:sp>
    </p:spTree>
    <p:extLst>
      <p:ext uri="{BB962C8B-B14F-4D97-AF65-F5344CB8AC3E}">
        <p14:creationId xmlns:p14="http://schemas.microsoft.com/office/powerpoint/2010/main" val="606273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9</a:t>
            </a:r>
            <a:r>
              <a:rPr lang="en-GB" dirty="0"/>
              <a:t> </a:t>
            </a:r>
          </a:p>
        </p:txBody>
      </p:sp>
      <p:graphicFrame>
        <p:nvGraphicFramePr>
          <p:cNvPr id="5" name="Table 4">
            <a:extLst>
              <a:ext uri="{FF2B5EF4-FFF2-40B4-BE49-F238E27FC236}">
                <a16:creationId xmlns:a16="http://schemas.microsoft.com/office/drawing/2014/main" id="{43E79593-A60D-41A0-80B7-C1402468789B}"/>
              </a:ext>
            </a:extLst>
          </p:cNvPr>
          <p:cNvGraphicFramePr>
            <a:graphicFrameLocks noGrp="1"/>
          </p:cNvGraphicFramePr>
          <p:nvPr>
            <p:extLst>
              <p:ext uri="{D42A27DB-BD31-4B8C-83A1-F6EECF244321}">
                <p14:modId xmlns:p14="http://schemas.microsoft.com/office/powerpoint/2010/main" val="3032396924"/>
              </p:ext>
            </p:extLst>
          </p:nvPr>
        </p:nvGraphicFramePr>
        <p:xfrm>
          <a:off x="476250" y="1870780"/>
          <a:ext cx="10515600" cy="3068417"/>
        </p:xfrm>
        <a:graphic>
          <a:graphicData uri="http://schemas.openxmlformats.org/drawingml/2006/table">
            <a:tbl>
              <a:tblPr firstRow="1" firstCol="1" bandRow="1">
                <a:tableStyleId>{5C22544A-7EE6-4342-B048-85BDC9FD1C3A}</a:tableStyleId>
              </a:tblPr>
              <a:tblGrid>
                <a:gridCol w="835685">
                  <a:extLst>
                    <a:ext uri="{9D8B030D-6E8A-4147-A177-3AD203B41FA5}">
                      <a16:colId xmlns:a16="http://schemas.microsoft.com/office/drawing/2014/main" val="1205948374"/>
                    </a:ext>
                  </a:extLst>
                </a:gridCol>
                <a:gridCol w="1040740">
                  <a:extLst>
                    <a:ext uri="{9D8B030D-6E8A-4147-A177-3AD203B41FA5}">
                      <a16:colId xmlns:a16="http://schemas.microsoft.com/office/drawing/2014/main" val="2168256295"/>
                    </a:ext>
                  </a:extLst>
                </a:gridCol>
                <a:gridCol w="1467557">
                  <a:extLst>
                    <a:ext uri="{9D8B030D-6E8A-4147-A177-3AD203B41FA5}">
                      <a16:colId xmlns:a16="http://schemas.microsoft.com/office/drawing/2014/main" val="3765307941"/>
                    </a:ext>
                  </a:extLst>
                </a:gridCol>
                <a:gridCol w="263868">
                  <a:extLst>
                    <a:ext uri="{9D8B030D-6E8A-4147-A177-3AD203B41FA5}">
                      <a16:colId xmlns:a16="http://schemas.microsoft.com/office/drawing/2014/main" val="1537187093"/>
                    </a:ext>
                  </a:extLst>
                </a:gridCol>
                <a:gridCol w="2114047">
                  <a:extLst>
                    <a:ext uri="{9D8B030D-6E8A-4147-A177-3AD203B41FA5}">
                      <a16:colId xmlns:a16="http://schemas.microsoft.com/office/drawing/2014/main" val="2683456147"/>
                    </a:ext>
                  </a:extLst>
                </a:gridCol>
                <a:gridCol w="2114047">
                  <a:extLst>
                    <a:ext uri="{9D8B030D-6E8A-4147-A177-3AD203B41FA5}">
                      <a16:colId xmlns:a16="http://schemas.microsoft.com/office/drawing/2014/main" val="3289908234"/>
                    </a:ext>
                  </a:extLst>
                </a:gridCol>
                <a:gridCol w="1232418">
                  <a:extLst>
                    <a:ext uri="{9D8B030D-6E8A-4147-A177-3AD203B41FA5}">
                      <a16:colId xmlns:a16="http://schemas.microsoft.com/office/drawing/2014/main" val="4146840238"/>
                    </a:ext>
                  </a:extLst>
                </a:gridCol>
                <a:gridCol w="263868">
                  <a:extLst>
                    <a:ext uri="{9D8B030D-6E8A-4147-A177-3AD203B41FA5}">
                      <a16:colId xmlns:a16="http://schemas.microsoft.com/office/drawing/2014/main" val="67420327"/>
                    </a:ext>
                  </a:extLst>
                </a:gridCol>
                <a:gridCol w="1183370">
                  <a:extLst>
                    <a:ext uri="{9D8B030D-6E8A-4147-A177-3AD203B41FA5}">
                      <a16:colId xmlns:a16="http://schemas.microsoft.com/office/drawing/2014/main" val="2732037370"/>
                    </a:ext>
                  </a:extLst>
                </a:gridCol>
              </a:tblGrid>
              <a:tr h="381460">
                <a:tc gridSpan="9">
                  <a:txBody>
                    <a:bodyPr/>
                    <a:lstStyle/>
                    <a:p>
                      <a:pPr algn="ctr">
                        <a:lnSpc>
                          <a:spcPct val="115000"/>
                        </a:lnSpc>
                        <a:spcAft>
                          <a:spcPts val="0"/>
                        </a:spcAft>
                      </a:pPr>
                      <a:r>
                        <a:rPr lang="en-GB" sz="1100" spc="60" dirty="0">
                          <a:solidFill>
                            <a:schemeClr val="tx1"/>
                          </a:solidFill>
                          <a:effectLst/>
                        </a:rPr>
                        <a:t>Use the 5W indicators below to help decide if the source is reliable or unreliable / biased.</a:t>
                      </a:r>
                      <a:endParaRPr lang="en-GB" sz="1200" dirty="0">
                        <a:solidFill>
                          <a:schemeClr val="tx1"/>
                        </a:solidFill>
                        <a:effectLst/>
                      </a:endParaRPr>
                    </a:p>
                    <a:p>
                      <a:pPr algn="ctr">
                        <a:lnSpc>
                          <a:spcPct val="115000"/>
                        </a:lnSpc>
                        <a:spcAft>
                          <a:spcPts val="0"/>
                        </a:spcAft>
                      </a:pPr>
                      <a:r>
                        <a:rPr lang="en-GB" sz="1100" spc="60" dirty="0">
                          <a:solidFill>
                            <a:schemeClr val="tx1"/>
                          </a:solidFill>
                          <a:effectLst/>
                        </a:rPr>
                        <a:t>Consider 1. Content 2. Provenance 3. Motive 4. Corroboration</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0205425"/>
                  </a:ext>
                </a:extLst>
              </a:tr>
              <a:tr h="249588">
                <a:tc rowSpan="2">
                  <a:txBody>
                    <a:bodyPr/>
                    <a:lstStyle/>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effectLst/>
                        </a:rPr>
                        <a:t> </a:t>
                      </a:r>
                      <a:endParaRPr lang="en-GB" sz="1200" dirty="0">
                        <a:effectLst/>
                      </a:endParaRPr>
                    </a:p>
                    <a:p>
                      <a:pPr>
                        <a:lnSpc>
                          <a:spcPct val="115000"/>
                        </a:lnSpc>
                        <a:spcAft>
                          <a:spcPts val="0"/>
                        </a:spcAft>
                      </a:pPr>
                      <a:r>
                        <a:rPr lang="en-GB" sz="1100" spc="60" dirty="0">
                          <a:solidFill>
                            <a:schemeClr val="tx1"/>
                          </a:solidFill>
                          <a:effectLst/>
                        </a:rPr>
                        <a:t>C</a:t>
                      </a:r>
                      <a:endParaRPr lang="en-GB" sz="1200" dirty="0">
                        <a:solidFill>
                          <a:schemeClr val="tx1"/>
                        </a:solidFill>
                        <a:effectLst/>
                      </a:endParaRPr>
                    </a:p>
                    <a:p>
                      <a:pPr>
                        <a:lnSpc>
                          <a:spcPct val="115000"/>
                        </a:lnSpc>
                        <a:spcAft>
                          <a:spcPts val="0"/>
                        </a:spcAft>
                      </a:pPr>
                      <a:r>
                        <a:rPr lang="en-GB" sz="1100" spc="60" dirty="0">
                          <a:solidFill>
                            <a:schemeClr val="tx1"/>
                          </a:solidFill>
                          <a:effectLst/>
                        </a:rPr>
                        <a:t>O</a:t>
                      </a:r>
                      <a:endParaRPr lang="en-GB" sz="1200" dirty="0">
                        <a:solidFill>
                          <a:schemeClr val="tx1"/>
                        </a:solidFill>
                        <a:effectLst/>
                      </a:endParaRPr>
                    </a:p>
                    <a:p>
                      <a:pPr>
                        <a:lnSpc>
                          <a:spcPct val="115000"/>
                        </a:lnSpc>
                        <a:spcAft>
                          <a:spcPts val="0"/>
                        </a:spcAft>
                      </a:pPr>
                      <a:r>
                        <a:rPr lang="en-GB" sz="1100" spc="60" dirty="0">
                          <a:solidFill>
                            <a:schemeClr val="tx1"/>
                          </a:solidFill>
                          <a:effectLst/>
                        </a:rPr>
                        <a:t>N</a:t>
                      </a:r>
                      <a:endParaRPr lang="en-GB" sz="1200" dirty="0">
                        <a:solidFill>
                          <a:schemeClr val="tx1"/>
                        </a:solidFill>
                        <a:effectLst/>
                      </a:endParaRPr>
                    </a:p>
                    <a:p>
                      <a:pPr>
                        <a:lnSpc>
                          <a:spcPct val="115000"/>
                        </a:lnSpc>
                        <a:spcAft>
                          <a:spcPts val="0"/>
                        </a:spcAft>
                      </a:pPr>
                      <a:r>
                        <a:rPr lang="en-GB" sz="1100" spc="60" dirty="0">
                          <a:solidFill>
                            <a:schemeClr val="tx1"/>
                          </a:solidFill>
                          <a:effectLst/>
                        </a:rPr>
                        <a:t>T</a:t>
                      </a:r>
                      <a:endParaRPr lang="en-GB" sz="1200" dirty="0">
                        <a:solidFill>
                          <a:schemeClr val="tx1"/>
                        </a:solidFill>
                        <a:effectLst/>
                      </a:endParaRPr>
                    </a:p>
                    <a:p>
                      <a:pPr>
                        <a:lnSpc>
                          <a:spcPct val="115000"/>
                        </a:lnSpc>
                        <a:spcAft>
                          <a:spcPts val="0"/>
                        </a:spcAft>
                      </a:pPr>
                      <a:r>
                        <a:rPr lang="en-GB" sz="1100" spc="60" dirty="0">
                          <a:solidFill>
                            <a:schemeClr val="tx1"/>
                          </a:solidFill>
                          <a:effectLst/>
                        </a:rPr>
                        <a:t>E</a:t>
                      </a:r>
                      <a:endParaRPr lang="en-GB" sz="1200" dirty="0">
                        <a:solidFill>
                          <a:schemeClr val="tx1"/>
                        </a:solidFill>
                        <a:effectLst/>
                      </a:endParaRPr>
                    </a:p>
                    <a:p>
                      <a:pPr>
                        <a:lnSpc>
                          <a:spcPct val="115000"/>
                        </a:lnSpc>
                        <a:spcAft>
                          <a:spcPts val="0"/>
                        </a:spcAft>
                      </a:pPr>
                      <a:r>
                        <a:rPr lang="en-GB" sz="1100" spc="60" dirty="0">
                          <a:solidFill>
                            <a:schemeClr val="tx1"/>
                          </a:solidFill>
                          <a:effectLst/>
                        </a:rPr>
                        <a:t>N</a:t>
                      </a:r>
                      <a:endParaRPr lang="en-GB" sz="1200" dirty="0">
                        <a:solidFill>
                          <a:schemeClr val="tx1"/>
                        </a:solidFill>
                        <a:effectLst/>
                      </a:endParaRPr>
                    </a:p>
                    <a:p>
                      <a:pPr>
                        <a:lnSpc>
                          <a:spcPct val="115000"/>
                        </a:lnSpc>
                        <a:spcAft>
                          <a:spcPts val="0"/>
                        </a:spcAft>
                      </a:pPr>
                      <a:r>
                        <a:rPr lang="en-GB" sz="1100" spc="60" dirty="0">
                          <a:solidFill>
                            <a:schemeClr val="tx1"/>
                          </a:solidFill>
                          <a:effectLst/>
                        </a:rPr>
                        <a:t>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gridSpan="2">
                  <a:txBody>
                    <a:bodyPr/>
                    <a:lstStyle/>
                    <a:p>
                      <a:pPr algn="ctr">
                        <a:lnSpc>
                          <a:spcPct val="115000"/>
                        </a:lnSpc>
                        <a:spcAft>
                          <a:spcPts val="0"/>
                        </a:spcAft>
                      </a:pPr>
                      <a:r>
                        <a:rPr lang="en-GB" sz="1400" spc="60">
                          <a:effectLst/>
                        </a:rPr>
                        <a:t>What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rowSpan="2">
                  <a:txBody>
                    <a:bodyPr/>
                    <a:lstStyle/>
                    <a:p>
                      <a:pPr>
                        <a:lnSpc>
                          <a:spcPct val="115000"/>
                        </a:lnSpc>
                        <a:spcAft>
                          <a:spcPts val="0"/>
                        </a:spcAft>
                      </a:pPr>
                      <a:r>
                        <a:rPr lang="en-GB" sz="1100" spc="60">
                          <a:effectLst/>
                        </a:rPr>
                        <a:t>P</a:t>
                      </a:r>
                      <a:endParaRPr lang="en-GB" sz="1200">
                        <a:effectLst/>
                      </a:endParaRPr>
                    </a:p>
                    <a:p>
                      <a:pPr>
                        <a:lnSpc>
                          <a:spcPct val="115000"/>
                        </a:lnSpc>
                        <a:spcAft>
                          <a:spcPts val="0"/>
                        </a:spcAft>
                      </a:pPr>
                      <a:r>
                        <a:rPr lang="en-GB" sz="1100" spc="60">
                          <a:effectLst/>
                        </a:rPr>
                        <a:t>R</a:t>
                      </a:r>
                      <a:endParaRPr lang="en-GB" sz="1200">
                        <a:effectLst/>
                      </a:endParaRPr>
                    </a:p>
                    <a:p>
                      <a:pPr>
                        <a:lnSpc>
                          <a:spcPct val="115000"/>
                        </a:lnSpc>
                        <a:spcAft>
                          <a:spcPts val="0"/>
                        </a:spcAft>
                      </a:pPr>
                      <a:r>
                        <a:rPr lang="en-GB" sz="1100" spc="60">
                          <a:effectLst/>
                        </a:rPr>
                        <a:t>O</a:t>
                      </a:r>
                      <a:endParaRPr lang="en-GB" sz="1200">
                        <a:effectLst/>
                      </a:endParaRPr>
                    </a:p>
                    <a:p>
                      <a:pPr>
                        <a:lnSpc>
                          <a:spcPct val="115000"/>
                        </a:lnSpc>
                        <a:spcAft>
                          <a:spcPts val="0"/>
                        </a:spcAft>
                      </a:pPr>
                      <a:r>
                        <a:rPr lang="en-GB" sz="1100" spc="60">
                          <a:effectLst/>
                        </a:rPr>
                        <a:t>V</a:t>
                      </a:r>
                      <a:endParaRPr lang="en-GB" sz="1200">
                        <a:effectLst/>
                      </a:endParaRPr>
                    </a:p>
                    <a:p>
                      <a:pPr>
                        <a:lnSpc>
                          <a:spcPct val="115000"/>
                        </a:lnSpc>
                        <a:spcAft>
                          <a:spcPts val="0"/>
                        </a:spcAft>
                      </a:pPr>
                      <a:r>
                        <a:rPr lang="en-GB" sz="1100" spc="60">
                          <a:effectLst/>
                        </a:rPr>
                        <a:t>E</a:t>
                      </a:r>
                      <a:endParaRPr lang="en-GB" sz="1200">
                        <a:effectLst/>
                      </a:endParaRPr>
                    </a:p>
                    <a:p>
                      <a:pPr>
                        <a:lnSpc>
                          <a:spcPct val="115000"/>
                        </a:lnSpc>
                        <a:spcAft>
                          <a:spcPts val="0"/>
                        </a:spcAft>
                      </a:pPr>
                      <a:r>
                        <a:rPr lang="en-GB" sz="1100" spc="60">
                          <a:effectLst/>
                        </a:rPr>
                        <a:t>N</a:t>
                      </a:r>
                      <a:endParaRPr lang="en-GB" sz="1200">
                        <a:effectLst/>
                      </a:endParaRPr>
                    </a:p>
                    <a:p>
                      <a:pPr>
                        <a:lnSpc>
                          <a:spcPct val="115000"/>
                        </a:lnSpc>
                        <a:spcAft>
                          <a:spcPts val="0"/>
                        </a:spcAft>
                      </a:pPr>
                      <a:r>
                        <a:rPr lang="en-GB" sz="1100" spc="60">
                          <a:effectLst/>
                        </a:rPr>
                        <a:t>A</a:t>
                      </a:r>
                      <a:endParaRPr lang="en-GB" sz="1200">
                        <a:effectLst/>
                      </a:endParaRPr>
                    </a:p>
                    <a:p>
                      <a:pPr>
                        <a:lnSpc>
                          <a:spcPct val="115000"/>
                        </a:lnSpc>
                        <a:spcAft>
                          <a:spcPts val="0"/>
                        </a:spcAft>
                      </a:pPr>
                      <a:r>
                        <a:rPr lang="en-GB" sz="1100" spc="60">
                          <a:effectLst/>
                        </a:rPr>
                        <a:t>N</a:t>
                      </a:r>
                      <a:endParaRPr lang="en-GB" sz="1200">
                        <a:effectLst/>
                      </a:endParaRPr>
                    </a:p>
                    <a:p>
                      <a:pPr>
                        <a:lnSpc>
                          <a:spcPct val="115000"/>
                        </a:lnSpc>
                        <a:spcAft>
                          <a:spcPts val="0"/>
                        </a:spcAft>
                      </a:pPr>
                      <a:r>
                        <a:rPr lang="en-GB" sz="1100" spc="60">
                          <a:effectLst/>
                        </a:rPr>
                        <a:t>C</a:t>
                      </a:r>
                      <a:endParaRPr lang="en-GB" sz="1200">
                        <a:effectLst/>
                      </a:endParaRPr>
                    </a:p>
                    <a:p>
                      <a:pPr>
                        <a:lnSpc>
                          <a:spcPct val="115000"/>
                        </a:lnSpc>
                        <a:spcAft>
                          <a:spcPts val="0"/>
                        </a:spcAft>
                      </a:pPr>
                      <a:r>
                        <a:rPr lang="en-GB" sz="1100" spc="60">
                          <a:effectLst/>
                        </a:rPr>
                        <a:t>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a:effectLst/>
                        </a:rPr>
                        <a:t>Who</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a:effectLst/>
                        </a:rPr>
                        <a:t>When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a:effectLst/>
                        </a:rPr>
                        <a:t>Where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rowSpan="2">
                  <a:txBody>
                    <a:bodyPr/>
                    <a:lstStyle/>
                    <a:p>
                      <a:pPr>
                        <a:lnSpc>
                          <a:spcPct val="115000"/>
                        </a:lnSpc>
                        <a:spcAft>
                          <a:spcPts val="0"/>
                        </a:spcAft>
                      </a:pPr>
                      <a:r>
                        <a:rPr lang="en-GB" sz="1100" spc="60">
                          <a:effectLst/>
                        </a:rPr>
                        <a:t> </a:t>
                      </a:r>
                      <a:endParaRPr lang="en-GB" sz="1200">
                        <a:effectLst/>
                      </a:endParaRPr>
                    </a:p>
                    <a:p>
                      <a:pPr>
                        <a:lnSpc>
                          <a:spcPct val="115000"/>
                        </a:lnSpc>
                        <a:spcAft>
                          <a:spcPts val="0"/>
                        </a:spcAft>
                      </a:pPr>
                      <a:r>
                        <a:rPr lang="en-GB" sz="1100" spc="60">
                          <a:effectLst/>
                        </a:rPr>
                        <a:t> </a:t>
                      </a:r>
                      <a:endParaRPr lang="en-GB" sz="1200">
                        <a:effectLst/>
                      </a:endParaRPr>
                    </a:p>
                    <a:p>
                      <a:pPr>
                        <a:lnSpc>
                          <a:spcPct val="115000"/>
                        </a:lnSpc>
                        <a:spcAft>
                          <a:spcPts val="0"/>
                        </a:spcAft>
                      </a:pPr>
                      <a:r>
                        <a:rPr lang="en-GB" sz="1100" spc="60">
                          <a:effectLst/>
                        </a:rPr>
                        <a:t>M</a:t>
                      </a:r>
                      <a:endParaRPr lang="en-GB" sz="1200">
                        <a:effectLst/>
                      </a:endParaRPr>
                    </a:p>
                    <a:p>
                      <a:pPr>
                        <a:lnSpc>
                          <a:spcPct val="115000"/>
                        </a:lnSpc>
                        <a:spcAft>
                          <a:spcPts val="0"/>
                        </a:spcAft>
                      </a:pPr>
                      <a:r>
                        <a:rPr lang="en-GB" sz="1100" spc="60">
                          <a:effectLst/>
                        </a:rPr>
                        <a:t>O</a:t>
                      </a:r>
                      <a:endParaRPr lang="en-GB" sz="1200">
                        <a:effectLst/>
                      </a:endParaRPr>
                    </a:p>
                    <a:p>
                      <a:pPr>
                        <a:lnSpc>
                          <a:spcPct val="115000"/>
                        </a:lnSpc>
                        <a:spcAft>
                          <a:spcPts val="0"/>
                        </a:spcAft>
                      </a:pPr>
                      <a:r>
                        <a:rPr lang="en-GB" sz="1100" spc="60">
                          <a:effectLst/>
                        </a:rPr>
                        <a:t>T</a:t>
                      </a:r>
                      <a:endParaRPr lang="en-GB" sz="1200">
                        <a:effectLst/>
                      </a:endParaRPr>
                    </a:p>
                    <a:p>
                      <a:pPr>
                        <a:lnSpc>
                          <a:spcPct val="115000"/>
                        </a:lnSpc>
                        <a:spcAft>
                          <a:spcPts val="0"/>
                        </a:spcAft>
                      </a:pPr>
                      <a:r>
                        <a:rPr lang="en-GB" sz="1100" spc="60">
                          <a:effectLst/>
                        </a:rPr>
                        <a:t>I</a:t>
                      </a:r>
                      <a:endParaRPr lang="en-GB" sz="1200">
                        <a:effectLst/>
                      </a:endParaRPr>
                    </a:p>
                    <a:p>
                      <a:pPr>
                        <a:lnSpc>
                          <a:spcPct val="115000"/>
                        </a:lnSpc>
                        <a:spcAft>
                          <a:spcPts val="0"/>
                        </a:spcAft>
                      </a:pPr>
                      <a:r>
                        <a:rPr lang="en-GB" sz="1100" spc="60">
                          <a:effectLst/>
                        </a:rPr>
                        <a:t>V</a:t>
                      </a:r>
                      <a:endParaRPr lang="en-GB" sz="1200">
                        <a:effectLst/>
                      </a:endParaRPr>
                    </a:p>
                    <a:p>
                      <a:pPr>
                        <a:lnSpc>
                          <a:spcPct val="115000"/>
                        </a:lnSpc>
                        <a:spcAft>
                          <a:spcPts val="0"/>
                        </a:spcAft>
                      </a:pPr>
                      <a:r>
                        <a:rPr lang="en-GB" sz="1100" spc="60">
                          <a:effectLst/>
                        </a:rPr>
                        <a:t>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400" spc="60">
                          <a:effectLst/>
                        </a:rPr>
                        <a:t>Why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extLst>
                  <a:ext uri="{0D108BD9-81ED-4DB2-BD59-A6C34878D82A}">
                    <a16:rowId xmlns:a16="http://schemas.microsoft.com/office/drawing/2014/main" val="938538125"/>
                  </a:ext>
                </a:extLst>
              </a:tr>
              <a:tr h="2109391">
                <a:tc vMerge="1">
                  <a:txBody>
                    <a:bodyPr/>
                    <a:lstStyle/>
                    <a:p>
                      <a:endParaRPr lang="en-GB"/>
                    </a:p>
                  </a:txBody>
                  <a:tcPr/>
                </a:tc>
                <a:tc>
                  <a:txBody>
                    <a:bodyPr/>
                    <a:lstStyle/>
                    <a:p>
                      <a:pPr algn="ctr">
                        <a:lnSpc>
                          <a:spcPct val="115000"/>
                        </a:lnSpc>
                        <a:spcAft>
                          <a:spcPts val="0"/>
                        </a:spcAft>
                      </a:pPr>
                      <a:r>
                        <a:rPr lang="en-GB" sz="1100" spc="60" dirty="0">
                          <a:effectLst/>
                        </a:rPr>
                        <a:t>Unreliable</a:t>
                      </a:r>
                    </a:p>
                    <a:p>
                      <a:pPr algn="ctr">
                        <a:lnSpc>
                          <a:spcPct val="115000"/>
                        </a:lnSpc>
                        <a:spcAft>
                          <a:spcPts val="0"/>
                        </a:spcAft>
                      </a:pPr>
                      <a:endParaRPr lang="en-GB" sz="1200" dirty="0">
                        <a:effectLst/>
                      </a:endParaRPr>
                    </a:p>
                    <a:p>
                      <a:pPr>
                        <a:lnSpc>
                          <a:spcPct val="115000"/>
                        </a:lnSpc>
                        <a:spcAft>
                          <a:spcPts val="0"/>
                        </a:spcAft>
                      </a:pPr>
                      <a:r>
                        <a:rPr lang="en-GB" sz="800" spc="60" dirty="0">
                          <a:effectLst/>
                        </a:rPr>
                        <a:t>Uses opinions</a:t>
                      </a:r>
                      <a:endParaRPr lang="en-GB" sz="1200" dirty="0">
                        <a:effectLst/>
                      </a:endParaRPr>
                    </a:p>
                    <a:p>
                      <a:pPr>
                        <a:lnSpc>
                          <a:spcPct val="115000"/>
                        </a:lnSpc>
                        <a:spcAft>
                          <a:spcPts val="0"/>
                        </a:spcAft>
                      </a:pPr>
                      <a:r>
                        <a:rPr lang="en-GB" sz="800" spc="60" dirty="0">
                          <a:effectLst/>
                        </a:rPr>
                        <a:t>One sided</a:t>
                      </a:r>
                      <a:endParaRPr lang="en-GB" sz="1200" dirty="0">
                        <a:effectLst/>
                      </a:endParaRPr>
                    </a:p>
                    <a:p>
                      <a:pPr>
                        <a:lnSpc>
                          <a:spcPct val="115000"/>
                        </a:lnSpc>
                        <a:spcAft>
                          <a:spcPts val="0"/>
                        </a:spcAft>
                      </a:pPr>
                      <a:r>
                        <a:rPr lang="en-GB" sz="800" spc="60" dirty="0">
                          <a:effectLst/>
                        </a:rPr>
                        <a:t>Strong language</a:t>
                      </a:r>
                      <a:endParaRPr lang="en-GB" sz="1200" dirty="0">
                        <a:effectLst/>
                      </a:endParaRPr>
                    </a:p>
                    <a:p>
                      <a:pPr>
                        <a:lnSpc>
                          <a:spcPct val="115000"/>
                        </a:lnSpc>
                        <a:spcAft>
                          <a:spcPts val="0"/>
                        </a:spcAft>
                      </a:pPr>
                      <a:r>
                        <a:rPr lang="en-GB" sz="800" spc="60" dirty="0">
                          <a:effectLst/>
                        </a:rPr>
                        <a:t>Emotional</a:t>
                      </a:r>
                      <a:endParaRPr lang="en-GB" sz="1200" dirty="0">
                        <a:effectLst/>
                      </a:endParaRPr>
                    </a:p>
                    <a:p>
                      <a:pPr>
                        <a:lnSpc>
                          <a:spcPct val="115000"/>
                        </a:lnSpc>
                        <a:spcAft>
                          <a:spcPts val="0"/>
                        </a:spcAft>
                      </a:pPr>
                      <a:r>
                        <a:rPr lang="en-GB" sz="800" spc="60" dirty="0">
                          <a:effectLst/>
                        </a:rPr>
                        <a:t>Confused</a:t>
                      </a:r>
                      <a:endParaRPr lang="en-GB" sz="1200" dirty="0">
                        <a:effectLst/>
                      </a:endParaRPr>
                    </a:p>
                    <a:p>
                      <a:pPr>
                        <a:lnSpc>
                          <a:spcPct val="115000"/>
                        </a:lnSpc>
                        <a:spcAft>
                          <a:spcPts val="0"/>
                        </a:spcAft>
                      </a:pPr>
                      <a:r>
                        <a:rPr lang="en-GB" sz="800" spc="60" dirty="0">
                          <a:effectLst/>
                        </a:rPr>
                        <a:t>Boastful</a:t>
                      </a:r>
                      <a:endParaRPr lang="en-GB" sz="1200" dirty="0">
                        <a:effectLst/>
                      </a:endParaRPr>
                    </a:p>
                    <a:p>
                      <a:pPr>
                        <a:lnSpc>
                          <a:spcPct val="115000"/>
                        </a:lnSpc>
                        <a:spcAft>
                          <a:spcPts val="0"/>
                        </a:spcAft>
                      </a:pPr>
                      <a:r>
                        <a:rPr lang="en-GB" sz="800" spc="60" dirty="0">
                          <a:effectLst/>
                        </a:rPr>
                        <a:t>Exaggerates</a:t>
                      </a:r>
                      <a:endParaRPr lang="en-GB" sz="1200" dirty="0">
                        <a:effectLst/>
                      </a:endParaRPr>
                    </a:p>
                    <a:p>
                      <a:pPr>
                        <a:lnSpc>
                          <a:spcPct val="115000"/>
                        </a:lnSpc>
                        <a:spcAft>
                          <a:spcPts val="0"/>
                        </a:spcAft>
                      </a:pPr>
                      <a:r>
                        <a:rPr lang="en-GB" sz="800" spc="60" dirty="0">
                          <a:effectLst/>
                        </a:rPr>
                        <a:t>Subjective</a:t>
                      </a:r>
                      <a:endParaRPr lang="en-GB" sz="1200" dirty="0">
                        <a:effectLst/>
                      </a:endParaRPr>
                    </a:p>
                    <a:p>
                      <a:pPr>
                        <a:lnSpc>
                          <a:spcPct val="115000"/>
                        </a:lnSpc>
                        <a:spcAft>
                          <a:spcPts val="0"/>
                        </a:spcAft>
                      </a:pPr>
                      <a:r>
                        <a:rPr lang="en-GB" sz="800" spc="60" dirty="0">
                          <a:effectLst/>
                        </a:rPr>
                        <a:t>Disrespectful </a:t>
                      </a:r>
                      <a:endParaRPr lang="en-GB" sz="1200" dirty="0">
                        <a:effectLst/>
                      </a:endParaRPr>
                    </a:p>
                    <a:p>
                      <a:pPr>
                        <a:lnSpc>
                          <a:spcPct val="115000"/>
                        </a:lnSpc>
                        <a:spcAft>
                          <a:spcPts val="0"/>
                        </a:spcAft>
                      </a:pPr>
                      <a:r>
                        <a:rPr lang="en-GB" sz="1400" spc="6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1100" spc="60" dirty="0">
                          <a:effectLst/>
                        </a:rPr>
                        <a:t>Reliable</a:t>
                      </a:r>
                    </a:p>
                    <a:p>
                      <a:pPr algn="ctr">
                        <a:lnSpc>
                          <a:spcPct val="115000"/>
                        </a:lnSpc>
                        <a:spcAft>
                          <a:spcPts val="0"/>
                        </a:spcAft>
                      </a:pPr>
                      <a:endParaRPr lang="en-GB" sz="1200" dirty="0">
                        <a:effectLst/>
                      </a:endParaRPr>
                    </a:p>
                    <a:p>
                      <a:pPr algn="r">
                        <a:lnSpc>
                          <a:spcPct val="115000"/>
                        </a:lnSpc>
                        <a:spcAft>
                          <a:spcPts val="0"/>
                        </a:spcAft>
                      </a:pPr>
                      <a:r>
                        <a:rPr lang="en-GB" sz="800" spc="60" dirty="0">
                          <a:effectLst/>
                        </a:rPr>
                        <a:t>Uses facts</a:t>
                      </a:r>
                      <a:endParaRPr lang="en-GB" sz="1200" dirty="0">
                        <a:effectLst/>
                      </a:endParaRPr>
                    </a:p>
                    <a:p>
                      <a:pPr algn="r">
                        <a:lnSpc>
                          <a:spcPct val="115000"/>
                        </a:lnSpc>
                        <a:spcAft>
                          <a:spcPts val="0"/>
                        </a:spcAft>
                      </a:pPr>
                      <a:r>
                        <a:rPr lang="en-GB" sz="800" spc="60" dirty="0">
                          <a:effectLst/>
                        </a:rPr>
                        <a:t>Balanced</a:t>
                      </a:r>
                      <a:endParaRPr lang="en-GB" sz="1200" dirty="0">
                        <a:effectLst/>
                      </a:endParaRPr>
                    </a:p>
                    <a:p>
                      <a:pPr algn="r">
                        <a:lnSpc>
                          <a:spcPct val="115000"/>
                        </a:lnSpc>
                        <a:spcAft>
                          <a:spcPts val="0"/>
                        </a:spcAft>
                      </a:pPr>
                      <a:r>
                        <a:rPr lang="en-GB" sz="800" spc="60" dirty="0">
                          <a:effectLst/>
                        </a:rPr>
                        <a:t>Softer language </a:t>
                      </a:r>
                      <a:endParaRPr lang="en-GB" sz="1200" dirty="0">
                        <a:effectLst/>
                      </a:endParaRPr>
                    </a:p>
                    <a:p>
                      <a:pPr algn="r">
                        <a:lnSpc>
                          <a:spcPct val="115000"/>
                        </a:lnSpc>
                        <a:spcAft>
                          <a:spcPts val="0"/>
                        </a:spcAft>
                      </a:pPr>
                      <a:r>
                        <a:rPr lang="en-GB" sz="800" spc="60" dirty="0">
                          <a:effectLst/>
                        </a:rPr>
                        <a:t>Calm</a:t>
                      </a:r>
                      <a:endParaRPr lang="en-GB" sz="1200" dirty="0">
                        <a:effectLst/>
                      </a:endParaRPr>
                    </a:p>
                    <a:p>
                      <a:pPr algn="r">
                        <a:lnSpc>
                          <a:spcPct val="115000"/>
                        </a:lnSpc>
                        <a:spcAft>
                          <a:spcPts val="0"/>
                        </a:spcAft>
                      </a:pPr>
                      <a:r>
                        <a:rPr lang="en-GB" sz="800" spc="60" dirty="0">
                          <a:effectLst/>
                        </a:rPr>
                        <a:t>Modest </a:t>
                      </a:r>
                      <a:endParaRPr lang="en-GB" sz="1200" dirty="0">
                        <a:effectLst/>
                      </a:endParaRPr>
                    </a:p>
                    <a:p>
                      <a:pPr algn="r">
                        <a:lnSpc>
                          <a:spcPct val="115000"/>
                        </a:lnSpc>
                        <a:spcAft>
                          <a:spcPts val="0"/>
                        </a:spcAft>
                      </a:pPr>
                      <a:r>
                        <a:rPr lang="en-GB" sz="800" spc="60" dirty="0">
                          <a:effectLst/>
                        </a:rPr>
                        <a:t>Understates</a:t>
                      </a:r>
                      <a:endParaRPr lang="en-GB" sz="1200" dirty="0">
                        <a:effectLst/>
                      </a:endParaRPr>
                    </a:p>
                    <a:p>
                      <a:pPr algn="r">
                        <a:lnSpc>
                          <a:spcPct val="115000"/>
                        </a:lnSpc>
                        <a:spcAft>
                          <a:spcPts val="0"/>
                        </a:spcAft>
                      </a:pPr>
                      <a:r>
                        <a:rPr lang="en-GB" sz="800" spc="60" dirty="0">
                          <a:effectLst/>
                        </a:rPr>
                        <a:t>Objective </a:t>
                      </a:r>
                      <a:endParaRPr lang="en-GB" sz="1200" dirty="0">
                        <a:effectLst/>
                      </a:endParaRPr>
                    </a:p>
                    <a:p>
                      <a:pPr algn="r">
                        <a:lnSpc>
                          <a:spcPct val="115000"/>
                        </a:lnSpc>
                        <a:spcAft>
                          <a:spcPts val="0"/>
                        </a:spcAft>
                      </a:pPr>
                      <a:r>
                        <a:rPr lang="en-GB" sz="800" spc="60" dirty="0">
                          <a:effectLst/>
                        </a:rPr>
                        <a:t>Respectful</a:t>
                      </a:r>
                      <a:endParaRPr lang="en-GB" sz="1200" dirty="0">
                        <a:effectLst/>
                      </a:endParaRPr>
                    </a:p>
                    <a:p>
                      <a:pPr algn="r">
                        <a:lnSpc>
                          <a:spcPct val="115000"/>
                        </a:lnSpc>
                        <a:spcAft>
                          <a:spcPts val="0"/>
                        </a:spcAft>
                      </a:pPr>
                      <a:r>
                        <a:rPr lang="en-GB" sz="800" spc="6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vMerge="1">
                  <a:txBody>
                    <a:bodyPr/>
                    <a:lstStyle/>
                    <a:p>
                      <a:endParaRPr lang="en-GB"/>
                    </a:p>
                  </a:txBody>
                  <a:tcPr/>
                </a:tc>
                <a:tc>
                  <a:txBody>
                    <a:bodyPr/>
                    <a:lstStyle/>
                    <a:p>
                      <a:pPr algn="ctr">
                        <a:lnSpc>
                          <a:spcPct val="115000"/>
                        </a:lnSpc>
                        <a:spcAft>
                          <a:spcPts val="0"/>
                        </a:spcAft>
                      </a:pPr>
                      <a:r>
                        <a:rPr lang="en-GB" sz="800" spc="60">
                          <a:effectLst/>
                        </a:rPr>
                        <a:t>Could the person know things others do not? </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Does the person have an important job or role?</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Is the person trustworthy?</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Could their ‘audience’ </a:t>
                      </a:r>
                      <a:endParaRPr lang="en-GB" sz="1200">
                        <a:effectLst/>
                      </a:endParaRPr>
                    </a:p>
                    <a:p>
                      <a:pPr algn="ctr">
                        <a:lnSpc>
                          <a:spcPct val="115000"/>
                        </a:lnSpc>
                        <a:spcAft>
                          <a:spcPts val="0"/>
                        </a:spcAft>
                      </a:pPr>
                      <a:r>
                        <a:rPr lang="en-GB" sz="800" spc="60">
                          <a:effectLst/>
                        </a:rPr>
                        <a:t>influence what is said or written? </a:t>
                      </a:r>
                      <a:endParaRPr lang="en-GB" sz="1200">
                        <a:effectLst/>
                      </a:endParaRPr>
                    </a:p>
                    <a:p>
                      <a:pPr algn="ctr">
                        <a:lnSpc>
                          <a:spcPct val="115000"/>
                        </a:lnSpc>
                        <a:spcAft>
                          <a:spcPts val="0"/>
                        </a:spcAft>
                      </a:pPr>
                      <a:r>
                        <a:rPr lang="en-GB" sz="800" spc="6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800" spc="60">
                          <a:effectLst/>
                        </a:rPr>
                        <a:t>Primary sources from a good eyewitness may be truthful but can also be confused or emotional.  Primary resources may be recorded a long time after the event so the person may have forgotten some details. </a:t>
                      </a:r>
                      <a:endParaRPr lang="en-GB" sz="1200">
                        <a:effectLst/>
                      </a:endParaRPr>
                    </a:p>
                    <a:p>
                      <a:pPr algn="ctr">
                        <a:lnSpc>
                          <a:spcPct val="115000"/>
                        </a:lnSpc>
                        <a:spcAft>
                          <a:spcPts val="0"/>
                        </a:spcAft>
                      </a:pPr>
                      <a:r>
                        <a:rPr lang="en-GB" sz="800" spc="60">
                          <a:effectLst/>
                        </a:rPr>
                        <a:t>Secondary sources may get changed over time. The person was not there, but they can be written with less emotion and using more information not available at the time. </a:t>
                      </a:r>
                      <a:endParaRPr lang="en-GB" sz="1200">
                        <a:effectLst/>
                      </a:endParaRPr>
                    </a:p>
                    <a:p>
                      <a:pPr algn="ctr">
                        <a:lnSpc>
                          <a:spcPct val="115000"/>
                        </a:lnSpc>
                        <a:spcAft>
                          <a:spcPts val="0"/>
                        </a:spcAft>
                      </a:pPr>
                      <a:r>
                        <a:rPr lang="en-GB" sz="800" spc="6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a:txBody>
                    <a:bodyPr/>
                    <a:lstStyle/>
                    <a:p>
                      <a:pPr algn="ctr">
                        <a:lnSpc>
                          <a:spcPct val="115000"/>
                        </a:lnSpc>
                        <a:spcAft>
                          <a:spcPts val="0"/>
                        </a:spcAft>
                      </a:pPr>
                      <a:r>
                        <a:rPr lang="en-GB" sz="800" spc="60">
                          <a:effectLst/>
                        </a:rPr>
                        <a:t>Where a person comes from may influence the reliability of the source.  </a:t>
                      </a:r>
                      <a:endParaRPr lang="en-GB" sz="1200">
                        <a:effectLst/>
                      </a:endParaRPr>
                    </a:p>
                    <a:p>
                      <a:pPr algn="ctr">
                        <a:lnSpc>
                          <a:spcPct val="115000"/>
                        </a:lnSpc>
                        <a:spcAft>
                          <a:spcPts val="0"/>
                        </a:spcAft>
                      </a:pPr>
                      <a:r>
                        <a:rPr lang="en-GB" sz="800" spc="60">
                          <a:effectLst/>
                        </a:rPr>
                        <a:t>Think about national, regional, religious or political bias.   </a:t>
                      </a:r>
                      <a:endParaRPr lang="en-GB" sz="1200">
                        <a:effectLst/>
                      </a:endParaRPr>
                    </a:p>
                    <a:p>
                      <a:pPr algn="ctr">
                        <a:lnSpc>
                          <a:spcPct val="115000"/>
                        </a:lnSpc>
                        <a:spcAft>
                          <a:spcPts val="0"/>
                        </a:spcAft>
                      </a:pPr>
                      <a:r>
                        <a:rPr lang="en-GB" sz="800" spc="6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vMerge="1">
                  <a:txBody>
                    <a:bodyPr/>
                    <a:lstStyle/>
                    <a:p>
                      <a:endParaRPr lang="en-GB"/>
                    </a:p>
                  </a:txBody>
                  <a:tcPr/>
                </a:tc>
                <a:tc>
                  <a:txBody>
                    <a:bodyPr/>
                    <a:lstStyle/>
                    <a:p>
                      <a:pPr algn="ctr">
                        <a:lnSpc>
                          <a:spcPct val="115000"/>
                        </a:lnSpc>
                        <a:spcAft>
                          <a:spcPts val="0"/>
                        </a:spcAft>
                      </a:pPr>
                      <a:r>
                        <a:rPr lang="en-GB" sz="800" spc="60">
                          <a:effectLst/>
                        </a:rPr>
                        <a:t>Does the person have motive or reason to lie?</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Does the person have a reason to tell the truth?</a:t>
                      </a:r>
                      <a:endParaRPr lang="en-GB" sz="1200">
                        <a:effectLst/>
                      </a:endParaRPr>
                    </a:p>
                    <a:p>
                      <a:pPr algn="ctr">
                        <a:lnSpc>
                          <a:spcPct val="115000"/>
                        </a:lnSpc>
                        <a:spcAft>
                          <a:spcPts val="0"/>
                        </a:spcAft>
                      </a:pPr>
                      <a:r>
                        <a:rPr lang="en-GB" sz="800" spc="60">
                          <a:effectLst/>
                        </a:rPr>
                        <a:t> </a:t>
                      </a:r>
                      <a:endParaRPr lang="en-GB" sz="1200">
                        <a:effectLst/>
                      </a:endParaRPr>
                    </a:p>
                    <a:p>
                      <a:pPr algn="ctr">
                        <a:lnSpc>
                          <a:spcPct val="115000"/>
                        </a:lnSpc>
                        <a:spcAft>
                          <a:spcPts val="0"/>
                        </a:spcAft>
                      </a:pPr>
                      <a:r>
                        <a:rPr lang="en-GB" sz="800" spc="60">
                          <a:effectLst/>
                        </a:rPr>
                        <a:t>Could it be propaganda or persuasion?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extLst>
                  <a:ext uri="{0D108BD9-81ED-4DB2-BD59-A6C34878D82A}">
                    <a16:rowId xmlns:a16="http://schemas.microsoft.com/office/drawing/2014/main" val="2238609598"/>
                  </a:ext>
                </a:extLst>
              </a:tr>
              <a:tr h="320678">
                <a:tc gridSpan="9">
                  <a:txBody>
                    <a:bodyPr/>
                    <a:lstStyle/>
                    <a:p>
                      <a:pPr algn="ctr">
                        <a:lnSpc>
                          <a:spcPct val="115000"/>
                        </a:lnSpc>
                        <a:spcAft>
                          <a:spcPts val="0"/>
                        </a:spcAft>
                      </a:pPr>
                      <a:r>
                        <a:rPr lang="en-GB" sz="2000" spc="60" dirty="0">
                          <a:solidFill>
                            <a:schemeClr val="tx1"/>
                          </a:solidFill>
                          <a:effectLst/>
                        </a:rPr>
                        <a:t>Unreliable  1   2   3   4   5   6   7   8   9   10  Reliable</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053" marR="67053"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94039840"/>
                  </a:ext>
                </a:extLst>
              </a:tr>
            </a:tbl>
          </a:graphicData>
        </a:graphic>
      </p:graphicFrame>
    </p:spTree>
    <p:extLst>
      <p:ext uri="{BB962C8B-B14F-4D97-AF65-F5344CB8AC3E}">
        <p14:creationId xmlns:p14="http://schemas.microsoft.com/office/powerpoint/2010/main" val="2706816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10</a:t>
            </a:r>
            <a:endParaRPr lang="en-GB" dirty="0"/>
          </a:p>
        </p:txBody>
      </p:sp>
      <p:sp>
        <p:nvSpPr>
          <p:cNvPr id="8" name="Rectangle 7">
            <a:extLst>
              <a:ext uri="{FF2B5EF4-FFF2-40B4-BE49-F238E27FC236}">
                <a16:creationId xmlns:a16="http://schemas.microsoft.com/office/drawing/2014/main" id="{8709B7E9-2D75-4E9A-A2EA-021B189E4475}"/>
              </a:ext>
            </a:extLst>
          </p:cNvPr>
          <p:cNvSpPr/>
          <p:nvPr/>
        </p:nvSpPr>
        <p:spPr>
          <a:xfrm>
            <a:off x="357186" y="1075414"/>
            <a:ext cx="11165681" cy="5216813"/>
          </a:xfrm>
          <a:prstGeom prst="rect">
            <a:avLst/>
          </a:prstGeom>
        </p:spPr>
        <p:txBody>
          <a:bodyPr wrap="square">
            <a:spAutoFit/>
          </a:bodyPr>
          <a:lstStyle/>
          <a:p>
            <a:pPr>
              <a:spcAft>
                <a:spcPts val="0"/>
              </a:spcAft>
            </a:pPr>
            <a:r>
              <a:rPr lang="en-GB" b="1" dirty="0">
                <a:ea typeface="Times New Roman" panose="02020603050405020304" pitchFamily="18" charset="0"/>
                <a:cs typeface="Calibri" panose="020F0502020204030204" pitchFamily="34" charset="0"/>
              </a:rPr>
              <a:t>Questions: </a:t>
            </a:r>
          </a:p>
          <a:p>
            <a:pPr>
              <a:spcAft>
                <a:spcPts val="0"/>
              </a:spcAft>
            </a:pPr>
            <a:endParaRPr lang="en-GB" dirty="0">
              <a:ea typeface="Calibri" panose="020F0502020204030204" pitchFamily="34" charset="0"/>
              <a:cs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created this source?  ___________________________________________________________</a:t>
            </a: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rPr>
              <a:t>What</a:t>
            </a:r>
            <a:r>
              <a:rPr lang="en-GB" dirty="0">
                <a:ea typeface="Times New Roman" panose="02020603050405020304" pitchFamily="18" charset="0"/>
              </a:rPr>
              <a:t> is their job, role or position? _____________________________________________________</a:t>
            </a:r>
          </a:p>
          <a:p>
            <a:endParaRPr lang="en-GB" sz="900" dirty="0">
              <a:ea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is it for / audience?  ____________________________________________________________</a:t>
            </a:r>
          </a:p>
          <a:p>
            <a:endParaRPr lang="en-GB" sz="900" dirty="0">
              <a:solidFill>
                <a:srgbClr val="0070C0"/>
              </a:solidFill>
              <a:ea typeface="Times New Roman" panose="02020603050405020304" pitchFamily="18" charset="0"/>
            </a:endParaRPr>
          </a:p>
          <a:p>
            <a:r>
              <a:rPr lang="en-GB" b="1" dirty="0">
                <a:ea typeface="Times New Roman" panose="02020603050405020304" pitchFamily="18" charset="0"/>
                <a:cs typeface="Calibri" panose="020F0502020204030204" pitchFamily="34" charset="0"/>
              </a:rPr>
              <a:t>When </a:t>
            </a:r>
            <a:r>
              <a:rPr lang="en-GB" dirty="0">
                <a:ea typeface="Times New Roman" panose="02020603050405020304" pitchFamily="18" charset="0"/>
                <a:cs typeface="Calibri" panose="020F0502020204030204" pitchFamily="34" charset="0"/>
              </a:rPr>
              <a:t>was it created? Year:______________</a:t>
            </a:r>
          </a:p>
          <a:p>
            <a:endParaRPr lang="en-GB" sz="900" dirty="0">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Where </a:t>
            </a:r>
            <a:r>
              <a:rPr lang="en-GB" dirty="0">
                <a:ea typeface="Times New Roman" panose="02020603050405020304" pitchFamily="18" charset="0"/>
                <a:cs typeface="Calibri" panose="020F0502020204030204" pitchFamily="34" charset="0"/>
              </a:rPr>
              <a:t>is the person who created the source from? ________________________________________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What </a:t>
            </a:r>
            <a:r>
              <a:rPr lang="en-GB" dirty="0">
                <a:ea typeface="Times New Roman" panose="02020603050405020304" pitchFamily="18" charset="0"/>
                <a:cs typeface="Calibri" panose="020F0502020204030204" pitchFamily="34" charset="0"/>
              </a:rPr>
              <a:t>type of source is it? Letter / Speech / Diary / Other:____________________________________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panose="020F0502020204030204" pitchFamily="34" charset="0"/>
              </a:rPr>
              <a:t>What </a:t>
            </a:r>
            <a:r>
              <a:rPr lang="en-GB" dirty="0">
                <a:ea typeface="Times New Roman" panose="02020603050405020304" pitchFamily="18" charset="0"/>
                <a:cs typeface="Calibri" panose="020F0502020204030204" pitchFamily="34" charset="0"/>
              </a:rPr>
              <a:t>is the content of the source. Summarise this in your own words rather than just copy out lines. </a:t>
            </a:r>
          </a:p>
          <a:p>
            <a:pPr>
              <a:spcAft>
                <a:spcPts val="0"/>
              </a:spcAft>
            </a:pPr>
            <a:endParaRPr lang="en-GB" sz="900" dirty="0">
              <a:ea typeface="Calibri" panose="020F0502020204030204" pitchFamily="34" charset="0"/>
              <a:cs typeface="Times New Roman" panose="02020603050405020304" pitchFamily="18" charset="0"/>
            </a:endParaRPr>
          </a:p>
          <a:p>
            <a:pPr>
              <a:spcAft>
                <a:spcPts val="0"/>
              </a:spcAft>
            </a:pPr>
            <a:r>
              <a:rPr lang="en-GB" dirty="0">
                <a:ea typeface="Times New Roman" panose="02020603050405020304" pitchFamily="18" charset="0"/>
                <a:cs typeface="Calibri" panose="020F0502020204030204" pitchFamily="34" charset="0"/>
              </a:rPr>
              <a:t>The </a:t>
            </a:r>
            <a:r>
              <a:rPr lang="en-GB" b="1" dirty="0">
                <a:ea typeface="Times New Roman" panose="02020603050405020304" pitchFamily="18" charset="0"/>
                <a:cs typeface="Calibri" panose="020F0502020204030204" pitchFamily="34" charset="0"/>
              </a:rPr>
              <a:t>MAIN</a:t>
            </a:r>
            <a:r>
              <a:rPr lang="en-GB" dirty="0">
                <a:ea typeface="Times New Roman" panose="02020603050405020304" pitchFamily="18" charset="0"/>
                <a:cs typeface="Calibri" panose="020F0502020204030204" pitchFamily="34" charset="0"/>
              </a:rPr>
              <a:t> point of the source is:_______________________________________________________</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Furthermore it reveals: ______________________________________________________________</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Additionally it illustrates:______________________________________________________________</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panose="020F0502020204030204" pitchFamily="34" charset="0"/>
              </a:rPr>
              <a:t>Finally it shows us: __________________________________________________________________</a:t>
            </a:r>
            <a:endParaRPr lang="en-GB"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534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FF7F4-CC7B-D341-434D-499D54A0895B}"/>
              </a:ext>
            </a:extLst>
          </p:cNvPr>
          <p:cNvSpPr>
            <a:spLocks noGrp="1"/>
          </p:cNvSpPr>
          <p:nvPr>
            <p:ph type="title"/>
          </p:nvPr>
        </p:nvSpPr>
        <p:spPr/>
        <p:txBody>
          <a:bodyPr/>
          <a:lstStyle/>
          <a:p>
            <a:r>
              <a:rPr lang="en-GB" dirty="0"/>
              <a:t>Source Analysis </a:t>
            </a:r>
            <a:r>
              <a:rPr lang="en-GB" dirty="0">
                <a:solidFill>
                  <a:schemeClr val="bg1"/>
                </a:solidFill>
              </a:rPr>
              <a:t>11</a:t>
            </a:r>
          </a:p>
        </p:txBody>
      </p:sp>
      <p:sp>
        <p:nvSpPr>
          <p:cNvPr id="4" name="Rectangle 3">
            <a:extLst>
              <a:ext uri="{FF2B5EF4-FFF2-40B4-BE49-F238E27FC236}">
                <a16:creationId xmlns:a16="http://schemas.microsoft.com/office/drawing/2014/main" id="{29796DC8-A48A-37D6-7207-4FA26A253DA4}"/>
              </a:ext>
            </a:extLst>
          </p:cNvPr>
          <p:cNvSpPr/>
          <p:nvPr/>
        </p:nvSpPr>
        <p:spPr>
          <a:xfrm>
            <a:off x="357186" y="1075414"/>
            <a:ext cx="11165681" cy="5078313"/>
          </a:xfrm>
          <a:prstGeom prst="rect">
            <a:avLst/>
          </a:prstGeom>
        </p:spPr>
        <p:txBody>
          <a:bodyPr wrap="square" lIns="91440" tIns="45720" rIns="91440" bIns="45720" anchor="t">
            <a:spAutoFit/>
          </a:bodyPr>
          <a:lstStyle/>
          <a:p>
            <a:r>
              <a:rPr lang="en-GB" b="1" dirty="0">
                <a:solidFill>
                  <a:srgbClr val="0070C0"/>
                </a:solidFill>
                <a:ea typeface="Times New Roman" panose="02020603050405020304" pitchFamily="18" charset="0"/>
                <a:cs typeface="Calibri"/>
              </a:rPr>
              <a:t>Answers: </a:t>
            </a:r>
            <a:endParaRPr lang="en-GB" b="1">
              <a:solidFill>
                <a:srgbClr val="0070C0"/>
              </a:solidFill>
              <a:ea typeface="Times New Roman" panose="02020603050405020304" pitchFamily="18" charset="0"/>
              <a:cs typeface="Calibri" panose="020F0502020204030204" pitchFamily="34" charset="0"/>
            </a:endParaRPr>
          </a:p>
          <a:p>
            <a:pPr>
              <a:spcAft>
                <a:spcPts val="0"/>
              </a:spcAft>
            </a:pPr>
            <a:endParaRPr lang="en-GB" dirty="0">
              <a:ea typeface="Calibri" panose="020F0502020204030204" pitchFamily="34" charset="0"/>
              <a:cs typeface="Times New Roman" panose="02020603050405020304" pitchFamily="18" charset="0"/>
            </a:endParaRPr>
          </a:p>
          <a:p>
            <a:r>
              <a:rPr lang="en-GB" b="1" dirty="0">
                <a:ea typeface="Times New Roman" panose="02020603050405020304" pitchFamily="18" charset="0"/>
              </a:rPr>
              <a:t>Who </a:t>
            </a:r>
            <a:r>
              <a:rPr lang="en-GB" dirty="0">
                <a:ea typeface="Times New Roman" panose="02020603050405020304" pitchFamily="18" charset="0"/>
              </a:rPr>
              <a:t>created this source? </a:t>
            </a:r>
            <a:r>
              <a:rPr lang="en-GB" dirty="0">
                <a:solidFill>
                  <a:srgbClr val="0070C0"/>
                </a:solidFill>
                <a:ea typeface="Times New Roman" panose="02020603050405020304" pitchFamily="18" charset="0"/>
              </a:rPr>
              <a:t>Bishop Longford</a:t>
            </a:r>
            <a:endParaRPr lang="en-GB">
              <a:solidFill>
                <a:srgbClr val="0070C0"/>
              </a:solidFill>
              <a:ea typeface="Times New Roman" panose="02020603050405020304" pitchFamily="18" charset="0"/>
              <a:cs typeface="Arial"/>
            </a:endParaRPr>
          </a:p>
          <a:p>
            <a:endParaRPr lang="en-GB" sz="900" dirty="0">
              <a:solidFill>
                <a:srgbClr val="0070C0"/>
              </a:solidFill>
              <a:ea typeface="Times New Roman" panose="02020603050405020304" pitchFamily="18" charset="0"/>
              <a:cs typeface="Arial"/>
            </a:endParaRPr>
          </a:p>
          <a:p>
            <a:r>
              <a:rPr lang="en-GB" b="1" dirty="0">
                <a:ea typeface="Times New Roman" panose="02020603050405020304" pitchFamily="18" charset="0"/>
              </a:rPr>
              <a:t>What</a:t>
            </a:r>
            <a:r>
              <a:rPr lang="en-GB" dirty="0">
                <a:ea typeface="Times New Roman" panose="02020603050405020304" pitchFamily="18" charset="0"/>
              </a:rPr>
              <a:t> is their job, role or position? </a:t>
            </a:r>
            <a:r>
              <a:rPr lang="en-GB" dirty="0">
                <a:solidFill>
                  <a:srgbClr val="0070C0"/>
                </a:solidFill>
                <a:ea typeface="Times New Roman" panose="02020603050405020304" pitchFamily="18" charset="0"/>
              </a:rPr>
              <a:t>Bishop</a:t>
            </a:r>
            <a:endParaRPr lang="en-GB">
              <a:solidFill>
                <a:srgbClr val="0070C0"/>
              </a:solidFill>
              <a:ea typeface="Times New Roman" panose="02020603050405020304" pitchFamily="18" charset="0"/>
              <a:cs typeface="Arial"/>
            </a:endParaRPr>
          </a:p>
          <a:p>
            <a:endParaRPr lang="en-GB" sz="900" dirty="0">
              <a:ea typeface="Times New Roman" panose="02020603050405020304" pitchFamily="18" charset="0"/>
              <a:cs typeface="Arial"/>
            </a:endParaRPr>
          </a:p>
          <a:p>
            <a:r>
              <a:rPr lang="en-GB" b="1" dirty="0">
                <a:ea typeface="Times New Roman" panose="02020603050405020304" pitchFamily="18" charset="0"/>
              </a:rPr>
              <a:t>Who </a:t>
            </a:r>
            <a:r>
              <a:rPr lang="en-GB" dirty="0">
                <a:ea typeface="Times New Roman" panose="02020603050405020304" pitchFamily="18" charset="0"/>
              </a:rPr>
              <a:t>is it for / audience? </a:t>
            </a:r>
            <a:r>
              <a:rPr lang="en-GB" dirty="0">
                <a:solidFill>
                  <a:srgbClr val="0070C0"/>
                </a:solidFill>
                <a:ea typeface="Times New Roman" panose="02020603050405020304" pitchFamily="18" charset="0"/>
              </a:rPr>
              <a:t>Abbot </a:t>
            </a:r>
            <a:r>
              <a:rPr lang="en-GB" err="1">
                <a:solidFill>
                  <a:srgbClr val="0070C0"/>
                </a:solidFill>
                <a:ea typeface="Times New Roman" panose="02020603050405020304" pitchFamily="18" charset="0"/>
              </a:rPr>
              <a:t>Pescall</a:t>
            </a:r>
            <a:r>
              <a:rPr lang="en-GB" dirty="0">
                <a:solidFill>
                  <a:srgbClr val="0070C0"/>
                </a:solidFill>
                <a:ea typeface="Times New Roman" panose="02020603050405020304" pitchFamily="18" charset="0"/>
              </a:rPr>
              <a:t> and the clergy at Leicester (St, Mary’s) Abbey</a:t>
            </a:r>
            <a:endParaRPr lang="en-GB">
              <a:solidFill>
                <a:srgbClr val="0070C0"/>
              </a:solidFill>
              <a:ea typeface="Times New Roman" panose="02020603050405020304" pitchFamily="18" charset="0"/>
              <a:cs typeface="Arial"/>
            </a:endParaRPr>
          </a:p>
          <a:p>
            <a:endParaRPr lang="en-GB" sz="900" dirty="0">
              <a:solidFill>
                <a:srgbClr val="0070C0"/>
              </a:solidFill>
              <a:ea typeface="Times New Roman" panose="02020603050405020304" pitchFamily="18" charset="0"/>
              <a:cs typeface="Arial"/>
            </a:endParaRPr>
          </a:p>
          <a:p>
            <a:r>
              <a:rPr lang="en-GB" b="1" dirty="0">
                <a:ea typeface="Times New Roman" panose="02020603050405020304" pitchFamily="18" charset="0"/>
                <a:cs typeface="Calibri"/>
              </a:rPr>
              <a:t>When </a:t>
            </a:r>
            <a:r>
              <a:rPr lang="en-GB" dirty="0">
                <a:ea typeface="Times New Roman" panose="02020603050405020304" pitchFamily="18" charset="0"/>
                <a:cs typeface="Calibri"/>
              </a:rPr>
              <a:t>was it created? Year: </a:t>
            </a:r>
            <a:r>
              <a:rPr lang="en-GB" dirty="0">
                <a:solidFill>
                  <a:srgbClr val="0070C0"/>
                </a:solidFill>
                <a:ea typeface="Times New Roman" panose="02020603050405020304" pitchFamily="18" charset="0"/>
                <a:cs typeface="Calibri"/>
              </a:rPr>
              <a:t>1529-32</a:t>
            </a:r>
          </a:p>
          <a:p>
            <a:endParaRPr lang="en-GB" sz="900" dirty="0">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a:rPr>
              <a:t>Where </a:t>
            </a:r>
            <a:r>
              <a:rPr lang="en-GB" dirty="0">
                <a:ea typeface="Times New Roman" panose="02020603050405020304" pitchFamily="18" charset="0"/>
                <a:cs typeface="Calibri"/>
              </a:rPr>
              <a:t>is the person who created the source from? </a:t>
            </a:r>
            <a:r>
              <a:rPr lang="en-GB" dirty="0">
                <a:solidFill>
                  <a:srgbClr val="0070C0"/>
                </a:solidFill>
                <a:ea typeface="Times New Roman" panose="02020603050405020304" pitchFamily="18" charset="0"/>
                <a:cs typeface="Calibri"/>
              </a:rPr>
              <a:t>Lincoln Cathedral</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pPr>
              <a:spcAft>
                <a:spcPts val="0"/>
              </a:spcAft>
            </a:pPr>
            <a:r>
              <a:rPr lang="en-GB" b="1" dirty="0">
                <a:ea typeface="Times New Roman" panose="02020603050405020304" pitchFamily="18" charset="0"/>
                <a:cs typeface="Calibri"/>
              </a:rPr>
              <a:t>What </a:t>
            </a:r>
            <a:r>
              <a:rPr lang="en-GB" dirty="0">
                <a:ea typeface="Times New Roman" panose="02020603050405020304" pitchFamily="18" charset="0"/>
                <a:cs typeface="Calibri"/>
              </a:rPr>
              <a:t>type of source is it? Letter / Speech / Diary / Other: </a:t>
            </a:r>
            <a:r>
              <a:rPr lang="en-GB" dirty="0">
                <a:solidFill>
                  <a:srgbClr val="0070C0"/>
                </a:solidFill>
                <a:ea typeface="Times New Roman" panose="02020603050405020304" pitchFamily="18" charset="0"/>
                <a:cs typeface="Calibri"/>
              </a:rPr>
              <a:t>Letter</a:t>
            </a:r>
          </a:p>
          <a:p>
            <a:pPr>
              <a:spcAft>
                <a:spcPts val="0"/>
              </a:spcAft>
            </a:pPr>
            <a:endParaRPr lang="en-GB" sz="900" dirty="0">
              <a:solidFill>
                <a:srgbClr val="0070C0"/>
              </a:solidFill>
              <a:ea typeface="Times New Roman" panose="02020603050405020304" pitchFamily="18" charset="0"/>
              <a:cs typeface="Calibri" panose="020F0502020204030204" pitchFamily="34" charset="0"/>
            </a:endParaRPr>
          </a:p>
          <a:p>
            <a:r>
              <a:rPr lang="en-GB" b="1" dirty="0">
                <a:ea typeface="Times New Roman" panose="02020603050405020304" pitchFamily="18" charset="0"/>
                <a:cs typeface="Calibri"/>
              </a:rPr>
              <a:t>What </a:t>
            </a:r>
            <a:r>
              <a:rPr lang="en-GB" dirty="0">
                <a:ea typeface="Times New Roman" panose="02020603050405020304" pitchFamily="18" charset="0"/>
                <a:cs typeface="Calibri"/>
              </a:rPr>
              <a:t>is the content of the source. Summarise this in your own words rather than just copy out lines. </a:t>
            </a:r>
            <a:endParaRPr lang="en-GB" dirty="0">
              <a:ea typeface="Times New Roman" panose="02020603050405020304" pitchFamily="18" charset="0"/>
              <a:cs typeface="Calibri" panose="020F0502020204030204" pitchFamily="34" charset="0"/>
            </a:endParaRPr>
          </a:p>
          <a:p>
            <a:pPr>
              <a:spcAft>
                <a:spcPts val="0"/>
              </a:spcAft>
            </a:pPr>
            <a:endParaRPr lang="en-GB" sz="900" dirty="0">
              <a:ea typeface="Calibri" panose="020F0502020204030204" pitchFamily="34" charset="0"/>
              <a:cs typeface="Times New Roman" panose="02020603050405020304" pitchFamily="18" charset="0"/>
            </a:endParaRPr>
          </a:p>
          <a:p>
            <a:pPr>
              <a:spcAft>
                <a:spcPts val="0"/>
              </a:spcAft>
            </a:pPr>
            <a:r>
              <a:rPr lang="en-GB" dirty="0">
                <a:ea typeface="Times New Roman" panose="02020603050405020304" pitchFamily="18" charset="0"/>
                <a:cs typeface="Calibri"/>
              </a:rPr>
              <a:t>The </a:t>
            </a:r>
            <a:r>
              <a:rPr lang="en-GB" b="1" dirty="0">
                <a:ea typeface="Times New Roman" panose="02020603050405020304" pitchFamily="18" charset="0"/>
                <a:cs typeface="Calibri"/>
              </a:rPr>
              <a:t>MAIN</a:t>
            </a:r>
            <a:r>
              <a:rPr lang="en-GB" dirty="0">
                <a:ea typeface="Times New Roman" panose="02020603050405020304" pitchFamily="18" charset="0"/>
                <a:cs typeface="Calibri"/>
              </a:rPr>
              <a:t> point of the source is: </a:t>
            </a:r>
            <a:r>
              <a:rPr lang="en-GB" dirty="0">
                <a:solidFill>
                  <a:srgbClr val="0070C0"/>
                </a:solidFill>
                <a:ea typeface="Times New Roman" panose="02020603050405020304" pitchFamily="18" charset="0"/>
                <a:cs typeface="Calibri"/>
              </a:rPr>
              <a:t>To reprimand the Abbot and staff for poor behaviour.</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a:rPr>
              <a:t>Furthermore it reveals: </a:t>
            </a:r>
            <a:r>
              <a:rPr lang="en-GB" dirty="0">
                <a:solidFill>
                  <a:srgbClr val="0070C0"/>
                </a:solidFill>
                <a:ea typeface="Times New Roman" panose="02020603050405020304" pitchFamily="18" charset="0"/>
                <a:cs typeface="Calibri"/>
              </a:rPr>
              <a:t>That there were people in religious houses who were not doing their religious duties.</a:t>
            </a:r>
          </a:p>
          <a:p>
            <a:pPr>
              <a:spcAft>
                <a:spcPts val="0"/>
              </a:spcAft>
            </a:pPr>
            <a:endParaRPr lang="en-GB" sz="900" dirty="0">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a:rPr>
              <a:t>Additionally it illustrates: </a:t>
            </a:r>
            <a:r>
              <a:rPr lang="en-GB" dirty="0">
                <a:solidFill>
                  <a:srgbClr val="0070C0"/>
                </a:solidFill>
                <a:ea typeface="Times New Roman" panose="02020603050405020304" pitchFamily="18" charset="0"/>
                <a:cs typeface="Calibri"/>
              </a:rPr>
              <a:t>The different ways that the clergy of the Regular Church were abusing their power.</a:t>
            </a:r>
          </a:p>
          <a:p>
            <a:pPr>
              <a:spcAft>
                <a:spcPts val="0"/>
              </a:spcAft>
            </a:pPr>
            <a:endParaRPr lang="en-GB" sz="900" dirty="0">
              <a:solidFill>
                <a:schemeClr val="tx2">
                  <a:lumMod val="60000"/>
                  <a:lumOff val="40000"/>
                </a:schemeClr>
              </a:solidFill>
              <a:ea typeface="Times New Roman" panose="02020603050405020304" pitchFamily="18" charset="0"/>
              <a:cs typeface="Calibri" panose="020F0502020204030204" pitchFamily="34" charset="0"/>
            </a:endParaRPr>
          </a:p>
          <a:p>
            <a:pPr>
              <a:spcAft>
                <a:spcPts val="0"/>
              </a:spcAft>
            </a:pPr>
            <a:r>
              <a:rPr lang="en-GB" dirty="0">
                <a:ea typeface="Times New Roman" panose="02020603050405020304" pitchFamily="18" charset="0"/>
                <a:cs typeface="Calibri"/>
              </a:rPr>
              <a:t>Finally it shows us: </a:t>
            </a:r>
            <a:r>
              <a:rPr lang="en-GB" dirty="0">
                <a:solidFill>
                  <a:srgbClr val="0070C0"/>
                </a:solidFill>
                <a:ea typeface="Times New Roman" panose="02020603050405020304" pitchFamily="18" charset="0"/>
                <a:cs typeface="Calibri"/>
              </a:rPr>
              <a:t>The impacts this behaviour was having on the sick and other people</a:t>
            </a:r>
            <a:endParaRPr lang="en-GB">
              <a:solidFill>
                <a:srgbClr val="0070C0"/>
              </a:solidFill>
              <a:effectLst/>
              <a:ea typeface="Calibri" panose="020F0502020204030204" pitchFamily="34" charset="0"/>
              <a:cs typeface="Calibri"/>
            </a:endParaRPr>
          </a:p>
        </p:txBody>
      </p:sp>
    </p:spTree>
    <p:extLst>
      <p:ext uri="{BB962C8B-B14F-4D97-AF65-F5344CB8AC3E}">
        <p14:creationId xmlns:p14="http://schemas.microsoft.com/office/powerpoint/2010/main" val="232791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p:txBody>
          <a:bodyPr lIns="0" rIns="90000" anchor="b"/>
          <a:lstStyle/>
          <a:p>
            <a:r>
              <a:rPr lang="en-GB" dirty="0"/>
              <a:t>Source Analysis </a:t>
            </a:r>
            <a:r>
              <a:rPr lang="en-GB" dirty="0">
                <a:solidFill>
                  <a:schemeClr val="bg1"/>
                </a:solidFill>
              </a:rPr>
              <a:t>12</a:t>
            </a:r>
          </a:p>
        </p:txBody>
      </p:sp>
      <p:sp>
        <p:nvSpPr>
          <p:cNvPr id="40" name="TextBox 39">
            <a:extLst>
              <a:ext uri="{FF2B5EF4-FFF2-40B4-BE49-F238E27FC236}">
                <a16:creationId xmlns:a16="http://schemas.microsoft.com/office/drawing/2014/main" id="{3E6E260D-B843-498F-89E5-C20A18B47085}"/>
              </a:ext>
            </a:extLst>
          </p:cNvPr>
          <p:cNvSpPr txBox="1"/>
          <p:nvPr/>
        </p:nvSpPr>
        <p:spPr>
          <a:xfrm>
            <a:off x="273585" y="1075414"/>
            <a:ext cx="11080215" cy="5755422"/>
          </a:xfrm>
          <a:prstGeom prst="rect">
            <a:avLst/>
          </a:prstGeom>
          <a:noFill/>
        </p:spPr>
        <p:txBody>
          <a:bodyPr wrap="square" rtlCol="0">
            <a:spAutoFit/>
          </a:bodyPr>
          <a:lstStyle/>
          <a:p>
            <a:r>
              <a:rPr lang="en-GB" sz="1400" dirty="0"/>
              <a:t>1: The source </a:t>
            </a:r>
            <a:r>
              <a:rPr lang="en-GB" sz="1400" b="1" dirty="0"/>
              <a:t>content</a:t>
            </a:r>
            <a:r>
              <a:rPr lang="en-GB" sz="1400" dirty="0"/>
              <a:t> (what) may / may not make the source useful because</a:t>
            </a:r>
          </a:p>
          <a:p>
            <a:r>
              <a:rPr lang="en-GB" sz="1400" dirty="0"/>
              <a:t>____________________________________________________________________________________________________________________________________________________________________________________________________________________________</a:t>
            </a:r>
          </a:p>
          <a:p>
            <a:r>
              <a:rPr lang="en-GB" sz="1400" dirty="0"/>
              <a:t>Example_______________________________________________________________________________________________________________________________________________</a:t>
            </a:r>
          </a:p>
          <a:p>
            <a:endParaRPr lang="en-GB" sz="1400" dirty="0"/>
          </a:p>
          <a:p>
            <a:r>
              <a:rPr lang="en-GB" sz="1400" dirty="0"/>
              <a:t>2 : The source </a:t>
            </a:r>
            <a:r>
              <a:rPr lang="en-GB" sz="1400" b="1" dirty="0"/>
              <a:t>provenance</a:t>
            </a:r>
            <a:r>
              <a:rPr lang="en-GB" sz="1400" dirty="0"/>
              <a:t> (origins) may / may not make the source useful because : _____________________________________________________________________________________________________________ _____________________________________________________________________________________________________________</a:t>
            </a:r>
          </a:p>
          <a:p>
            <a:r>
              <a:rPr lang="en-GB" sz="1400" dirty="0"/>
              <a:t>Example from the source :________________________________________________________________________________________</a:t>
            </a:r>
          </a:p>
          <a:p>
            <a:r>
              <a:rPr lang="en-GB" sz="1400" dirty="0"/>
              <a:t> _____________________________________________________________________________________________</a:t>
            </a:r>
          </a:p>
          <a:p>
            <a:endParaRPr lang="en-GB" sz="1400" dirty="0"/>
          </a:p>
          <a:p>
            <a:r>
              <a:rPr lang="en-GB" sz="1400" dirty="0"/>
              <a:t>3: The source </a:t>
            </a:r>
            <a:r>
              <a:rPr lang="en-GB" sz="1400" b="1" dirty="0"/>
              <a:t>motive</a:t>
            </a:r>
            <a:r>
              <a:rPr lang="en-GB" sz="1400" dirty="0"/>
              <a:t> (why) may / may not make the source reliable because: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GB" sz="1400" dirty="0"/>
              <a:t>4: Any other ideas why the source may or may not be useful. Is the source </a:t>
            </a:r>
            <a:r>
              <a:rPr lang="en-GB" sz="1400" b="1" dirty="0"/>
              <a:t>supported / corroborated</a:t>
            </a:r>
            <a:r>
              <a:rPr lang="en-GB" sz="1400" dirty="0"/>
              <a:t>? ______________________________________________________________________________________________________________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GB" sz="1400" dirty="0"/>
          </a:p>
          <a:p>
            <a:endParaRPr lang="en-GB" dirty="0"/>
          </a:p>
        </p:txBody>
      </p:sp>
    </p:spTree>
    <p:extLst>
      <p:ext uri="{BB962C8B-B14F-4D97-AF65-F5344CB8AC3E}">
        <p14:creationId xmlns:p14="http://schemas.microsoft.com/office/powerpoint/2010/main" val="1595021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21210" y="44625"/>
            <a:ext cx="10996613" cy="710288"/>
          </a:xfrm>
        </p:spPr>
        <p:txBody>
          <a:bodyPr lIns="0" rIns="90000" anchor="b"/>
          <a:lstStyle/>
          <a:p>
            <a:r>
              <a:rPr lang="en-GB" dirty="0"/>
              <a:t>Source Analysis </a:t>
            </a:r>
            <a:r>
              <a:rPr lang="en-GB" dirty="0">
                <a:solidFill>
                  <a:schemeClr val="bg1"/>
                </a:solidFill>
              </a:rPr>
              <a:t>13</a:t>
            </a:r>
            <a:endParaRPr lang="en-GB" dirty="0"/>
          </a:p>
        </p:txBody>
      </p:sp>
      <p:sp>
        <p:nvSpPr>
          <p:cNvPr id="40" name="TextBox 39">
            <a:extLst>
              <a:ext uri="{FF2B5EF4-FFF2-40B4-BE49-F238E27FC236}">
                <a16:creationId xmlns:a16="http://schemas.microsoft.com/office/drawing/2014/main" id="{3E6E260D-B843-498F-89E5-C20A18B47085}"/>
              </a:ext>
            </a:extLst>
          </p:cNvPr>
          <p:cNvSpPr txBox="1"/>
          <p:nvPr/>
        </p:nvSpPr>
        <p:spPr>
          <a:xfrm>
            <a:off x="321210" y="885825"/>
            <a:ext cx="11080215" cy="5047536"/>
          </a:xfrm>
          <a:prstGeom prst="rect">
            <a:avLst/>
          </a:prstGeom>
          <a:noFill/>
        </p:spPr>
        <p:txBody>
          <a:bodyPr wrap="square" rtlCol="0">
            <a:spAutoFit/>
          </a:bodyPr>
          <a:lstStyle/>
          <a:p>
            <a:r>
              <a:rPr lang="en-GB" sz="1600" dirty="0"/>
              <a:t>1: The source </a:t>
            </a:r>
            <a:r>
              <a:rPr lang="en-GB" sz="1600" b="1" dirty="0"/>
              <a:t>content </a:t>
            </a:r>
            <a:r>
              <a:rPr lang="en-GB" sz="1600" dirty="0"/>
              <a:t>(what) may / </a:t>
            </a:r>
            <a:r>
              <a:rPr lang="en-GB" sz="1600" strike="sngStrike" dirty="0"/>
              <a:t>may not </a:t>
            </a:r>
            <a:r>
              <a:rPr lang="en-GB" sz="1600" dirty="0"/>
              <a:t>make the source useful because:</a:t>
            </a:r>
          </a:p>
          <a:p>
            <a:r>
              <a:rPr lang="en-GB" sz="1600" i="1" dirty="0"/>
              <a:t>It was written by somebody who had been there</a:t>
            </a:r>
          </a:p>
          <a:p>
            <a:endParaRPr lang="en-GB" sz="1600" dirty="0"/>
          </a:p>
          <a:p>
            <a:r>
              <a:rPr lang="en-GB" sz="1600" dirty="0"/>
              <a:t>Example:  </a:t>
            </a:r>
            <a:r>
              <a:rPr lang="en-GB" sz="1600" i="1" dirty="0"/>
              <a:t>“Because in our ordinary visitation we found some things worthy of reformation.”</a:t>
            </a:r>
          </a:p>
          <a:p>
            <a:endParaRPr lang="en-GB" sz="1600" dirty="0"/>
          </a:p>
          <a:p>
            <a:r>
              <a:rPr lang="en-GB" sz="1600" dirty="0"/>
              <a:t>2 : The source </a:t>
            </a:r>
            <a:r>
              <a:rPr lang="en-GB" sz="1600" b="1" dirty="0"/>
              <a:t>provenance</a:t>
            </a:r>
            <a:r>
              <a:rPr lang="en-GB" sz="1600" dirty="0"/>
              <a:t> (origins) may / </a:t>
            </a:r>
            <a:r>
              <a:rPr lang="en-GB" sz="1600" strike="sngStrike" dirty="0"/>
              <a:t>may not </a:t>
            </a:r>
            <a:r>
              <a:rPr lang="en-GB" sz="1600" dirty="0"/>
              <a:t>make the source useful because : </a:t>
            </a:r>
            <a:r>
              <a:rPr lang="en-GB" sz="1600" i="1" dirty="0"/>
              <a:t>It is from a respected historical journal </a:t>
            </a:r>
          </a:p>
          <a:p>
            <a:endParaRPr lang="en-GB" sz="1600" dirty="0"/>
          </a:p>
          <a:p>
            <a:r>
              <a:rPr lang="en-GB" sz="1600" dirty="0"/>
              <a:t>Example from the source:   </a:t>
            </a:r>
            <a:r>
              <a:rPr lang="en-GB" sz="1600" i="1" dirty="0"/>
              <a:t>Published: The English Historical Review, Vol. 4, No. 14 (Apr., 1889), pages 304-313, George G Perry, Oxford University Press’ </a:t>
            </a:r>
          </a:p>
          <a:p>
            <a:endParaRPr lang="en-GB" sz="1600" dirty="0"/>
          </a:p>
          <a:p>
            <a:r>
              <a:rPr lang="en-GB" sz="1600" dirty="0"/>
              <a:t>3: The source </a:t>
            </a:r>
            <a:r>
              <a:rPr lang="en-GB" sz="1600" b="1" dirty="0"/>
              <a:t>motive</a:t>
            </a:r>
            <a:r>
              <a:rPr lang="en-GB" sz="1600" dirty="0"/>
              <a:t> (why) may / </a:t>
            </a:r>
            <a:r>
              <a:rPr lang="en-GB" sz="1600" strike="sngStrike" dirty="0"/>
              <a:t>may not </a:t>
            </a:r>
            <a:r>
              <a:rPr lang="en-GB" sz="1600" dirty="0"/>
              <a:t>make the source reliable because: </a:t>
            </a:r>
          </a:p>
          <a:p>
            <a:r>
              <a:rPr lang="en-GB" sz="1600" i="1" dirty="0"/>
              <a:t>Although we do not know Bishop Longford’s motives for writing it, it was written a few years before the final decision by Henry to dissolve the monasteries and as bishop he does have authority. </a:t>
            </a:r>
          </a:p>
          <a:p>
            <a:endParaRPr lang="en-GB" sz="1600" dirty="0"/>
          </a:p>
          <a:p>
            <a:endParaRPr lang="en-GB" sz="1600" dirty="0"/>
          </a:p>
          <a:p>
            <a:r>
              <a:rPr lang="en-GB" sz="1600" dirty="0"/>
              <a:t>4: Any other ideas why the source may or may not be useful. Is the source </a:t>
            </a:r>
            <a:r>
              <a:rPr lang="en-GB" sz="1600" b="1" dirty="0"/>
              <a:t>supported / corroborated</a:t>
            </a:r>
            <a:r>
              <a:rPr lang="en-GB" sz="1600" dirty="0"/>
              <a:t>? </a:t>
            </a:r>
          </a:p>
          <a:p>
            <a:r>
              <a:rPr lang="en-GB" sz="1600" i="1" dirty="0"/>
              <a:t>Although this is an internal church letter, it does seem to support what Thomas Cromwell’s commissioners were reporting in some religious houses.</a:t>
            </a:r>
          </a:p>
          <a:p>
            <a:endParaRPr lang="en-GB" dirty="0"/>
          </a:p>
        </p:txBody>
      </p:sp>
    </p:spTree>
    <p:extLst>
      <p:ext uri="{BB962C8B-B14F-4D97-AF65-F5344CB8AC3E}">
        <p14:creationId xmlns:p14="http://schemas.microsoft.com/office/powerpoint/2010/main" val="259936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a:lstStyle/>
          <a:p>
            <a:r>
              <a:rPr lang="en-GB" dirty="0"/>
              <a:t>Watch the film ‘The Mendicant Orders of Leicester.’</a:t>
            </a:r>
          </a:p>
        </p:txBody>
      </p:sp>
      <p:sp>
        <p:nvSpPr>
          <p:cNvPr id="5" name="TextBox 4">
            <a:extLst>
              <a:ext uri="{FF2B5EF4-FFF2-40B4-BE49-F238E27FC236}">
                <a16:creationId xmlns:a16="http://schemas.microsoft.com/office/drawing/2014/main" id="{D33BA0AE-7007-4480-9C82-469CD9F2B0BA}"/>
              </a:ext>
            </a:extLst>
          </p:cNvPr>
          <p:cNvSpPr txBox="1"/>
          <p:nvPr/>
        </p:nvSpPr>
        <p:spPr>
          <a:xfrm>
            <a:off x="1274282" y="5791200"/>
            <a:ext cx="4856814" cy="369332"/>
          </a:xfrm>
          <a:prstGeom prst="rect">
            <a:avLst/>
          </a:prstGeom>
          <a:noFill/>
        </p:spPr>
        <p:txBody>
          <a:bodyPr wrap="square" rtlCol="0">
            <a:spAutoFit/>
          </a:bodyPr>
          <a:lstStyle/>
          <a:p>
            <a:r>
              <a:rPr lang="en-GB" dirty="0"/>
              <a:t>Click on the picture to link to the film. </a:t>
            </a:r>
          </a:p>
        </p:txBody>
      </p:sp>
      <p:pic>
        <p:nvPicPr>
          <p:cNvPr id="7" name="Content Placeholder 6" descr="An image of the inside of a timber framed building. A Closed Caption reads 'But Leicester Abbey was an exception rather than the norm and for every Religious House involved in scandal,' ">
            <a:hlinkClick r:id="rId3"/>
            <a:extLst>
              <a:ext uri="{FF2B5EF4-FFF2-40B4-BE49-F238E27FC236}">
                <a16:creationId xmlns:a16="http://schemas.microsoft.com/office/drawing/2014/main" id="{2997F926-B786-4D87-9965-79AB147BF5C3}"/>
              </a:ext>
            </a:extLst>
          </p:cNvPr>
          <p:cNvPicPr>
            <a:picLocks noGrp="1" noChangeAspect="1"/>
          </p:cNvPicPr>
          <p:nvPr>
            <p:ph idx="1"/>
          </p:nvPr>
        </p:nvPicPr>
        <p:blipFill>
          <a:blip r:embed="rId4"/>
          <a:stretch>
            <a:fillRect/>
          </a:stretch>
        </p:blipFill>
        <p:spPr>
          <a:xfrm>
            <a:off x="867502" y="1470025"/>
            <a:ext cx="10001384" cy="4321175"/>
          </a:xfrm>
          <a:prstGeom prst="rect">
            <a:avLst/>
          </a:prstGeom>
        </p:spPr>
      </p:pic>
    </p:spTree>
    <p:extLst>
      <p:ext uri="{BB962C8B-B14F-4D97-AF65-F5344CB8AC3E}">
        <p14:creationId xmlns:p14="http://schemas.microsoft.com/office/powerpoint/2010/main" val="297410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E43A3-7CAE-44E0-8672-334560BF62A9}"/>
              </a:ext>
            </a:extLst>
          </p:cNvPr>
          <p:cNvSpPr>
            <a:spLocks noGrp="1"/>
          </p:cNvSpPr>
          <p:nvPr>
            <p:ph type="title"/>
          </p:nvPr>
        </p:nvSpPr>
        <p:spPr/>
        <p:txBody>
          <a:bodyPr/>
          <a:lstStyle/>
          <a:p>
            <a:r>
              <a:rPr lang="en-GB" dirty="0"/>
              <a:t>The Holy Roman Church – The Hierarchy before the Reformation </a:t>
            </a:r>
          </a:p>
        </p:txBody>
      </p:sp>
      <p:sp>
        <p:nvSpPr>
          <p:cNvPr id="2" name="TextBox 1">
            <a:extLst>
              <a:ext uri="{FF2B5EF4-FFF2-40B4-BE49-F238E27FC236}">
                <a16:creationId xmlns:a16="http://schemas.microsoft.com/office/drawing/2014/main" id="{9211D294-710C-4FC1-8846-E8CFFABFFA39}"/>
              </a:ext>
            </a:extLst>
          </p:cNvPr>
          <p:cNvSpPr txBox="1"/>
          <p:nvPr/>
        </p:nvSpPr>
        <p:spPr>
          <a:xfrm>
            <a:off x="357186" y="1662788"/>
            <a:ext cx="10844213" cy="923330"/>
          </a:xfrm>
          <a:prstGeom prst="rect">
            <a:avLst/>
          </a:prstGeom>
          <a:noFill/>
        </p:spPr>
        <p:txBody>
          <a:bodyPr wrap="square" rtlCol="0">
            <a:spAutoFit/>
          </a:bodyPr>
          <a:lstStyle/>
          <a:p>
            <a:r>
              <a:rPr lang="en-GB" dirty="0"/>
              <a:t>Before the English Reformation, the Pope had absolute power over two branches of the Catholic Church in the country – The Secular Church and the Regular Church. </a:t>
            </a:r>
          </a:p>
          <a:p>
            <a:endParaRPr lang="en-GB" dirty="0"/>
          </a:p>
        </p:txBody>
      </p:sp>
      <p:cxnSp>
        <p:nvCxnSpPr>
          <p:cNvPr id="7" name="Straight Arrow Connector 6">
            <a:extLst>
              <a:ext uri="{FF2B5EF4-FFF2-40B4-BE49-F238E27FC236}">
                <a16:creationId xmlns:a16="http://schemas.microsoft.com/office/drawing/2014/main" id="{9E8C0DA2-4ED3-45F8-B80B-0E8609C5DC1F}"/>
              </a:ext>
              <a:ext uri="{C183D7F6-B498-43B3-948B-1728B52AA6E4}">
                <adec:decorative xmlns:adec="http://schemas.microsoft.com/office/drawing/2017/decorative" val="1"/>
              </a:ext>
            </a:extLst>
          </p:cNvPr>
          <p:cNvCxnSpPr>
            <a:cxnSpLocks/>
          </p:cNvCxnSpPr>
          <p:nvPr/>
        </p:nvCxnSpPr>
        <p:spPr>
          <a:xfrm>
            <a:off x="8743950" y="5400675"/>
            <a:ext cx="1714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DCE367D-AA71-48EB-B04B-C1CF6D3B7CD4}"/>
              </a:ext>
              <a:ext uri="{C183D7F6-B498-43B3-948B-1728B52AA6E4}">
                <adec:decorative xmlns:adec="http://schemas.microsoft.com/office/drawing/2017/decorative" val="1"/>
              </a:ext>
            </a:extLst>
          </p:cNvPr>
          <p:cNvCxnSpPr/>
          <p:nvPr/>
        </p:nvCxnSpPr>
        <p:spPr>
          <a:xfrm>
            <a:off x="4943475" y="5400675"/>
            <a:ext cx="2762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8653BCA-7C6B-45CD-A162-C33F4F78B5B4}"/>
              </a:ext>
              <a:ext uri="{C183D7F6-B498-43B3-948B-1728B52AA6E4}">
                <adec:decorative xmlns:adec="http://schemas.microsoft.com/office/drawing/2017/decorative" val="1"/>
              </a:ext>
            </a:extLst>
          </p:cNvPr>
          <p:cNvCxnSpPr/>
          <p:nvPr/>
        </p:nvCxnSpPr>
        <p:spPr>
          <a:xfrm>
            <a:off x="4143375" y="5381625"/>
            <a:ext cx="2762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5B51C8A-64B5-48A2-B23E-9834272083FB}"/>
              </a:ext>
              <a:ext uri="{C183D7F6-B498-43B3-948B-1728B52AA6E4}">
                <adec:decorative xmlns:adec="http://schemas.microsoft.com/office/drawing/2017/decorative" val="1"/>
              </a:ext>
            </a:extLst>
          </p:cNvPr>
          <p:cNvCxnSpPr/>
          <p:nvPr/>
        </p:nvCxnSpPr>
        <p:spPr>
          <a:xfrm>
            <a:off x="3305175" y="5381625"/>
            <a:ext cx="2762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B887F615-B1C2-4519-9338-FF1FFEEBB553}"/>
              </a:ext>
              <a:ext uri="{C183D7F6-B498-43B3-948B-1728B52AA6E4}">
                <adec:decorative xmlns:adec="http://schemas.microsoft.com/office/drawing/2017/decorative" val="1"/>
              </a:ext>
            </a:extLst>
          </p:cNvPr>
          <p:cNvCxnSpPr>
            <a:cxnSpLocks/>
          </p:cNvCxnSpPr>
          <p:nvPr/>
        </p:nvCxnSpPr>
        <p:spPr>
          <a:xfrm>
            <a:off x="8277225" y="5400675"/>
            <a:ext cx="1714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407B396-7A01-40FB-B9E8-A2754BE1E6A1}"/>
              </a:ext>
              <a:ext uri="{C183D7F6-B498-43B3-948B-1728B52AA6E4}">
                <adec:decorative xmlns:adec="http://schemas.microsoft.com/office/drawing/2017/decorative" val="1"/>
              </a:ext>
            </a:extLst>
          </p:cNvPr>
          <p:cNvCxnSpPr>
            <a:cxnSpLocks/>
          </p:cNvCxnSpPr>
          <p:nvPr/>
        </p:nvCxnSpPr>
        <p:spPr>
          <a:xfrm>
            <a:off x="7153275" y="5400675"/>
            <a:ext cx="1714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64BDFA4-C9D2-489B-A007-7E588493583D}"/>
              </a:ext>
              <a:ext uri="{C183D7F6-B498-43B3-948B-1728B52AA6E4}">
                <adec:decorative xmlns:adec="http://schemas.microsoft.com/office/drawing/2017/decorative" val="1"/>
              </a:ext>
            </a:extLst>
          </p:cNvPr>
          <p:cNvCxnSpPr>
            <a:cxnSpLocks/>
          </p:cNvCxnSpPr>
          <p:nvPr/>
        </p:nvCxnSpPr>
        <p:spPr>
          <a:xfrm>
            <a:off x="6648450" y="5400675"/>
            <a:ext cx="1714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descr="An illustration showing the hierarchy of the Holy Roman Church, with the Pope at the top, then the Secular and Regular Clergy below him.">
            <a:extLst>
              <a:ext uri="{FF2B5EF4-FFF2-40B4-BE49-F238E27FC236}">
                <a16:creationId xmlns:a16="http://schemas.microsoft.com/office/drawing/2014/main" id="{F0DA5BA6-67DF-46A1-9233-273D08C1992C}"/>
              </a:ext>
            </a:extLst>
          </p:cNvPr>
          <p:cNvPicPr>
            <a:picLocks noChangeAspect="1"/>
          </p:cNvPicPr>
          <p:nvPr/>
        </p:nvPicPr>
        <p:blipFill rotWithShape="1">
          <a:blip r:embed="rId3"/>
          <a:srcRect t="6624" b="9112"/>
          <a:stretch/>
        </p:blipFill>
        <p:spPr>
          <a:xfrm>
            <a:off x="2352948" y="2294015"/>
            <a:ext cx="7486103" cy="4460235"/>
          </a:xfrm>
          <a:prstGeom prst="rect">
            <a:avLst/>
          </a:prstGeom>
        </p:spPr>
      </p:pic>
    </p:spTree>
    <p:extLst>
      <p:ext uri="{BB962C8B-B14F-4D97-AF65-F5344CB8AC3E}">
        <p14:creationId xmlns:p14="http://schemas.microsoft.com/office/powerpoint/2010/main" val="1745055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p:txBody>
          <a:bodyPr/>
          <a:lstStyle/>
          <a:p>
            <a:r>
              <a:rPr lang="en-GB" dirty="0"/>
              <a:t>The Church of England – Hierarchy after the Reformation. </a:t>
            </a:r>
            <a:br>
              <a:rPr lang="en-GB" dirty="0"/>
            </a:br>
            <a:endParaRPr lang="en-GB" dirty="0"/>
          </a:p>
        </p:txBody>
      </p:sp>
      <p:sp>
        <p:nvSpPr>
          <p:cNvPr id="7" name="TextBox 6">
            <a:extLst>
              <a:ext uri="{FF2B5EF4-FFF2-40B4-BE49-F238E27FC236}">
                <a16:creationId xmlns:a16="http://schemas.microsoft.com/office/drawing/2014/main" id="{51400482-9A1B-4B5A-AB76-14793761E4F5}"/>
              </a:ext>
            </a:extLst>
          </p:cNvPr>
          <p:cNvSpPr txBox="1"/>
          <p:nvPr/>
        </p:nvSpPr>
        <p:spPr>
          <a:xfrm>
            <a:off x="357187" y="1343025"/>
            <a:ext cx="10777538" cy="1200329"/>
          </a:xfrm>
          <a:prstGeom prst="rect">
            <a:avLst/>
          </a:prstGeom>
          <a:noFill/>
        </p:spPr>
        <p:txBody>
          <a:bodyPr wrap="square" rtlCol="0">
            <a:spAutoFit/>
          </a:bodyPr>
          <a:lstStyle/>
          <a:p>
            <a:r>
              <a:rPr lang="en-GB" dirty="0"/>
              <a:t>By making himself the “Supreme Head of the Church of England” in 1534 and dissolving the religious houses between 1536-40, Henry VIII erased the Regular Church and its clergy, claiming it’s property and wealth as his own and leaving the vast majority of those who worked in it jobless and homeless.</a:t>
            </a:r>
          </a:p>
          <a:p>
            <a:endParaRPr lang="en-GB" dirty="0"/>
          </a:p>
        </p:txBody>
      </p:sp>
      <p:pic>
        <p:nvPicPr>
          <p:cNvPr id="4" name="Picture 3" descr="An illustration showing the hierarchy of the Church of England, with the King at the top, then the Secular Clergy below him.">
            <a:extLst>
              <a:ext uri="{FF2B5EF4-FFF2-40B4-BE49-F238E27FC236}">
                <a16:creationId xmlns:a16="http://schemas.microsoft.com/office/drawing/2014/main" id="{F332BF84-80AD-4133-9874-B3348D5BEB79}"/>
              </a:ext>
            </a:extLst>
          </p:cNvPr>
          <p:cNvPicPr>
            <a:picLocks noChangeAspect="1"/>
          </p:cNvPicPr>
          <p:nvPr/>
        </p:nvPicPr>
        <p:blipFill rotWithShape="1">
          <a:blip r:embed="rId3"/>
          <a:srcRect b="3715"/>
          <a:stretch/>
        </p:blipFill>
        <p:spPr>
          <a:xfrm>
            <a:off x="4406113" y="2462660"/>
            <a:ext cx="3270623" cy="4395340"/>
          </a:xfrm>
          <a:prstGeom prst="rect">
            <a:avLst/>
          </a:prstGeom>
        </p:spPr>
      </p:pic>
      <p:pic>
        <p:nvPicPr>
          <p:cNvPr id="8" name="Picture 7" descr="A portrait painting of a middle aged man in a bejewelled black hat, cloak and gold chain ">
            <a:extLst>
              <a:ext uri="{FF2B5EF4-FFF2-40B4-BE49-F238E27FC236}">
                <a16:creationId xmlns:a16="http://schemas.microsoft.com/office/drawing/2014/main" id="{F6D7EB2B-84C6-4107-899A-5F580D035CA7}"/>
              </a:ext>
            </a:extLst>
          </p:cNvPr>
          <p:cNvPicPr>
            <a:picLocks noChangeAspect="1"/>
          </p:cNvPicPr>
          <p:nvPr/>
        </p:nvPicPr>
        <p:blipFill>
          <a:blip r:embed="rId4"/>
          <a:stretch>
            <a:fillRect/>
          </a:stretch>
        </p:blipFill>
        <p:spPr>
          <a:xfrm>
            <a:off x="5690189" y="2195049"/>
            <a:ext cx="702469" cy="667827"/>
          </a:xfrm>
          <a:prstGeom prst="rect">
            <a:avLst/>
          </a:prstGeom>
        </p:spPr>
      </p:pic>
    </p:spTree>
    <p:extLst>
      <p:ext uri="{BB962C8B-B14F-4D97-AF65-F5344CB8AC3E}">
        <p14:creationId xmlns:p14="http://schemas.microsoft.com/office/powerpoint/2010/main" val="1884197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p:txBody>
          <a:bodyPr/>
          <a:lstStyle/>
          <a:p>
            <a:r>
              <a:rPr lang="en-GB" dirty="0"/>
              <a:t>Consequences of the Dissolution of the Priories. </a:t>
            </a:r>
            <a:br>
              <a:rPr lang="en-GB" dirty="0"/>
            </a:br>
            <a:endParaRPr lang="en-GB" dirty="0"/>
          </a:p>
        </p:txBody>
      </p:sp>
      <p:sp>
        <p:nvSpPr>
          <p:cNvPr id="2" name="TextBox 1">
            <a:extLst>
              <a:ext uri="{FF2B5EF4-FFF2-40B4-BE49-F238E27FC236}">
                <a16:creationId xmlns:a16="http://schemas.microsoft.com/office/drawing/2014/main" id="{75A5E271-11B3-4B8B-BE52-A361B7E316B9}"/>
              </a:ext>
            </a:extLst>
          </p:cNvPr>
          <p:cNvSpPr txBox="1"/>
          <p:nvPr/>
        </p:nvSpPr>
        <p:spPr>
          <a:xfrm>
            <a:off x="357187" y="1422400"/>
            <a:ext cx="10807524" cy="5262979"/>
          </a:xfrm>
          <a:prstGeom prst="rect">
            <a:avLst/>
          </a:prstGeom>
          <a:noFill/>
        </p:spPr>
        <p:txBody>
          <a:bodyPr wrap="square" rtlCol="0">
            <a:spAutoFit/>
          </a:bodyPr>
          <a:lstStyle/>
          <a:p>
            <a:r>
              <a:rPr lang="en-GB" sz="2400" dirty="0"/>
              <a:t>With the Act of Supremacy and the threat to religious houses growing, people across the country from all walks of life must have considered their own attitudes towards the Regular Church. </a:t>
            </a:r>
          </a:p>
          <a:p>
            <a:endParaRPr lang="en-GB" sz="2400" dirty="0"/>
          </a:p>
          <a:p>
            <a:r>
              <a:rPr lang="en-GB" sz="2400" dirty="0"/>
              <a:t>However, there were not only religious impacts to consider. Countless farmers worked on monastic land, and many merchants sold goods to the Religious Houses. Meaning the practical implications of the houses being closed was also very much on people’s minds. </a:t>
            </a:r>
          </a:p>
          <a:p>
            <a:endParaRPr lang="en-GB" sz="2400" dirty="0"/>
          </a:p>
          <a:p>
            <a:r>
              <a:rPr lang="en-GB" sz="2400" dirty="0"/>
              <a:t>Finally, with many mendicant Religious Houses providing care for the sick and homeless, there must have been concern about what would happen to both the existing vulnerable people in the community, and also the numerous clergy and staff of the Regular Church who themselves were about to become unemployed and destitute.</a:t>
            </a:r>
            <a:endParaRPr lang="en-GB" dirty="0"/>
          </a:p>
        </p:txBody>
      </p:sp>
    </p:spTree>
    <p:extLst>
      <p:ext uri="{BB962C8B-B14F-4D97-AF65-F5344CB8AC3E}">
        <p14:creationId xmlns:p14="http://schemas.microsoft.com/office/powerpoint/2010/main" val="203522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a:lstStyle/>
          <a:p>
            <a:r>
              <a:rPr lang="en-GB" dirty="0"/>
              <a:t>Reformation in Leicestershire.</a:t>
            </a:r>
          </a:p>
        </p:txBody>
      </p:sp>
      <p:sp>
        <p:nvSpPr>
          <p:cNvPr id="5" name="Content Placeholder 4">
            <a:extLst>
              <a:ext uri="{FF2B5EF4-FFF2-40B4-BE49-F238E27FC236}">
                <a16:creationId xmlns:a16="http://schemas.microsoft.com/office/drawing/2014/main" id="{C6DC23D6-7003-4886-9579-F5A881AA41C6}"/>
              </a:ext>
            </a:extLst>
          </p:cNvPr>
          <p:cNvSpPr>
            <a:spLocks noGrp="1"/>
          </p:cNvSpPr>
          <p:nvPr>
            <p:ph idx="1"/>
          </p:nvPr>
        </p:nvSpPr>
        <p:spPr/>
        <p:txBody>
          <a:bodyPr/>
          <a:lstStyle/>
          <a:p>
            <a:r>
              <a:rPr lang="en-GB" u="sng" dirty="0"/>
              <a:t>Key Stage 3 History. </a:t>
            </a:r>
          </a:p>
        </p:txBody>
      </p:sp>
      <p:sp>
        <p:nvSpPr>
          <p:cNvPr id="6" name="TextBox 5">
            <a:extLst>
              <a:ext uri="{FF2B5EF4-FFF2-40B4-BE49-F238E27FC236}">
                <a16:creationId xmlns:a16="http://schemas.microsoft.com/office/drawing/2014/main" id="{6440EE9C-BC67-4365-9922-7E2EA8466D14}"/>
              </a:ext>
            </a:extLst>
          </p:cNvPr>
          <p:cNvSpPr txBox="1"/>
          <p:nvPr/>
        </p:nvSpPr>
        <p:spPr>
          <a:xfrm>
            <a:off x="357187" y="2095500"/>
            <a:ext cx="10729913" cy="3385542"/>
          </a:xfrm>
          <a:prstGeom prst="rect">
            <a:avLst/>
          </a:prstGeom>
          <a:noFill/>
        </p:spPr>
        <p:txBody>
          <a:bodyPr wrap="square" rtlCol="0">
            <a:spAutoFit/>
          </a:bodyPr>
          <a:lstStyle/>
          <a:p>
            <a:r>
              <a:rPr lang="en-GB" sz="2800" dirty="0"/>
              <a:t>The ‘Reformation in Leicestershire’ is an educational resource that has been designed to support teaching of the National Curriculum’s </a:t>
            </a:r>
            <a:r>
              <a:rPr lang="en-GB" sz="2800" b="1" dirty="0"/>
              <a:t>Key Stage 3</a:t>
            </a:r>
            <a:r>
              <a:rPr lang="en-GB" sz="2800" dirty="0"/>
              <a:t> Programme of Study on </a:t>
            </a:r>
            <a:r>
              <a:rPr lang="en-GB" sz="2800" b="1" dirty="0"/>
              <a:t>“the development of Church State and Society in Britain 1509-1745”. </a:t>
            </a:r>
            <a:r>
              <a:rPr lang="en-GB" sz="2800" dirty="0"/>
              <a:t>Focussing on aspects of ‘The English Reformation and Counter-Reformation (Henry VIII to Mary I)’ and ‘the Elizabethan religious settlement and conflict with Catholics’. </a:t>
            </a:r>
          </a:p>
          <a:p>
            <a:endParaRPr lang="en-GB" dirty="0"/>
          </a:p>
        </p:txBody>
      </p:sp>
    </p:spTree>
    <p:extLst>
      <p:ext uri="{BB962C8B-B14F-4D97-AF65-F5344CB8AC3E}">
        <p14:creationId xmlns:p14="http://schemas.microsoft.com/office/powerpoint/2010/main" val="2271092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p:txBody>
          <a:bodyPr/>
          <a:lstStyle/>
          <a:p>
            <a:r>
              <a:rPr lang="en-GB" dirty="0"/>
              <a:t>WINNERS OR LOSERS? </a:t>
            </a:r>
            <a:r>
              <a:rPr lang="en-GB" dirty="0">
                <a:solidFill>
                  <a:schemeClr val="bg1"/>
                </a:solidFill>
              </a:rPr>
              <a:t>1</a:t>
            </a:r>
            <a:br>
              <a:rPr lang="en-GB" dirty="0"/>
            </a:br>
            <a:endParaRPr lang="en-GB" dirty="0"/>
          </a:p>
        </p:txBody>
      </p:sp>
      <p:sp>
        <p:nvSpPr>
          <p:cNvPr id="13" name="Rectangle 12">
            <a:extLst>
              <a:ext uri="{FF2B5EF4-FFF2-40B4-BE49-F238E27FC236}">
                <a16:creationId xmlns:a16="http://schemas.microsoft.com/office/drawing/2014/main" id="{B21FB4E8-477E-BA3C-EAEE-F7BCBA2630A2}"/>
              </a:ext>
            </a:extLst>
          </p:cNvPr>
          <p:cNvSpPr/>
          <p:nvPr/>
        </p:nvSpPr>
        <p:spPr>
          <a:xfrm>
            <a:off x="1344040" y="1311524"/>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THE POPE</a:t>
            </a:r>
          </a:p>
        </p:txBody>
      </p:sp>
      <p:sp>
        <p:nvSpPr>
          <p:cNvPr id="15" name="Rectangle 14">
            <a:extLst>
              <a:ext uri="{FF2B5EF4-FFF2-40B4-BE49-F238E27FC236}">
                <a16:creationId xmlns:a16="http://schemas.microsoft.com/office/drawing/2014/main" id="{F9350793-5386-AF36-F1DE-0D578C06FD58}"/>
              </a:ext>
            </a:extLst>
          </p:cNvPr>
          <p:cNvSpPr/>
          <p:nvPr/>
        </p:nvSpPr>
        <p:spPr>
          <a:xfrm>
            <a:off x="3966685" y="1320586"/>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OLD &amp; INFIRM</a:t>
            </a:r>
          </a:p>
        </p:txBody>
      </p:sp>
      <p:sp>
        <p:nvSpPr>
          <p:cNvPr id="17" name="Rectangle 16">
            <a:extLst>
              <a:ext uri="{FF2B5EF4-FFF2-40B4-BE49-F238E27FC236}">
                <a16:creationId xmlns:a16="http://schemas.microsoft.com/office/drawing/2014/main" id="{D5BA21E7-8F56-198F-9B86-B68FBC6DF33B}"/>
              </a:ext>
            </a:extLst>
          </p:cNvPr>
          <p:cNvSpPr/>
          <p:nvPr/>
        </p:nvSpPr>
        <p:spPr>
          <a:xfrm>
            <a:off x="6612074" y="1243330"/>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PEASANT WORKERS</a:t>
            </a:r>
          </a:p>
        </p:txBody>
      </p:sp>
      <p:sp>
        <p:nvSpPr>
          <p:cNvPr id="12" name="Rectangle 11">
            <a:extLst>
              <a:ext uri="{FF2B5EF4-FFF2-40B4-BE49-F238E27FC236}">
                <a16:creationId xmlns:a16="http://schemas.microsoft.com/office/drawing/2014/main" id="{A9544252-8AA3-B54A-7D35-7050E7F6D583}"/>
              </a:ext>
            </a:extLst>
          </p:cNvPr>
          <p:cNvSpPr/>
          <p:nvPr/>
        </p:nvSpPr>
        <p:spPr>
          <a:xfrm>
            <a:off x="1344040" y="3062613"/>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MERCHANTS</a:t>
            </a:r>
          </a:p>
        </p:txBody>
      </p:sp>
      <p:sp>
        <p:nvSpPr>
          <p:cNvPr id="16" name="Rectangle 15">
            <a:extLst>
              <a:ext uri="{FF2B5EF4-FFF2-40B4-BE49-F238E27FC236}">
                <a16:creationId xmlns:a16="http://schemas.microsoft.com/office/drawing/2014/main" id="{101E702D-8104-BCAA-E5B2-41874BA8A95F}"/>
              </a:ext>
            </a:extLst>
          </p:cNvPr>
          <p:cNvSpPr/>
          <p:nvPr/>
        </p:nvSpPr>
        <p:spPr>
          <a:xfrm>
            <a:off x="3973775" y="3048925"/>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THE KING</a:t>
            </a:r>
          </a:p>
        </p:txBody>
      </p:sp>
      <p:sp>
        <p:nvSpPr>
          <p:cNvPr id="18" name="Rectangle 17">
            <a:extLst>
              <a:ext uri="{FF2B5EF4-FFF2-40B4-BE49-F238E27FC236}">
                <a16:creationId xmlns:a16="http://schemas.microsoft.com/office/drawing/2014/main" id="{A58368CF-61CB-9B0C-9EC7-8E8849B4EA85}"/>
              </a:ext>
            </a:extLst>
          </p:cNvPr>
          <p:cNvSpPr/>
          <p:nvPr/>
        </p:nvSpPr>
        <p:spPr>
          <a:xfrm>
            <a:off x="6612074" y="3048924"/>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BISHOPS</a:t>
            </a:r>
          </a:p>
        </p:txBody>
      </p:sp>
      <p:sp>
        <p:nvSpPr>
          <p:cNvPr id="14" name="Rectangle 13">
            <a:extLst>
              <a:ext uri="{FF2B5EF4-FFF2-40B4-BE49-F238E27FC236}">
                <a16:creationId xmlns:a16="http://schemas.microsoft.com/office/drawing/2014/main" id="{F950FDDF-6DF0-CE80-0DFA-1BBE64FB5E01}"/>
              </a:ext>
            </a:extLst>
          </p:cNvPr>
          <p:cNvSpPr/>
          <p:nvPr/>
        </p:nvSpPr>
        <p:spPr>
          <a:xfrm>
            <a:off x="1344040" y="4771368"/>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NOBLES</a:t>
            </a:r>
          </a:p>
        </p:txBody>
      </p:sp>
      <p:sp>
        <p:nvSpPr>
          <p:cNvPr id="19" name="Rectangle 18">
            <a:extLst>
              <a:ext uri="{FF2B5EF4-FFF2-40B4-BE49-F238E27FC236}">
                <a16:creationId xmlns:a16="http://schemas.microsoft.com/office/drawing/2014/main" id="{D09B44A7-0307-9419-E595-D9F9EE820B4A}"/>
              </a:ext>
            </a:extLst>
          </p:cNvPr>
          <p:cNvSpPr/>
          <p:nvPr/>
        </p:nvSpPr>
        <p:spPr>
          <a:xfrm>
            <a:off x="3966685" y="4771368"/>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ABBOTS</a:t>
            </a:r>
          </a:p>
        </p:txBody>
      </p:sp>
      <p:sp>
        <p:nvSpPr>
          <p:cNvPr id="20" name="Rectangle 19">
            <a:extLst>
              <a:ext uri="{FF2B5EF4-FFF2-40B4-BE49-F238E27FC236}">
                <a16:creationId xmlns:a16="http://schemas.microsoft.com/office/drawing/2014/main" id="{5A628BB7-88E3-A507-E2BE-09B151ECAB47}"/>
              </a:ext>
            </a:extLst>
          </p:cNvPr>
          <p:cNvSpPr/>
          <p:nvPr/>
        </p:nvSpPr>
        <p:spPr>
          <a:xfrm>
            <a:off x="6612074" y="4771367"/>
            <a:ext cx="1624614" cy="1015383"/>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MONKS</a:t>
            </a:r>
          </a:p>
        </p:txBody>
      </p:sp>
    </p:spTree>
    <p:extLst>
      <p:ext uri="{BB962C8B-B14F-4D97-AF65-F5344CB8AC3E}">
        <p14:creationId xmlns:p14="http://schemas.microsoft.com/office/powerpoint/2010/main" val="1710921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p:txBody>
          <a:bodyPr/>
          <a:lstStyle/>
          <a:p>
            <a:r>
              <a:rPr lang="en-GB" dirty="0"/>
              <a:t>WINNERS OR LOSERS? </a:t>
            </a:r>
            <a:r>
              <a:rPr lang="en-GB" dirty="0">
                <a:solidFill>
                  <a:schemeClr val="bg1"/>
                </a:solidFill>
              </a:rPr>
              <a:t>2</a:t>
            </a:r>
          </a:p>
        </p:txBody>
      </p:sp>
      <p:sp>
        <p:nvSpPr>
          <p:cNvPr id="2" name="TextBox 1">
            <a:extLst>
              <a:ext uri="{FF2B5EF4-FFF2-40B4-BE49-F238E27FC236}">
                <a16:creationId xmlns:a16="http://schemas.microsoft.com/office/drawing/2014/main" id="{7F8DA17F-9283-42B6-AEA6-B41A84DF5207}"/>
              </a:ext>
            </a:extLst>
          </p:cNvPr>
          <p:cNvSpPr txBox="1"/>
          <p:nvPr/>
        </p:nvSpPr>
        <p:spPr>
          <a:xfrm>
            <a:off x="357187" y="1000911"/>
            <a:ext cx="4105631" cy="1754326"/>
          </a:xfrm>
          <a:prstGeom prst="rect">
            <a:avLst/>
          </a:prstGeom>
          <a:noFill/>
        </p:spPr>
        <p:txBody>
          <a:bodyPr wrap="square" rtlCol="0">
            <a:spAutoFit/>
          </a:bodyPr>
          <a:lstStyle/>
          <a:p>
            <a:r>
              <a:rPr lang="en-GB" dirty="0"/>
              <a:t>Using your knowledge, rank the people listed above according to who benefitted the most and least from the Dissolution.  Record your opinion in the Diamond 9 below. </a:t>
            </a:r>
          </a:p>
          <a:p>
            <a:endParaRPr lang="en-GB" dirty="0"/>
          </a:p>
        </p:txBody>
      </p:sp>
      <p:pic>
        <p:nvPicPr>
          <p:cNvPr id="4" name="Picture 3" descr="A diamond shape of 9 empty boxes with the words 'Most' at the top and 'Least' at the bottom.">
            <a:extLst>
              <a:ext uri="{FF2B5EF4-FFF2-40B4-BE49-F238E27FC236}">
                <a16:creationId xmlns:a16="http://schemas.microsoft.com/office/drawing/2014/main" id="{272A2128-ABD6-4B26-9A87-6D2D91377F09}"/>
              </a:ext>
            </a:extLst>
          </p:cNvPr>
          <p:cNvPicPr>
            <a:picLocks noChangeAspect="1"/>
          </p:cNvPicPr>
          <p:nvPr/>
        </p:nvPicPr>
        <p:blipFill>
          <a:blip r:embed="rId3"/>
          <a:stretch>
            <a:fillRect/>
          </a:stretch>
        </p:blipFill>
        <p:spPr>
          <a:xfrm>
            <a:off x="5471615" y="23576"/>
            <a:ext cx="5882185" cy="6834424"/>
          </a:xfrm>
          <a:prstGeom prst="rect">
            <a:avLst/>
          </a:prstGeom>
        </p:spPr>
      </p:pic>
      <p:sp>
        <p:nvSpPr>
          <p:cNvPr id="6" name="Rectangle 5">
            <a:extLst>
              <a:ext uri="{FF2B5EF4-FFF2-40B4-BE49-F238E27FC236}">
                <a16:creationId xmlns:a16="http://schemas.microsoft.com/office/drawing/2014/main" id="{505A8E17-DA05-3F2E-F092-88445DAF901E}"/>
              </a:ext>
              <a:ext uri="{C183D7F6-B498-43B3-948B-1728B52AA6E4}">
                <adec:decorative xmlns:adec="http://schemas.microsoft.com/office/drawing/2017/decorative" val="1"/>
              </a:ext>
            </a:extLst>
          </p:cNvPr>
          <p:cNvSpPr/>
          <p:nvPr/>
        </p:nvSpPr>
        <p:spPr>
          <a:xfrm>
            <a:off x="232012" y="5950424"/>
            <a:ext cx="5863988" cy="8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2198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p:txBody>
          <a:bodyPr/>
          <a:lstStyle/>
          <a:p>
            <a:r>
              <a:rPr lang="en-GB" dirty="0"/>
              <a:t>WINNERS OR LOSERS? </a:t>
            </a:r>
            <a:r>
              <a:rPr lang="en-GB" dirty="0">
                <a:solidFill>
                  <a:schemeClr val="bg1"/>
                </a:solidFill>
              </a:rPr>
              <a:t>3</a:t>
            </a:r>
          </a:p>
        </p:txBody>
      </p:sp>
      <p:sp>
        <p:nvSpPr>
          <p:cNvPr id="2" name="TextBox 1">
            <a:extLst>
              <a:ext uri="{FF2B5EF4-FFF2-40B4-BE49-F238E27FC236}">
                <a16:creationId xmlns:a16="http://schemas.microsoft.com/office/drawing/2014/main" id="{7F8DA17F-9283-42B6-AEA6-B41A84DF5207}"/>
              </a:ext>
            </a:extLst>
          </p:cNvPr>
          <p:cNvSpPr txBox="1"/>
          <p:nvPr/>
        </p:nvSpPr>
        <p:spPr>
          <a:xfrm>
            <a:off x="357187" y="1000911"/>
            <a:ext cx="10996613" cy="3139321"/>
          </a:xfrm>
          <a:prstGeom prst="rect">
            <a:avLst/>
          </a:prstGeom>
          <a:noFill/>
        </p:spPr>
        <p:txBody>
          <a:bodyPr wrap="square" rtlCol="0">
            <a:spAutoFit/>
          </a:bodyPr>
          <a:lstStyle/>
          <a:p>
            <a:r>
              <a:rPr lang="en-GB" dirty="0"/>
              <a:t>Explain your reason for who benefitted the most. 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GB" dirty="0"/>
              <a:t> </a:t>
            </a:r>
          </a:p>
          <a:p>
            <a:endParaRPr lang="en-GB" dirty="0"/>
          </a:p>
          <a:p>
            <a:endParaRPr lang="en-GB" dirty="0"/>
          </a:p>
          <a:p>
            <a:r>
              <a:rPr lang="en-GB" dirty="0"/>
              <a:t>Explain your reason for who benefitted the least. 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194030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p:txBody>
          <a:bodyPr/>
          <a:lstStyle/>
          <a:p>
            <a:r>
              <a:rPr lang="en-GB" dirty="0"/>
              <a:t>Consequences of the Dissolution </a:t>
            </a:r>
            <a:r>
              <a:rPr lang="en-GB" dirty="0">
                <a:solidFill>
                  <a:schemeClr val="bg1"/>
                </a:solidFill>
              </a:rPr>
              <a:t>1</a:t>
            </a:r>
            <a:endParaRPr lang="en-US" dirty="0">
              <a:solidFill>
                <a:schemeClr val="bg1"/>
              </a:solidFill>
            </a:endParaRPr>
          </a:p>
        </p:txBody>
      </p:sp>
      <p:graphicFrame>
        <p:nvGraphicFramePr>
          <p:cNvPr id="2" name="Table 6">
            <a:extLst>
              <a:ext uri="{FF2B5EF4-FFF2-40B4-BE49-F238E27FC236}">
                <a16:creationId xmlns:a16="http://schemas.microsoft.com/office/drawing/2014/main" id="{4F678F0F-DE61-ECA3-9605-F9CA81768B63}"/>
              </a:ext>
            </a:extLst>
          </p:cNvPr>
          <p:cNvGraphicFramePr>
            <a:graphicFrameLocks noGrp="1"/>
          </p:cNvGraphicFramePr>
          <p:nvPr>
            <p:extLst>
              <p:ext uri="{D42A27DB-BD31-4B8C-83A1-F6EECF244321}">
                <p14:modId xmlns:p14="http://schemas.microsoft.com/office/powerpoint/2010/main" val="1711251514"/>
              </p:ext>
            </p:extLst>
          </p:nvPr>
        </p:nvGraphicFramePr>
        <p:xfrm>
          <a:off x="357187" y="987139"/>
          <a:ext cx="10996613" cy="5303520"/>
        </p:xfrm>
        <a:graphic>
          <a:graphicData uri="http://schemas.openxmlformats.org/drawingml/2006/table">
            <a:tbl>
              <a:tblPr firstRow="1"/>
              <a:tblGrid>
                <a:gridCol w="1757065">
                  <a:extLst>
                    <a:ext uri="{9D8B030D-6E8A-4147-A177-3AD203B41FA5}">
                      <a16:colId xmlns:a16="http://schemas.microsoft.com/office/drawing/2014/main" val="20000"/>
                    </a:ext>
                  </a:extLst>
                </a:gridCol>
                <a:gridCol w="4545855">
                  <a:extLst>
                    <a:ext uri="{9D8B030D-6E8A-4147-A177-3AD203B41FA5}">
                      <a16:colId xmlns:a16="http://schemas.microsoft.com/office/drawing/2014/main" val="20001"/>
                    </a:ext>
                  </a:extLst>
                </a:gridCol>
                <a:gridCol w="4693693">
                  <a:extLst>
                    <a:ext uri="{9D8B030D-6E8A-4147-A177-3AD203B41FA5}">
                      <a16:colId xmlns:a16="http://schemas.microsoft.com/office/drawing/2014/main" val="20002"/>
                    </a:ext>
                  </a:extLst>
                </a:gridCol>
              </a:tblGrid>
              <a:tr h="333048">
                <a:tc>
                  <a:txBody>
                    <a:bodyPr/>
                    <a:lstStyle/>
                    <a:p>
                      <a:pPr algn="l">
                        <a:defRPr/>
                      </a:pPr>
                      <a:r>
                        <a:rPr lang="en-US" sz="1600" b="1">
                          <a:solidFill>
                            <a:srgbClr val="000000"/>
                          </a:solidFill>
                          <a:latin typeface="Arial"/>
                        </a:rPr>
                        <a:t>Title</a:t>
                      </a:r>
                      <a:endParaRPr lang="en-US" sz="1600" b="1">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dirty="0">
                          <a:solidFill>
                            <a:srgbClr val="000000"/>
                          </a:solidFill>
                          <a:latin typeface="Arial"/>
                          <a:ea typeface="+mn-ea"/>
                          <a:cs typeface="+mn-cs"/>
                        </a:rPr>
                        <a:t>What do the religious houses offer them?</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dirty="0">
                          <a:solidFill>
                            <a:srgbClr val="000000"/>
                          </a:solidFill>
                          <a:latin typeface="Arial"/>
                          <a:ea typeface="+mn-ea"/>
                          <a:cs typeface="+mn-cs"/>
                        </a:rPr>
                        <a:t>How might it affect them if the religious houses close?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21655">
                <a:tc>
                  <a:txBody>
                    <a:bodyPr/>
                    <a:lstStyle/>
                    <a:p>
                      <a:r>
                        <a:rPr lang="en-US" sz="1600" dirty="0" err="1">
                          <a:latin typeface="Arial"/>
                        </a:rPr>
                        <a:t>Labourer</a:t>
                      </a:r>
                      <a:endParaRPr lang="en-US" sz="1600" dirty="0">
                        <a:latin typeface="Arial"/>
                      </a:endParaRP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Arial"/>
                        </a:rPr>
                        <a:t>1. </a:t>
                      </a:r>
                    </a:p>
                    <a:p>
                      <a:endParaRPr lang="en-US" sz="600" dirty="0">
                        <a:latin typeface="Arial"/>
                      </a:endParaRPr>
                    </a:p>
                    <a:p>
                      <a:r>
                        <a:rPr lang="en-US" sz="1200" dirty="0">
                          <a:latin typeface="Arial"/>
                        </a:rPr>
                        <a:t>2. </a:t>
                      </a:r>
                    </a:p>
                    <a:p>
                      <a:endParaRPr lang="en-US" sz="600" dirty="0">
                        <a:latin typeface="Arial"/>
                      </a:endParaRPr>
                    </a:p>
                    <a:p>
                      <a:r>
                        <a:rPr lang="en-US" sz="1200" dirty="0">
                          <a:latin typeface="Arial"/>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560">
                <a:tc>
                  <a:txBody>
                    <a:bodyPr/>
                    <a:lstStyle/>
                    <a:p>
                      <a:r>
                        <a:rPr lang="en-US" sz="1600" dirty="0">
                          <a:latin typeface="Arial"/>
                        </a:rPr>
                        <a:t>Merchant</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195">
                <a:tc>
                  <a:txBody>
                    <a:bodyPr/>
                    <a:lstStyle/>
                    <a:p>
                      <a:r>
                        <a:rPr lang="en-US" sz="1600" dirty="0">
                          <a:latin typeface="Arial"/>
                        </a:rPr>
                        <a:t>Noble</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56225">
                <a:tc>
                  <a:txBody>
                    <a:bodyPr/>
                    <a:lstStyle/>
                    <a:p>
                      <a:r>
                        <a:rPr lang="en-US" sz="1600" dirty="0">
                          <a:latin typeface="Arial"/>
                        </a:rPr>
                        <a:t>Priest</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a:t>
                      </a:r>
                    </a:p>
                    <a:p>
                      <a:endParaRPr lang="en-US" sz="600" dirty="0">
                        <a:latin typeface="+mn-lt"/>
                      </a:endParaRPr>
                    </a:p>
                    <a:p>
                      <a:r>
                        <a:rPr lang="en-US" sz="1200" dirty="0">
                          <a:latin typeface="+mn-lt"/>
                        </a:rPr>
                        <a:t>2. </a:t>
                      </a:r>
                    </a:p>
                    <a:p>
                      <a:endParaRPr lang="en-US" sz="600" dirty="0">
                        <a:latin typeface="+mn-lt"/>
                      </a:endParaRPr>
                    </a:p>
                    <a:p>
                      <a:r>
                        <a:rPr lang="en-US" sz="1200" dirty="0">
                          <a:latin typeface="+mn-lt"/>
                        </a:rPr>
                        <a:t>3.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0627">
                <a:tc>
                  <a:txBody>
                    <a:bodyPr/>
                    <a:lstStyle/>
                    <a:p>
                      <a:r>
                        <a:rPr lang="en-US" sz="1600" dirty="0">
                          <a:latin typeface="Arial"/>
                        </a:rPr>
                        <a:t>Monk</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a:t>
                      </a:r>
                    </a:p>
                    <a:p>
                      <a:endParaRPr lang="en-US" sz="600" dirty="0">
                        <a:latin typeface="+mn-lt"/>
                      </a:endParaRPr>
                    </a:p>
                    <a:p>
                      <a:r>
                        <a:rPr lang="en-US" sz="1200" dirty="0">
                          <a:latin typeface="+mn-lt"/>
                        </a:rPr>
                        <a:t>2.</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a:t>
                      </a:r>
                    </a:p>
                    <a:p>
                      <a:endParaRPr lang="en-US" sz="600" dirty="0">
                        <a:latin typeface="+mn-lt"/>
                      </a:endParaRPr>
                    </a:p>
                    <a:p>
                      <a:r>
                        <a:rPr lang="en-US" sz="1200" dirty="0">
                          <a:latin typeface="+mn-lt"/>
                        </a:rPr>
                        <a:t>2.</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King</a:t>
                      </a: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a:t>
                      </a:r>
                    </a:p>
                    <a:p>
                      <a:endParaRPr lang="en-US" sz="600" dirty="0">
                        <a:latin typeface="+mn-lt"/>
                      </a:endParaRPr>
                    </a:p>
                    <a:p>
                      <a:r>
                        <a:rPr lang="en-US" sz="1200" dirty="0">
                          <a:latin typeface="+mn-lt"/>
                        </a:rPr>
                        <a:t>2.</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a:t>
                      </a:r>
                    </a:p>
                    <a:p>
                      <a:endParaRPr lang="en-US" sz="600" dirty="0">
                        <a:latin typeface="+mn-lt"/>
                      </a:endParaRPr>
                    </a:p>
                    <a:p>
                      <a:r>
                        <a:rPr lang="en-US" sz="1200" dirty="0">
                          <a:latin typeface="+mn-lt"/>
                        </a:rPr>
                        <a:t>2.</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3206836"/>
                  </a:ext>
                </a:extLst>
              </a:tr>
            </a:tbl>
          </a:graphicData>
        </a:graphic>
      </p:graphicFrame>
      <p:pic>
        <p:nvPicPr>
          <p:cNvPr id="10" name="Graphic 9" descr="Drawing of a medieval peasant on a horse and cart">
            <a:extLst>
              <a:ext uri="{FF2B5EF4-FFF2-40B4-BE49-F238E27FC236}">
                <a16:creationId xmlns:a16="http://schemas.microsoft.com/office/drawing/2014/main" id="{6089BD1E-468B-BE67-3D80-9695FF1FB2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50748" y="1660575"/>
            <a:ext cx="838539" cy="541919"/>
          </a:xfrm>
          <a:prstGeom prst="rect">
            <a:avLst/>
          </a:prstGeom>
        </p:spPr>
      </p:pic>
      <p:pic>
        <p:nvPicPr>
          <p:cNvPr id="11" name="Graphic 10" descr="Drawing of a medieval merchant">
            <a:extLst>
              <a:ext uri="{FF2B5EF4-FFF2-40B4-BE49-F238E27FC236}">
                <a16:creationId xmlns:a16="http://schemas.microsoft.com/office/drawing/2014/main" id="{310F94F0-7D95-704F-777A-91A25DCC28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2251" y="2369295"/>
            <a:ext cx="276000" cy="720000"/>
          </a:xfrm>
          <a:prstGeom prst="rect">
            <a:avLst/>
          </a:prstGeom>
        </p:spPr>
      </p:pic>
      <p:pic>
        <p:nvPicPr>
          <p:cNvPr id="12" name="Graphic 11" descr="Drawing of a medieval nobleman ">
            <a:extLst>
              <a:ext uri="{FF2B5EF4-FFF2-40B4-BE49-F238E27FC236}">
                <a16:creationId xmlns:a16="http://schemas.microsoft.com/office/drawing/2014/main" id="{F472D418-6530-31B7-3E76-2FE8ED0184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5196" y="3172696"/>
            <a:ext cx="328234" cy="720000"/>
          </a:xfrm>
          <a:prstGeom prst="rect">
            <a:avLst/>
          </a:prstGeom>
        </p:spPr>
      </p:pic>
      <p:pic>
        <p:nvPicPr>
          <p:cNvPr id="13" name="Graphic 12" descr="Drawing of a medieval priest">
            <a:extLst>
              <a:ext uri="{FF2B5EF4-FFF2-40B4-BE49-F238E27FC236}">
                <a16:creationId xmlns:a16="http://schemas.microsoft.com/office/drawing/2014/main" id="{CE85CADB-004B-B4D8-24CE-F0A036BD5E5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9310" b="4403"/>
          <a:stretch/>
        </p:blipFill>
        <p:spPr>
          <a:xfrm>
            <a:off x="1465187" y="3976097"/>
            <a:ext cx="590127" cy="720000"/>
          </a:xfrm>
          <a:prstGeom prst="rect">
            <a:avLst/>
          </a:prstGeom>
        </p:spPr>
      </p:pic>
      <p:pic>
        <p:nvPicPr>
          <p:cNvPr id="14" name="Graphic 13" descr="Drawing of a medieval monk">
            <a:extLst>
              <a:ext uri="{FF2B5EF4-FFF2-40B4-BE49-F238E27FC236}">
                <a16:creationId xmlns:a16="http://schemas.microsoft.com/office/drawing/2014/main" id="{2BAEBD81-11DE-3A2B-383B-EF90C843B5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9659" y="4745420"/>
            <a:ext cx="298592" cy="720000"/>
          </a:xfrm>
          <a:prstGeom prst="rect">
            <a:avLst/>
          </a:prstGeom>
        </p:spPr>
      </p:pic>
      <p:pic>
        <p:nvPicPr>
          <p:cNvPr id="15" name="Graphic 14" descr="Drawing of a medieval king">
            <a:extLst>
              <a:ext uri="{FF2B5EF4-FFF2-40B4-BE49-F238E27FC236}">
                <a16:creationId xmlns:a16="http://schemas.microsoft.com/office/drawing/2014/main" id="{FCC4A774-1563-3CD8-7029-FBF807AE1E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47003" y="5519446"/>
            <a:ext cx="403904" cy="720000"/>
          </a:xfrm>
          <a:prstGeom prst="rect">
            <a:avLst/>
          </a:prstGeom>
        </p:spPr>
      </p:pic>
    </p:spTree>
    <p:extLst>
      <p:ext uri="{BB962C8B-B14F-4D97-AF65-F5344CB8AC3E}">
        <p14:creationId xmlns:p14="http://schemas.microsoft.com/office/powerpoint/2010/main" val="3507201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AE3C6-61AE-4159-8829-8AD5A2E0E1F2}"/>
              </a:ext>
            </a:extLst>
          </p:cNvPr>
          <p:cNvSpPr>
            <a:spLocks noGrp="1"/>
          </p:cNvSpPr>
          <p:nvPr>
            <p:ph type="title"/>
          </p:nvPr>
        </p:nvSpPr>
        <p:spPr>
          <a:xfrm>
            <a:off x="357187" y="276851"/>
            <a:ext cx="10996613" cy="710288"/>
          </a:xfrm>
        </p:spPr>
        <p:txBody>
          <a:bodyPr/>
          <a:lstStyle/>
          <a:p>
            <a:r>
              <a:rPr lang="en-GB" dirty="0"/>
              <a:t>Consequences of the Dissolution </a:t>
            </a:r>
            <a:r>
              <a:rPr lang="en-GB" dirty="0">
                <a:solidFill>
                  <a:schemeClr val="bg1"/>
                </a:solidFill>
              </a:rPr>
              <a:t>2</a:t>
            </a:r>
          </a:p>
        </p:txBody>
      </p:sp>
      <p:graphicFrame>
        <p:nvGraphicFramePr>
          <p:cNvPr id="4" name="Table 6">
            <a:extLst>
              <a:ext uri="{FF2B5EF4-FFF2-40B4-BE49-F238E27FC236}">
                <a16:creationId xmlns:a16="http://schemas.microsoft.com/office/drawing/2014/main" id="{877E40D3-B566-5563-E805-290E07D5CC5A}"/>
              </a:ext>
            </a:extLst>
          </p:cNvPr>
          <p:cNvGraphicFramePr>
            <a:graphicFrameLocks noGrp="1"/>
          </p:cNvGraphicFramePr>
          <p:nvPr>
            <p:extLst>
              <p:ext uri="{D42A27DB-BD31-4B8C-83A1-F6EECF244321}">
                <p14:modId xmlns:p14="http://schemas.microsoft.com/office/powerpoint/2010/main" val="890529139"/>
              </p:ext>
            </p:extLst>
          </p:nvPr>
        </p:nvGraphicFramePr>
        <p:xfrm>
          <a:off x="357187" y="987139"/>
          <a:ext cx="10996613" cy="5303520"/>
        </p:xfrm>
        <a:graphic>
          <a:graphicData uri="http://schemas.openxmlformats.org/drawingml/2006/table">
            <a:tbl>
              <a:tblPr firstRow="1"/>
              <a:tblGrid>
                <a:gridCol w="1757065">
                  <a:extLst>
                    <a:ext uri="{9D8B030D-6E8A-4147-A177-3AD203B41FA5}">
                      <a16:colId xmlns:a16="http://schemas.microsoft.com/office/drawing/2014/main" val="20000"/>
                    </a:ext>
                  </a:extLst>
                </a:gridCol>
                <a:gridCol w="4545855">
                  <a:extLst>
                    <a:ext uri="{9D8B030D-6E8A-4147-A177-3AD203B41FA5}">
                      <a16:colId xmlns:a16="http://schemas.microsoft.com/office/drawing/2014/main" val="20001"/>
                    </a:ext>
                  </a:extLst>
                </a:gridCol>
                <a:gridCol w="4693693">
                  <a:extLst>
                    <a:ext uri="{9D8B030D-6E8A-4147-A177-3AD203B41FA5}">
                      <a16:colId xmlns:a16="http://schemas.microsoft.com/office/drawing/2014/main" val="20002"/>
                    </a:ext>
                  </a:extLst>
                </a:gridCol>
              </a:tblGrid>
              <a:tr h="333048">
                <a:tc>
                  <a:txBody>
                    <a:bodyPr/>
                    <a:lstStyle/>
                    <a:p>
                      <a:pPr algn="l">
                        <a:defRPr/>
                      </a:pPr>
                      <a:r>
                        <a:rPr lang="en-US" sz="1600" b="1">
                          <a:solidFill>
                            <a:srgbClr val="000000"/>
                          </a:solidFill>
                          <a:latin typeface="Arial"/>
                        </a:rPr>
                        <a:t>Title</a:t>
                      </a:r>
                      <a:endParaRPr lang="en-US" sz="1600" b="1">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dirty="0">
                          <a:solidFill>
                            <a:srgbClr val="000000"/>
                          </a:solidFill>
                          <a:latin typeface="Arial"/>
                          <a:ea typeface="+mn-ea"/>
                          <a:cs typeface="+mn-cs"/>
                        </a:rPr>
                        <a:t>What do the religious houses offer them?</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600" b="1" kern="1200" dirty="0">
                          <a:solidFill>
                            <a:srgbClr val="000000"/>
                          </a:solidFill>
                          <a:latin typeface="Arial"/>
                          <a:ea typeface="+mn-ea"/>
                          <a:cs typeface="+mn-cs"/>
                        </a:rPr>
                        <a:t>How might it affect them if the religious houses close?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21655">
                <a:tc>
                  <a:txBody>
                    <a:bodyPr/>
                    <a:lstStyle/>
                    <a:p>
                      <a:r>
                        <a:rPr lang="en-US" sz="1600" dirty="0" err="1">
                          <a:latin typeface="Arial"/>
                        </a:rPr>
                        <a:t>Labourer</a:t>
                      </a:r>
                      <a:endParaRPr lang="en-US" sz="1600" dirty="0">
                        <a:latin typeface="Arial"/>
                      </a:endParaRP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Arial"/>
                        </a:rPr>
                        <a:t>1. Occasional work</a:t>
                      </a:r>
                    </a:p>
                    <a:p>
                      <a:endParaRPr lang="en-US" sz="600" dirty="0">
                        <a:latin typeface="Arial"/>
                      </a:endParaRPr>
                    </a:p>
                    <a:p>
                      <a:r>
                        <a:rPr lang="en-US" sz="1200" dirty="0">
                          <a:latin typeface="Arial"/>
                        </a:rPr>
                        <a:t>2. Look after my sick relatives</a:t>
                      </a:r>
                    </a:p>
                    <a:p>
                      <a:endParaRPr lang="en-US" sz="600" dirty="0">
                        <a:latin typeface="Arial"/>
                      </a:endParaRPr>
                    </a:p>
                    <a:p>
                      <a:r>
                        <a:rPr lang="en-US" sz="1200" dirty="0">
                          <a:latin typeface="Arial"/>
                        </a:rPr>
                        <a:t>3. Somewhere to pray</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Lose work and money</a:t>
                      </a:r>
                    </a:p>
                    <a:p>
                      <a:endParaRPr lang="en-US" sz="600" dirty="0">
                        <a:latin typeface="+mn-lt"/>
                      </a:endParaRPr>
                    </a:p>
                    <a:p>
                      <a:r>
                        <a:rPr lang="en-US" sz="1200" dirty="0">
                          <a:latin typeface="+mn-lt"/>
                        </a:rPr>
                        <a:t>2. Who will look after my sick family</a:t>
                      </a:r>
                    </a:p>
                    <a:p>
                      <a:endParaRPr lang="en-US" sz="600" dirty="0">
                        <a:latin typeface="+mn-lt"/>
                      </a:endParaRPr>
                    </a:p>
                    <a:p>
                      <a:r>
                        <a:rPr lang="en-US" sz="1200" dirty="0">
                          <a:latin typeface="+mn-lt"/>
                        </a:rPr>
                        <a:t>3. More workers (ex-monks) might mean lower wages for me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560">
                <a:tc>
                  <a:txBody>
                    <a:bodyPr/>
                    <a:lstStyle/>
                    <a:p>
                      <a:r>
                        <a:rPr lang="en-US" sz="1600" dirty="0">
                          <a:latin typeface="Arial"/>
                        </a:rPr>
                        <a:t>Merchant</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They buy lots of my good</a:t>
                      </a:r>
                    </a:p>
                    <a:p>
                      <a:endParaRPr lang="en-US" sz="600" dirty="0">
                        <a:latin typeface="+mn-lt"/>
                      </a:endParaRPr>
                    </a:p>
                    <a:p>
                      <a:r>
                        <a:rPr lang="en-US" sz="1200" dirty="0">
                          <a:latin typeface="+mn-lt"/>
                        </a:rPr>
                        <a:t>2. Helps keep vagrants off the street</a:t>
                      </a:r>
                    </a:p>
                    <a:p>
                      <a:endParaRPr lang="en-US" sz="600" dirty="0">
                        <a:latin typeface="+mn-lt"/>
                      </a:endParaRPr>
                    </a:p>
                    <a:p>
                      <a:r>
                        <a:rPr lang="en-US" sz="1200" dirty="0">
                          <a:latin typeface="+mn-lt"/>
                        </a:rPr>
                        <a:t>3. I enjoy listening to their choirs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Loss of regular income</a:t>
                      </a:r>
                    </a:p>
                    <a:p>
                      <a:endParaRPr lang="en-US" sz="600" dirty="0">
                        <a:latin typeface="+mn-lt"/>
                      </a:endParaRPr>
                    </a:p>
                    <a:p>
                      <a:r>
                        <a:rPr lang="en-US" sz="1200" dirty="0">
                          <a:latin typeface="+mn-lt"/>
                        </a:rPr>
                        <a:t>2. More vagrants which might mean more crime</a:t>
                      </a:r>
                    </a:p>
                    <a:p>
                      <a:endParaRPr lang="en-US" sz="600" dirty="0">
                        <a:latin typeface="+mn-lt"/>
                      </a:endParaRPr>
                    </a:p>
                    <a:p>
                      <a:r>
                        <a:rPr lang="en-US" sz="1200" dirty="0">
                          <a:latin typeface="+mn-lt"/>
                        </a:rPr>
                        <a:t>3. I might be able to buy a small piece of monastic land</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195">
                <a:tc>
                  <a:txBody>
                    <a:bodyPr/>
                    <a:lstStyle/>
                    <a:p>
                      <a:r>
                        <a:rPr lang="en-US" sz="1600" dirty="0">
                          <a:latin typeface="Arial"/>
                        </a:rPr>
                        <a:t>Noble</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They employ lots of people which is good for the economy</a:t>
                      </a:r>
                    </a:p>
                    <a:p>
                      <a:endParaRPr lang="en-US" sz="600" dirty="0">
                        <a:latin typeface="+mn-lt"/>
                      </a:endParaRPr>
                    </a:p>
                    <a:p>
                      <a:r>
                        <a:rPr lang="en-US" sz="1200" dirty="0">
                          <a:latin typeface="+mn-lt"/>
                        </a:rPr>
                        <a:t>2. I can pay chantry priests and monks to save my eternal soul</a:t>
                      </a:r>
                    </a:p>
                    <a:p>
                      <a:endParaRPr lang="en-US" sz="600" dirty="0">
                        <a:latin typeface="+mn-lt"/>
                      </a:endParaRPr>
                    </a:p>
                    <a:p>
                      <a:r>
                        <a:rPr lang="en-US" sz="1200" dirty="0">
                          <a:latin typeface="+mn-lt"/>
                        </a:rPr>
                        <a:t>3. The abbots can be useful allies (or enemies!)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I could buy lots of monastic land and become even richer!</a:t>
                      </a:r>
                    </a:p>
                    <a:p>
                      <a:endParaRPr lang="en-US" sz="600" dirty="0">
                        <a:latin typeface="+mn-lt"/>
                      </a:endParaRPr>
                    </a:p>
                    <a:p>
                      <a:r>
                        <a:rPr lang="en-US" sz="1200" dirty="0">
                          <a:latin typeface="+mn-lt"/>
                        </a:rPr>
                        <a:t>2. More cheap </a:t>
                      </a:r>
                      <a:r>
                        <a:rPr lang="en-US" sz="1200" dirty="0" err="1">
                          <a:latin typeface="+mn-lt"/>
                        </a:rPr>
                        <a:t>labour</a:t>
                      </a:r>
                      <a:r>
                        <a:rPr lang="en-US" sz="1200" dirty="0">
                          <a:latin typeface="+mn-lt"/>
                        </a:rPr>
                        <a:t> means I can pay lower wages</a:t>
                      </a:r>
                    </a:p>
                    <a:p>
                      <a:endParaRPr lang="en-US" sz="600" dirty="0">
                        <a:latin typeface="+mn-lt"/>
                      </a:endParaRPr>
                    </a:p>
                    <a:p>
                      <a:r>
                        <a:rPr lang="en-US" sz="1200" dirty="0">
                          <a:latin typeface="+mn-lt"/>
                        </a:rPr>
                        <a:t>3. Less interference from religious houses in politics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56225">
                <a:tc>
                  <a:txBody>
                    <a:bodyPr/>
                    <a:lstStyle/>
                    <a:p>
                      <a:r>
                        <a:rPr lang="en-US" sz="1600" dirty="0">
                          <a:latin typeface="Arial"/>
                        </a:rPr>
                        <a:t>Priest</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They sometimes take my income by offering cheaper services</a:t>
                      </a:r>
                    </a:p>
                    <a:p>
                      <a:endParaRPr lang="en-US" sz="600" dirty="0">
                        <a:latin typeface="+mn-lt"/>
                      </a:endParaRPr>
                    </a:p>
                    <a:p>
                      <a:r>
                        <a:rPr lang="en-US" sz="1200" dirty="0">
                          <a:latin typeface="+mn-lt"/>
                        </a:rPr>
                        <a:t>2. They strengthen the Pope’s presence in the community</a:t>
                      </a:r>
                    </a:p>
                    <a:p>
                      <a:endParaRPr lang="en-US" sz="600" dirty="0">
                        <a:latin typeface="+mn-lt"/>
                      </a:endParaRPr>
                    </a:p>
                    <a:p>
                      <a:r>
                        <a:rPr lang="en-US" sz="1200" dirty="0">
                          <a:latin typeface="+mn-lt"/>
                        </a:rPr>
                        <a:t>3.</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sz="1200" dirty="0">
                          <a:latin typeface="+mn-lt"/>
                        </a:rPr>
                        <a:t>1. My parish will surely increase which means more money!</a:t>
                      </a:r>
                    </a:p>
                    <a:p>
                      <a:endParaRPr lang="en-US" sz="600" dirty="0">
                        <a:latin typeface="+mn-lt"/>
                      </a:endParaRPr>
                    </a:p>
                    <a:p>
                      <a:r>
                        <a:rPr lang="en-US" sz="1200" dirty="0">
                          <a:latin typeface="+mn-lt"/>
                        </a:rPr>
                        <a:t>2. What would it mean for the Catholic Church? My faith?</a:t>
                      </a:r>
                    </a:p>
                    <a:p>
                      <a:endParaRPr lang="en-US" sz="600" dirty="0">
                        <a:latin typeface="+mn-lt"/>
                      </a:endParaRPr>
                    </a:p>
                    <a:p>
                      <a:r>
                        <a:rPr lang="en-US" sz="1200" dirty="0">
                          <a:latin typeface="+mn-lt"/>
                        </a:rPr>
                        <a:t>3. Will the monks want to retrain as priests? What then!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0627">
                <a:tc>
                  <a:txBody>
                    <a:bodyPr/>
                    <a:lstStyle/>
                    <a:p>
                      <a:r>
                        <a:rPr lang="en-US" sz="1600" dirty="0">
                          <a:latin typeface="Arial"/>
                        </a:rPr>
                        <a:t>Monk</a:t>
                      </a:r>
                    </a:p>
                    <a:p>
                      <a:endParaRPr lang="en-US" sz="1600" dirty="0">
                        <a:latin typeface="Arial"/>
                      </a:endParaRP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Food</a:t>
                      </a:r>
                    </a:p>
                    <a:p>
                      <a:endParaRPr lang="en-US" sz="600" dirty="0">
                        <a:latin typeface="+mn-lt"/>
                      </a:endParaRPr>
                    </a:p>
                    <a:p>
                      <a:r>
                        <a:rPr lang="en-US" sz="1200" dirty="0">
                          <a:latin typeface="+mn-lt"/>
                        </a:rPr>
                        <a:t>2. Shelter</a:t>
                      </a:r>
                    </a:p>
                    <a:p>
                      <a:endParaRPr lang="en-US" sz="600" dirty="0">
                        <a:latin typeface="+mn-lt"/>
                      </a:endParaRPr>
                    </a:p>
                    <a:p>
                      <a:r>
                        <a:rPr lang="en-US" sz="1200" dirty="0">
                          <a:latin typeface="+mn-lt"/>
                        </a:rPr>
                        <a:t>3. Spiritual nourishment</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Where would I live?</a:t>
                      </a:r>
                    </a:p>
                    <a:p>
                      <a:endParaRPr lang="en-US" sz="600" dirty="0">
                        <a:latin typeface="+mn-lt"/>
                      </a:endParaRPr>
                    </a:p>
                    <a:p>
                      <a:r>
                        <a:rPr lang="en-US" sz="1200" dirty="0">
                          <a:latin typeface="+mn-lt"/>
                        </a:rPr>
                        <a:t>2. How would I survive?</a:t>
                      </a:r>
                    </a:p>
                    <a:p>
                      <a:endParaRPr lang="en-US" sz="600" dirty="0">
                        <a:latin typeface="+mn-lt"/>
                      </a:endParaRPr>
                    </a:p>
                    <a:p>
                      <a:r>
                        <a:rPr lang="en-US" sz="1200" dirty="0">
                          <a:latin typeface="+mn-lt"/>
                        </a:rPr>
                        <a:t>3. If God could do this to me, his servant, what does it mean?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King</a:t>
                      </a:r>
                    </a:p>
                    <a:p>
                      <a:endParaRPr lang="en-US" sz="16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My Lord Bishops give me guidance, but not always welcome</a:t>
                      </a:r>
                    </a:p>
                    <a:p>
                      <a:endParaRPr lang="en-US" sz="600" dirty="0">
                        <a:latin typeface="+mn-lt"/>
                      </a:endParaRPr>
                    </a:p>
                    <a:p>
                      <a:r>
                        <a:rPr lang="en-US" sz="1200" dirty="0">
                          <a:latin typeface="+mn-lt"/>
                        </a:rPr>
                        <a:t>2. They secure the Pope’s influence in my kingdom</a:t>
                      </a:r>
                    </a:p>
                    <a:p>
                      <a:endParaRPr lang="en-US" sz="600" dirty="0">
                        <a:latin typeface="+mn-lt"/>
                      </a:endParaRPr>
                    </a:p>
                    <a:p>
                      <a:r>
                        <a:rPr lang="en-US" sz="1200" dirty="0">
                          <a:latin typeface="+mn-lt"/>
                        </a:rPr>
                        <a:t>3. They have more money and land than me, but give me little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r>
                        <a:rPr lang="en-US" sz="1200" dirty="0">
                          <a:latin typeface="+mn-lt"/>
                        </a:rPr>
                        <a:t>1. I could have fewer Bishops on the Privy Council</a:t>
                      </a:r>
                    </a:p>
                    <a:p>
                      <a:endParaRPr lang="en-US" sz="600" dirty="0">
                        <a:latin typeface="+mn-lt"/>
                      </a:endParaRPr>
                    </a:p>
                    <a:p>
                      <a:r>
                        <a:rPr lang="en-US" sz="1200" dirty="0">
                          <a:latin typeface="+mn-lt"/>
                        </a:rPr>
                        <a:t>2. I could rule with less interference from the Pope</a:t>
                      </a:r>
                    </a:p>
                    <a:p>
                      <a:endParaRPr lang="en-US" sz="600" dirty="0">
                        <a:latin typeface="+mn-lt"/>
                      </a:endParaRPr>
                    </a:p>
                    <a:p>
                      <a:r>
                        <a:rPr lang="en-US" sz="1200" dirty="0">
                          <a:latin typeface="+mn-lt"/>
                        </a:rPr>
                        <a:t>3. I could take their lands and riches (for the greater good! </a:t>
                      </a:r>
                      <a:r>
                        <a:rPr lang="en-GB" sz="1200" dirty="0">
                          <a:latin typeface="+mn-lt"/>
                        </a:rPr>
                        <a:t>😉)</a:t>
                      </a:r>
                      <a:endParaRPr lang="en-US" sz="1200" dirty="0">
                        <a:latin typeface="+mn-lt"/>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3206836"/>
                  </a:ext>
                </a:extLst>
              </a:tr>
            </a:tbl>
          </a:graphicData>
        </a:graphic>
      </p:graphicFrame>
      <p:pic>
        <p:nvPicPr>
          <p:cNvPr id="5" name="Graphic 4" descr="Drawing of a medieval peasant on a horse and cart">
            <a:extLst>
              <a:ext uri="{FF2B5EF4-FFF2-40B4-BE49-F238E27FC236}">
                <a16:creationId xmlns:a16="http://schemas.microsoft.com/office/drawing/2014/main" id="{82CF7375-D31E-B7E8-481B-FE93F2877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50748" y="1660575"/>
            <a:ext cx="838539" cy="541919"/>
          </a:xfrm>
          <a:prstGeom prst="rect">
            <a:avLst/>
          </a:prstGeom>
        </p:spPr>
      </p:pic>
      <p:pic>
        <p:nvPicPr>
          <p:cNvPr id="7" name="Graphic 6" descr="Drawing of a medieval merchant">
            <a:extLst>
              <a:ext uri="{FF2B5EF4-FFF2-40B4-BE49-F238E27FC236}">
                <a16:creationId xmlns:a16="http://schemas.microsoft.com/office/drawing/2014/main" id="{43D7ABBF-29D0-7CAF-A5CF-747F7A5FB3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2251" y="2369295"/>
            <a:ext cx="276000" cy="720000"/>
          </a:xfrm>
          <a:prstGeom prst="rect">
            <a:avLst/>
          </a:prstGeom>
        </p:spPr>
      </p:pic>
      <p:pic>
        <p:nvPicPr>
          <p:cNvPr id="8" name="Graphic 7" descr="Drawing of a medieval nobleman ">
            <a:extLst>
              <a:ext uri="{FF2B5EF4-FFF2-40B4-BE49-F238E27FC236}">
                <a16:creationId xmlns:a16="http://schemas.microsoft.com/office/drawing/2014/main" id="{520658AD-3B73-3C11-CFBB-23C6764F2F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5196" y="3172696"/>
            <a:ext cx="328234" cy="720000"/>
          </a:xfrm>
          <a:prstGeom prst="rect">
            <a:avLst/>
          </a:prstGeom>
        </p:spPr>
      </p:pic>
      <p:pic>
        <p:nvPicPr>
          <p:cNvPr id="9" name="Graphic 8" descr="Drawing of a medieval priest">
            <a:extLst>
              <a:ext uri="{FF2B5EF4-FFF2-40B4-BE49-F238E27FC236}">
                <a16:creationId xmlns:a16="http://schemas.microsoft.com/office/drawing/2014/main" id="{96AEF198-991F-FF69-139C-855C7527F2A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9310" b="4403"/>
          <a:stretch/>
        </p:blipFill>
        <p:spPr>
          <a:xfrm>
            <a:off x="1465187" y="3976097"/>
            <a:ext cx="590127" cy="720000"/>
          </a:xfrm>
          <a:prstGeom prst="rect">
            <a:avLst/>
          </a:prstGeom>
        </p:spPr>
      </p:pic>
      <p:pic>
        <p:nvPicPr>
          <p:cNvPr id="10" name="Graphic 9" descr="Drawing of a medieval monk">
            <a:extLst>
              <a:ext uri="{FF2B5EF4-FFF2-40B4-BE49-F238E27FC236}">
                <a16:creationId xmlns:a16="http://schemas.microsoft.com/office/drawing/2014/main" id="{2970F90A-DFF1-BB54-0CC9-95AF8A96CB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9659" y="4745420"/>
            <a:ext cx="298592" cy="720000"/>
          </a:xfrm>
          <a:prstGeom prst="rect">
            <a:avLst/>
          </a:prstGeom>
        </p:spPr>
      </p:pic>
      <p:pic>
        <p:nvPicPr>
          <p:cNvPr id="6" name="Graphic 5" descr="Drawing of a medieval king">
            <a:extLst>
              <a:ext uri="{FF2B5EF4-FFF2-40B4-BE49-F238E27FC236}">
                <a16:creationId xmlns:a16="http://schemas.microsoft.com/office/drawing/2014/main" id="{5BD3F858-BCDA-89BB-4F65-9E6B76537A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47003" y="5519446"/>
            <a:ext cx="403904" cy="720000"/>
          </a:xfrm>
          <a:prstGeom prst="rect">
            <a:avLst/>
          </a:prstGeom>
        </p:spPr>
      </p:pic>
    </p:spTree>
    <p:extLst>
      <p:ext uri="{BB962C8B-B14F-4D97-AF65-F5344CB8AC3E}">
        <p14:creationId xmlns:p14="http://schemas.microsoft.com/office/powerpoint/2010/main" val="2675016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283110" y="243969"/>
            <a:ext cx="3173523" cy="710288"/>
          </a:xfrm>
        </p:spPr>
        <p:txBody>
          <a:bodyPr lIns="0" rIns="90000" anchor="b"/>
          <a:lstStyle/>
          <a:p>
            <a:r>
              <a:rPr lang="en-GB" dirty="0"/>
              <a:t>Over to you… </a:t>
            </a:r>
            <a:r>
              <a:rPr lang="en-GB" dirty="0">
                <a:solidFill>
                  <a:schemeClr val="bg1"/>
                </a:solidFill>
              </a:rPr>
              <a:t>2</a:t>
            </a:r>
          </a:p>
        </p:txBody>
      </p:sp>
      <p:pic>
        <p:nvPicPr>
          <p:cNvPr id="4" name="Picture 3" descr="An image of a man standing inside a timber framed building talking to the camera. ">
            <a:extLst>
              <a:ext uri="{FF2B5EF4-FFF2-40B4-BE49-F238E27FC236}">
                <a16:creationId xmlns:a16="http://schemas.microsoft.com/office/drawing/2014/main" id="{ED045015-9848-4C8A-B54F-ADD72F54FB59}"/>
              </a:ext>
            </a:extLst>
          </p:cNvPr>
          <p:cNvPicPr>
            <a:picLocks noChangeAspect="1"/>
          </p:cNvPicPr>
          <p:nvPr/>
        </p:nvPicPr>
        <p:blipFill>
          <a:blip r:embed="rId3"/>
          <a:stretch>
            <a:fillRect/>
          </a:stretch>
        </p:blipFill>
        <p:spPr>
          <a:xfrm>
            <a:off x="3038475" y="2451457"/>
            <a:ext cx="7325654" cy="3745787"/>
          </a:xfrm>
          <a:prstGeom prst="rect">
            <a:avLst/>
          </a:prstGeom>
        </p:spPr>
      </p:pic>
      <p:sp>
        <p:nvSpPr>
          <p:cNvPr id="3" name="Picture Placeholder 23" descr="Speech bubble">
            <a:extLst>
              <a:ext uri="{FF2B5EF4-FFF2-40B4-BE49-F238E27FC236}">
                <a16:creationId xmlns:a16="http://schemas.microsoft.com/office/drawing/2014/main" id="{B08265E8-2DDF-F3BC-9A05-B64C6C0B4C00}"/>
              </a:ext>
              <a:ext uri="{C183D7F6-B498-43B3-948B-1728B52AA6E4}">
                <adec:decorative xmlns:adec="http://schemas.microsoft.com/office/drawing/2017/decorative" val="0"/>
              </a:ext>
            </a:extLst>
          </p:cNvPr>
          <p:cNvSpPr txBox="1">
            <a:spLocks/>
          </p:cNvSpPr>
          <p:nvPr/>
        </p:nvSpPr>
        <p:spPr>
          <a:xfrm flipH="1">
            <a:off x="4143859" y="1155224"/>
            <a:ext cx="3084513" cy="1678411"/>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wrap="square"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2000" b="1" dirty="0"/>
              <a:t>Who were the main winners and losers in The Dissolution?</a:t>
            </a:r>
          </a:p>
        </p:txBody>
      </p:sp>
      <p:sp>
        <p:nvSpPr>
          <p:cNvPr id="6" name="TextBox 5">
            <a:extLst>
              <a:ext uri="{FF2B5EF4-FFF2-40B4-BE49-F238E27FC236}">
                <a16:creationId xmlns:a16="http://schemas.microsoft.com/office/drawing/2014/main" id="{3D7D7B1F-F2BC-4A29-B191-9E5C5F2DF143}"/>
              </a:ext>
            </a:extLst>
          </p:cNvPr>
          <p:cNvSpPr txBox="1"/>
          <p:nvPr/>
        </p:nvSpPr>
        <p:spPr>
          <a:xfrm>
            <a:off x="7019925" y="6324600"/>
            <a:ext cx="3333750" cy="369332"/>
          </a:xfrm>
          <a:prstGeom prst="rect">
            <a:avLst/>
          </a:prstGeom>
          <a:noFill/>
        </p:spPr>
        <p:txBody>
          <a:bodyPr wrap="square" rtlCol="0">
            <a:spAutoFit/>
          </a:bodyPr>
          <a:lstStyle/>
          <a:p>
            <a:r>
              <a:rPr lang="en-GB" dirty="0"/>
              <a:t>Jim Butler – Local Historian </a:t>
            </a:r>
          </a:p>
        </p:txBody>
      </p:sp>
    </p:spTree>
    <p:extLst>
      <p:ext uri="{BB962C8B-B14F-4D97-AF65-F5344CB8AC3E}">
        <p14:creationId xmlns:p14="http://schemas.microsoft.com/office/powerpoint/2010/main" val="131816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12A-AA22-4F71-B3F5-D41ADD3AB51C}"/>
              </a:ext>
            </a:extLst>
          </p:cNvPr>
          <p:cNvSpPr>
            <a:spLocks noGrp="1"/>
          </p:cNvSpPr>
          <p:nvPr>
            <p:ph type="title"/>
          </p:nvPr>
        </p:nvSpPr>
        <p:spPr/>
        <p:txBody>
          <a:bodyPr lIns="0" tIns="45720" rIns="91440" bIns="45720" anchor="t"/>
          <a:lstStyle/>
          <a:p>
            <a:r>
              <a:rPr lang="en-GB" dirty="0">
                <a:latin typeface="Arial"/>
                <a:cs typeface="Arial"/>
              </a:rPr>
              <a:t>Watch the film ‘Henry VIII and the Protestant  Reformation’</a:t>
            </a:r>
          </a:p>
        </p:txBody>
      </p:sp>
      <p:pic>
        <p:nvPicPr>
          <p:cNvPr id="4" name="Content Placeholder 3" descr="An image of a man standing inside a timber framed building talking to the camera. A Closed Caption reads 'At the beginning of Henry VIII's reign in 1507, England was staunchly Catholic'.">
            <a:hlinkClick r:id="rId3"/>
            <a:extLst>
              <a:ext uri="{FF2B5EF4-FFF2-40B4-BE49-F238E27FC236}">
                <a16:creationId xmlns:a16="http://schemas.microsoft.com/office/drawing/2014/main" id="{F9DC8344-5CED-4AB3-9E82-BC6718F29A5A}"/>
              </a:ext>
            </a:extLst>
          </p:cNvPr>
          <p:cNvPicPr>
            <a:picLocks noGrp="1" noChangeAspect="1"/>
          </p:cNvPicPr>
          <p:nvPr>
            <p:ph idx="1"/>
          </p:nvPr>
        </p:nvPicPr>
        <p:blipFill>
          <a:blip r:embed="rId4"/>
          <a:stretch>
            <a:fillRect/>
          </a:stretch>
        </p:blipFill>
        <p:spPr>
          <a:xfrm>
            <a:off x="1274282" y="1470025"/>
            <a:ext cx="9187823" cy="4321175"/>
          </a:xfrm>
          <a:prstGeom prst="rect">
            <a:avLst/>
          </a:prstGeom>
        </p:spPr>
      </p:pic>
      <p:sp>
        <p:nvSpPr>
          <p:cNvPr id="5" name="TextBox 4">
            <a:extLst>
              <a:ext uri="{FF2B5EF4-FFF2-40B4-BE49-F238E27FC236}">
                <a16:creationId xmlns:a16="http://schemas.microsoft.com/office/drawing/2014/main" id="{D33BA0AE-7007-4480-9C82-469CD9F2B0BA}"/>
              </a:ext>
            </a:extLst>
          </p:cNvPr>
          <p:cNvSpPr txBox="1"/>
          <p:nvPr/>
        </p:nvSpPr>
        <p:spPr>
          <a:xfrm>
            <a:off x="1274282" y="5791200"/>
            <a:ext cx="4856814" cy="369332"/>
          </a:xfrm>
          <a:prstGeom prst="rect">
            <a:avLst/>
          </a:prstGeom>
          <a:noFill/>
        </p:spPr>
        <p:txBody>
          <a:bodyPr wrap="square" rtlCol="0">
            <a:spAutoFit/>
          </a:bodyPr>
          <a:lstStyle/>
          <a:p>
            <a:r>
              <a:rPr lang="en-GB" dirty="0"/>
              <a:t>Click on the picture to link to the film. </a:t>
            </a:r>
          </a:p>
        </p:txBody>
      </p:sp>
    </p:spTree>
    <p:extLst>
      <p:ext uri="{BB962C8B-B14F-4D97-AF65-F5344CB8AC3E}">
        <p14:creationId xmlns:p14="http://schemas.microsoft.com/office/powerpoint/2010/main" val="201311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6D476-915F-4EA3-A07B-D2C3817554F8}"/>
              </a:ext>
            </a:extLst>
          </p:cNvPr>
          <p:cNvSpPr>
            <a:spLocks noGrp="1"/>
          </p:cNvSpPr>
          <p:nvPr>
            <p:ph idx="1"/>
          </p:nvPr>
        </p:nvSpPr>
        <p:spPr>
          <a:xfrm>
            <a:off x="370010" y="747438"/>
            <a:ext cx="10971915" cy="6002128"/>
          </a:xfrm>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Although Henry VIII opened the door for Protestant reforms to the church in England, his motives were born out of his own personal desires; for a divorce from Catherine of Aragon so he could marry Ann Boleyn, and to fill his treasury from the confiscation of monastic riches and property.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However, Henry’s son, Edward VI, strongly believed in the Protestant cause and did all in his power to secure the new faith in the country.  But after Edward died and Lady Jane Grey failed to secure the throne, Mary I soon tried to bring the country back into the Catholic faith. However, despite their being areas of the country where Catholicism was still strong, 20 years of enforced Protestant worship across England was not easily reversed, no matter how many people Mary had burned to death as heretics.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When Elizabeth I became Queen, she sought a more balanced approach to religion, keeping the country Protestant, but making concessions to Catholics also.  On the whole, this policy of compromise worked in England until the Pope forced all English Catholics to choose their faith above their queen. Elizabeth was forced to retaliate, executing Catholics who openly defied her religious policies.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Although the religious tensions calmed down in the later years of Elizabeth’s reign, they were still bubbling beneath the surface when James I became King. Just 2 years after his coronation, Catholics attempted to bring England back to the old religion when they tried to assassinate King James in the Gunpowder Plot.</a:t>
            </a:r>
          </a:p>
          <a:p>
            <a:pPr marL="0" marR="0" lvl="0" indent="0" algn="l" defTabSz="914400" rtl="0" eaLnBrk="1" fontAlgn="auto" latinLnBrk="0" hangingPunct="1">
              <a:lnSpc>
                <a:spcPct val="100000"/>
              </a:lnSpc>
              <a:spcBef>
                <a:spcPts val="1000"/>
              </a:spcBef>
              <a:spcAft>
                <a:spcPts val="0"/>
              </a:spcAft>
              <a:buClrTx/>
              <a:buSzTx/>
              <a:buFontTx/>
              <a:buNone/>
              <a:tabLst/>
              <a:defRPr/>
            </a:pPr>
            <a:br>
              <a:rPr kumimoji="0" lang="en-GB" sz="1600" b="1" i="0" u="none" strike="noStrike" kern="1200" cap="none" spc="0" normalizeH="0" baseline="0" noProof="0" dirty="0">
                <a:ln>
                  <a:noFill/>
                </a:ln>
                <a:solidFill>
                  <a:schemeClr val="tx1"/>
                </a:solidFill>
                <a:effectLst/>
                <a:uLnTx/>
                <a:uFillTx/>
                <a:latin typeface="+mn-lt"/>
                <a:ea typeface="+mn-ea"/>
                <a:cs typeface="+mn-cs"/>
              </a:rPr>
            </a:br>
            <a:r>
              <a:rPr kumimoji="0" lang="en-GB" sz="1600" b="1" i="0" u="none" strike="noStrike" kern="1200" cap="none" spc="0" normalizeH="0" baseline="0" noProof="0" dirty="0">
                <a:ln>
                  <a:noFill/>
                </a:ln>
                <a:solidFill>
                  <a:schemeClr val="tx1"/>
                </a:solidFill>
                <a:effectLst/>
                <a:uLnTx/>
                <a:uFillTx/>
                <a:latin typeface="+mn-lt"/>
                <a:ea typeface="+mn-ea"/>
                <a:cs typeface="+mn-cs"/>
              </a:rPr>
              <a:t> </a:t>
            </a:r>
            <a:endParaRPr kumimoji="0" lang="en-GB"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2">
            <a:extLst>
              <a:ext uri="{FF2B5EF4-FFF2-40B4-BE49-F238E27FC236}">
                <a16:creationId xmlns:a16="http://schemas.microsoft.com/office/drawing/2014/main" id="{923A08A1-20D2-762A-CDF4-FE2358D8997D}"/>
              </a:ext>
            </a:extLst>
          </p:cNvPr>
          <p:cNvSpPr txBox="1">
            <a:spLocks noGrp="1"/>
          </p:cNvSpPr>
          <p:nvPr>
            <p:ph type="title" idx="4294967295"/>
          </p:nvPr>
        </p:nvSpPr>
        <p:spPr>
          <a:xfrm>
            <a:off x="249382" y="108434"/>
            <a:ext cx="11092543"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n-ea"/>
                <a:cs typeface="+mn-cs"/>
              </a:rPr>
              <a:t>The Battle for Religious Supremacy</a:t>
            </a:r>
            <a:endParaRPr kumimoji="0" lang="en-GB" sz="3200" b="0" i="0" u="none" strike="noStrike" kern="1200" cap="none" spc="0" normalizeH="0" baseline="0" noProof="0" dirty="0">
              <a:ln>
                <a:noFill/>
              </a:ln>
              <a:solidFill>
                <a:schemeClr val="tx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99856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The start of The Reformation</a:t>
            </a:r>
            <a:br>
              <a:rPr lang="en-GB" dirty="0"/>
            </a:br>
            <a:endParaRPr lang="en-GB" dirty="0"/>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000" dirty="0"/>
              <a:t>In 1517, a priest and former monk named </a:t>
            </a:r>
            <a:r>
              <a:rPr lang="en-GB" sz="2000" b="1" dirty="0"/>
              <a:t>Martin Luther </a:t>
            </a:r>
            <a:r>
              <a:rPr lang="en-GB" sz="2000" dirty="0"/>
              <a:t>wrote a series of criticisms of the Catholic Church called the </a:t>
            </a:r>
            <a:r>
              <a:rPr lang="en-GB" sz="2000" i="1" dirty="0"/>
              <a:t>Ninety-five Theses </a:t>
            </a:r>
            <a:r>
              <a:rPr lang="en-GB" sz="2000" dirty="0"/>
              <a:t>or </a:t>
            </a:r>
            <a:r>
              <a:rPr lang="en-GB" sz="2000" i="1" dirty="0"/>
              <a:t>Disputation of the Power and Efficacy of Indulgences</a:t>
            </a:r>
            <a:r>
              <a:rPr lang="en-GB" sz="2000" dirty="0"/>
              <a:t>.</a:t>
            </a:r>
          </a:p>
          <a:p>
            <a:pPr algn="ctr"/>
            <a:r>
              <a:rPr lang="en-GB" sz="2000" dirty="0"/>
              <a:t> This was the catalysis for  events that would lead to the split of the Western Church into Protestantism and what is now the Roman Catholic Church. </a:t>
            </a:r>
          </a:p>
          <a:p>
            <a:pPr algn="ctr"/>
            <a:r>
              <a:rPr lang="en-GB" sz="2000" dirty="0"/>
              <a:t>The spread of </a:t>
            </a:r>
            <a:r>
              <a:rPr lang="en-GB" sz="2000" b="1" dirty="0"/>
              <a:t>Gutenberg’s Printing Press</a:t>
            </a:r>
            <a:r>
              <a:rPr lang="en-GB" sz="2000" dirty="0"/>
              <a:t> led to the rapid dissemination of these ideas around Europe.  </a:t>
            </a:r>
          </a:p>
        </p:txBody>
      </p:sp>
      <p:pic>
        <p:nvPicPr>
          <p:cNvPr id="19" name="Picture 10">
            <a:extLst>
              <a:ext uri="{FF2B5EF4-FFF2-40B4-BE49-F238E27FC236}">
                <a16:creationId xmlns:a16="http://schemas.microsoft.com/office/drawing/2014/main" id="{FA155962-11EB-48C5-BCA5-91C37AE9021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8172574" y="4158856"/>
            <a:ext cx="2899583" cy="1146517"/>
          </a:xfrm>
          <a:prstGeom prst="rect">
            <a:avLst/>
          </a:prstGeom>
        </p:spPr>
      </p:pic>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5670871" y="1522274"/>
            <a:ext cx="1935198" cy="765192"/>
          </a:xfrm>
          <a:prstGeom prst="rect">
            <a:avLst/>
          </a:prstGeom>
        </p:spPr>
      </p:pic>
      <p:sp>
        <p:nvSpPr>
          <p:cNvPr id="16" name="TextBox 15">
            <a:extLst>
              <a:ext uri="{FF2B5EF4-FFF2-40B4-BE49-F238E27FC236}">
                <a16:creationId xmlns:a16="http://schemas.microsoft.com/office/drawing/2014/main" id="{D6974E98-CDDE-4B6A-8153-38162EB0481A}"/>
              </a:ext>
            </a:extLst>
          </p:cNvPr>
          <p:cNvSpPr txBox="1"/>
          <p:nvPr/>
        </p:nvSpPr>
        <p:spPr>
          <a:xfrm>
            <a:off x="5808604" y="1630334"/>
            <a:ext cx="1659732" cy="584775"/>
          </a:xfrm>
          <a:prstGeom prst="rect">
            <a:avLst/>
          </a:prstGeom>
          <a:noFill/>
        </p:spPr>
        <p:txBody>
          <a:bodyPr wrap="square" rtlCol="0">
            <a:spAutoFit/>
          </a:bodyPr>
          <a:lstStyle/>
          <a:p>
            <a:r>
              <a:rPr lang="en-GB" sz="1600" b="1" dirty="0"/>
              <a:t>Martin Luther 1483-1546 </a:t>
            </a:r>
          </a:p>
        </p:txBody>
      </p:sp>
      <p:pic>
        <p:nvPicPr>
          <p:cNvPr id="1026" name="Picture 2" descr="A portrait painting of a man in a black robe, with short curly black hair, under a beret-like black hat.">
            <a:extLst>
              <a:ext uri="{FF2B5EF4-FFF2-40B4-BE49-F238E27FC236}">
                <a16:creationId xmlns:a16="http://schemas.microsoft.com/office/drawing/2014/main" id="{06B678B1-FC47-4FA2-93DB-95FF366B58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425"/>
          <a:stretch/>
        </p:blipFill>
        <p:spPr bwMode="auto">
          <a:xfrm rot="21024975">
            <a:off x="7834121" y="344208"/>
            <a:ext cx="2612107" cy="2958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lack and white engraving of people using a printing press.">
            <a:extLst>
              <a:ext uri="{FF2B5EF4-FFF2-40B4-BE49-F238E27FC236}">
                <a16:creationId xmlns:a16="http://schemas.microsoft.com/office/drawing/2014/main" id="{16C9685A-6811-4045-AB11-3AB77F595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054439"/>
            <a:ext cx="1861900" cy="2400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DD329BB-1B79-CEB2-FC3A-50225590B495}"/>
              </a:ext>
            </a:extLst>
          </p:cNvPr>
          <p:cNvSpPr>
            <a:spLocks noGrp="1"/>
          </p:cNvSpPr>
          <p:nvPr>
            <p:ph type="body" sz="quarter" idx="23"/>
          </p:nvPr>
        </p:nvSpPr>
        <p:spPr>
          <a:xfrm>
            <a:off x="8241699" y="4524945"/>
            <a:ext cx="2677314" cy="414338"/>
          </a:xfrm>
        </p:spPr>
        <p:txBody>
          <a:bodyPr/>
          <a:lstStyle/>
          <a:p>
            <a:r>
              <a:rPr lang="en-GB" sz="1400" dirty="0"/>
              <a:t>Johannes Gutenberg invented the printing press circa 1450</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018824" y="5361617"/>
            <a:ext cx="1310911" cy="1095615"/>
          </a:xfrm>
          <a:prstGeom prst="rect">
            <a:avLst/>
          </a:prstGeom>
        </p:spPr>
      </p:pic>
    </p:spTree>
    <p:extLst>
      <p:ext uri="{BB962C8B-B14F-4D97-AF65-F5344CB8AC3E}">
        <p14:creationId xmlns:p14="http://schemas.microsoft.com/office/powerpoint/2010/main" val="136822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E9EE4C89-90EC-41F4-BA27-965FD5CDA49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8867774" y="204711"/>
            <a:ext cx="2486025" cy="1309764"/>
          </a:xfrm>
          <a:prstGeom prst="rect">
            <a:avLst/>
          </a:prstGeom>
        </p:spPr>
      </p:pic>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409547" y="5300778"/>
            <a:ext cx="3031476" cy="1198669"/>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The Tudor Period. </a:t>
            </a:r>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300" dirty="0"/>
              <a:t>When Henry Tudor beat King Richard III at </a:t>
            </a:r>
            <a:r>
              <a:rPr lang="en-GB" sz="2300" b="1" dirty="0"/>
              <a:t>The Battle of Bosworth </a:t>
            </a:r>
            <a:r>
              <a:rPr lang="en-GB" sz="2300" dirty="0"/>
              <a:t>in 1585, he ushered in the Tudor period. </a:t>
            </a:r>
          </a:p>
          <a:p>
            <a:pPr algn="ctr"/>
            <a:r>
              <a:rPr lang="en-GB" sz="2300" dirty="0"/>
              <a:t>He united the Houses of Lancaster and York with his marriage to Elizabeth. England was a Roman Catholic country at the time with hundreds of Religious Houses - Convents, Monasteries, Abbeys, Friaries and Priories. </a:t>
            </a:r>
          </a:p>
        </p:txBody>
      </p:sp>
      <p:pic>
        <p:nvPicPr>
          <p:cNvPr id="2052" name="Picture 4" descr="A portrait painting of a man wearing a red and gold cloak a white trim, a large heavy gold chain around his shoulders and a black hat.">
            <a:extLst>
              <a:ext uri="{FF2B5EF4-FFF2-40B4-BE49-F238E27FC236}">
                <a16:creationId xmlns:a16="http://schemas.microsoft.com/office/drawing/2014/main" id="{D03FBCFE-7E5B-4E9A-8811-5BE513320A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179"/>
          <a:stretch/>
        </p:blipFill>
        <p:spPr bwMode="auto">
          <a:xfrm rot="20723977">
            <a:off x="5938282" y="288333"/>
            <a:ext cx="2541058" cy="2794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08B54D-37EE-477B-876D-8A1A541A5760}"/>
              </a:ext>
            </a:extLst>
          </p:cNvPr>
          <p:cNvSpPr txBox="1"/>
          <p:nvPr/>
        </p:nvSpPr>
        <p:spPr>
          <a:xfrm>
            <a:off x="9020175" y="365126"/>
            <a:ext cx="2257425" cy="1077218"/>
          </a:xfrm>
          <a:prstGeom prst="rect">
            <a:avLst/>
          </a:prstGeom>
          <a:noFill/>
        </p:spPr>
        <p:txBody>
          <a:bodyPr wrap="square" rtlCol="0">
            <a:spAutoFit/>
          </a:bodyPr>
          <a:lstStyle/>
          <a:p>
            <a:r>
              <a:rPr lang="en-GB" sz="1600" b="1" dirty="0"/>
              <a:t>Henry VII was King of England from 1485 until his death in 1509</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pic>
        <p:nvPicPr>
          <p:cNvPr id="2050" name="Picture 2" descr="A drawing of a Tudor Rose symbol - a white rose representing Yorkshire, inside a red rose representing Lancashire.">
            <a:extLst>
              <a:ext uri="{FF2B5EF4-FFF2-40B4-BE49-F238E27FC236}">
                <a16:creationId xmlns:a16="http://schemas.microsoft.com/office/drawing/2014/main" id="{D0E8F9EE-8B07-4FC1-814A-AC1DBB1D9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7749" y="2850316"/>
            <a:ext cx="2337485" cy="23374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015DC37-0FC2-20C7-534C-2FF8CAC63CA0}"/>
              </a:ext>
            </a:extLst>
          </p:cNvPr>
          <p:cNvSpPr>
            <a:spLocks noGrp="1"/>
          </p:cNvSpPr>
          <p:nvPr>
            <p:ph type="body" sz="quarter" idx="23"/>
          </p:nvPr>
        </p:nvSpPr>
        <p:spPr>
          <a:xfrm>
            <a:off x="7409546" y="5692943"/>
            <a:ext cx="3031475" cy="414338"/>
          </a:xfrm>
        </p:spPr>
        <p:txBody>
          <a:bodyPr/>
          <a:lstStyle/>
          <a:p>
            <a:r>
              <a:rPr lang="en-GB" sz="1600" dirty="0"/>
              <a:t>The Tudor period occurred between 1485 and 1603. </a:t>
            </a:r>
          </a:p>
        </p:txBody>
      </p:sp>
    </p:spTree>
    <p:extLst>
      <p:ext uri="{BB962C8B-B14F-4D97-AF65-F5344CB8AC3E}">
        <p14:creationId xmlns:p14="http://schemas.microsoft.com/office/powerpoint/2010/main" val="288604940"/>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B544973E018B41A571F53E3DCBF129" ma:contentTypeVersion="10" ma:contentTypeDescription="Create a new document." ma:contentTypeScope="" ma:versionID="00681acb728052d03d404344e4a96f44">
  <xsd:schema xmlns:xsd="http://www.w3.org/2001/XMLSchema" xmlns:xs="http://www.w3.org/2001/XMLSchema" xmlns:p="http://schemas.microsoft.com/office/2006/metadata/properties" xmlns:ns2="edbe8950-61f0-42e7-b390-a0623418c29b" xmlns:ns3="4d463b1d-7766-4d02-8af5-f10485b3b5eb" targetNamespace="http://schemas.microsoft.com/office/2006/metadata/properties" ma:root="true" ma:fieldsID="67df836f53e084a91c5f9058d7798d44" ns2:_="" ns3:_="">
    <xsd:import namespace="edbe8950-61f0-42e7-b390-a0623418c29b"/>
    <xsd:import namespace="4d463b1d-7766-4d02-8af5-f10485b3b5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e8950-61f0-42e7-b390-a0623418c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63b1d-7766-4d02-8af5-f10485b3b5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7edc658-fdf0-4449-9d62-2d36fc815dc3}" ma:internalName="TaxCatchAll" ma:showField="CatchAllData" ma:web="4d463b1d-7766-4d02-8af5-f10485b3b5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d463b1d-7766-4d02-8af5-f10485b3b5eb">
      <UserInfo>
        <DisplayName>Horsley, Daisy</DisplayName>
        <AccountId>21</AccountId>
        <AccountType/>
      </UserInfo>
      <UserInfo>
        <DisplayName>Angel, Victoria</DisplayName>
        <AccountId>24</AccountId>
        <AccountType/>
      </UserInfo>
    </SharedWithUsers>
    <lcf76f155ced4ddcb4097134ff3c332f xmlns="edbe8950-61f0-42e7-b390-a0623418c29b">
      <Terms xmlns="http://schemas.microsoft.com/office/infopath/2007/PartnerControls"/>
    </lcf76f155ced4ddcb4097134ff3c332f>
    <TaxCatchAll xmlns="4d463b1d-7766-4d02-8af5-f10485b3b5e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AEBA1-72B2-49E6-AD45-CEBF37DDE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e8950-61f0-42e7-b390-a0623418c29b"/>
    <ds:schemaRef ds:uri="4d463b1d-7766-4d02-8af5-f10485b3b5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schemas.microsoft.com/office/2006/documentManagement/types"/>
    <ds:schemaRef ds:uri="edbe8950-61f0-42e7-b390-a0623418c29b"/>
    <ds:schemaRef ds:uri="4d463b1d-7766-4d02-8af5-f10485b3b5eb"/>
    <ds:schemaRef ds:uri="http://purl.org/dc/elements/1.1/"/>
    <ds:schemaRef ds:uri="http://purl.org/dc/term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2347</TotalTime>
  <Words>8446</Words>
  <Application>Microsoft Office PowerPoint</Application>
  <PresentationFormat>Widescreen</PresentationFormat>
  <Paragraphs>949</Paragraphs>
  <Slides>55</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fsalbertregular</vt:lpstr>
      <vt:lpstr>Helvetica Neue</vt:lpstr>
      <vt:lpstr>Hoefler Text A</vt:lpstr>
      <vt:lpstr>Ibarra Real Nova</vt:lpstr>
      <vt:lpstr>inter</vt:lpstr>
      <vt:lpstr>Source Sans Pro Bold</vt:lpstr>
      <vt:lpstr>Symbol</vt:lpstr>
      <vt:lpstr>Office Theme</vt:lpstr>
      <vt:lpstr>What was the effect of the Reformation and Counter Reformation on the people of Leicester? </vt:lpstr>
      <vt:lpstr>How to use this PPT</vt:lpstr>
      <vt:lpstr>How to use this PPT continued</vt:lpstr>
      <vt:lpstr>Reformation in Leicestershire</vt:lpstr>
      <vt:lpstr>Reformation in Leicestershire.</vt:lpstr>
      <vt:lpstr>Watch the film ‘Henry VIII and the Protestant  Reformation’</vt:lpstr>
      <vt:lpstr>The Battle for Religious Supremacy </vt:lpstr>
      <vt:lpstr>The start of The Reformation </vt:lpstr>
      <vt:lpstr>The Tudor Period. </vt:lpstr>
      <vt:lpstr>Henry VIII and The Battle for Religious Supremacy </vt:lpstr>
      <vt:lpstr>Edward VII died without leaving an heir.  </vt:lpstr>
      <vt:lpstr>Lady Jane Grey –The Nine Days’ Queen.  </vt:lpstr>
      <vt:lpstr>Mary I – Mary Tudor or ‘Bloody Mary’ </vt:lpstr>
      <vt:lpstr>Elizabeth I – The Virgin Queen.  </vt:lpstr>
      <vt:lpstr>James I – James Stuart.  </vt:lpstr>
      <vt:lpstr>Reformation Timeline</vt:lpstr>
      <vt:lpstr>Reformation Timeline (to cut out)</vt:lpstr>
      <vt:lpstr>Reformation Timeline - Answers</vt:lpstr>
      <vt:lpstr>Watch the film ‘The Counter Reformation and Elizabeth’s Great Compromise’</vt:lpstr>
      <vt:lpstr>Source Analysis </vt:lpstr>
      <vt:lpstr>   The 1555 execution of Bishop Nicholas Ridley and Father Hugh Latimer, as depicted in the "Book of Martyrs" by John Foxe, published in 1563. </vt:lpstr>
      <vt:lpstr>Source Analysis 1 </vt:lpstr>
      <vt:lpstr>Source Analysis 2 </vt:lpstr>
      <vt:lpstr>Source Analysis 3 </vt:lpstr>
      <vt:lpstr>Source Analysis 4</vt:lpstr>
      <vt:lpstr>Source Analysis 5 </vt:lpstr>
      <vt:lpstr>Source Analysis 6 </vt:lpstr>
      <vt:lpstr>Watch the film ‘Recusants in Leicestershire’</vt:lpstr>
      <vt:lpstr>Over to you…</vt:lpstr>
      <vt:lpstr>Get Creative!</vt:lpstr>
      <vt:lpstr>Reformation Top Trumps</vt:lpstr>
      <vt:lpstr>Top Trumps Cards - 1</vt:lpstr>
      <vt:lpstr>Top Trumps Cards - 2</vt:lpstr>
      <vt:lpstr>Watch the film ‘Leicester before the Reformation’</vt:lpstr>
      <vt:lpstr>Artist’s impression of how Leicester Abbey may have looked in the 15th century and a modern photograph of Abbey Park.</vt:lpstr>
      <vt:lpstr>John Speed’s 1610 map of Leicester.</vt:lpstr>
      <vt:lpstr>Useful Words – Draw a line from the word to the correct definition.</vt:lpstr>
      <vt:lpstr>Useful Words </vt:lpstr>
      <vt:lpstr>Source Analysis 7</vt:lpstr>
      <vt:lpstr>Source Analysis 8</vt:lpstr>
      <vt:lpstr>Source Analysis 9 </vt:lpstr>
      <vt:lpstr>Source Analysis 10</vt:lpstr>
      <vt:lpstr>Source Analysis 11</vt:lpstr>
      <vt:lpstr>Source Analysis 12</vt:lpstr>
      <vt:lpstr>Source Analysis 13</vt:lpstr>
      <vt:lpstr>Watch the film ‘The Mendicant Orders of Leicester.’</vt:lpstr>
      <vt:lpstr>The Holy Roman Church – The Hierarchy before the Reformation </vt:lpstr>
      <vt:lpstr>The Church of England – Hierarchy after the Reformation.  </vt:lpstr>
      <vt:lpstr>Consequences of the Dissolution of the Priories.  </vt:lpstr>
      <vt:lpstr>WINNERS OR LOSERS? 1 </vt:lpstr>
      <vt:lpstr>WINNERS OR LOSERS? 2</vt:lpstr>
      <vt:lpstr>WINNERS OR LOSERS? 3</vt:lpstr>
      <vt:lpstr>Consequences of the Dissolution 1</vt:lpstr>
      <vt:lpstr>Consequences of the Dissolution 2</vt:lpstr>
      <vt:lpstr>Over to you…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343</cp:revision>
  <dcterms:created xsi:type="dcterms:W3CDTF">2022-11-29T11:24:41Z</dcterms:created>
  <dcterms:modified xsi:type="dcterms:W3CDTF">2023-06-14T14:23:01Z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0x0101000BB544973E018B41A571F53E3DCBF129</vt:lpwstr>
  </property>
  <property fmtid="{D5CDD505-2E9C-101B-9397-08002B2CF9AE}" pid="3" name="MediaServiceImageTags">
    <vt:lpwstr/>
  </property>
</Properties>
</file>