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4"/>
  </p:notesMasterIdLst>
  <p:sldIdLst>
    <p:sldId id="256" r:id="rId2"/>
    <p:sldId id="259" r:id="rId3"/>
    <p:sldId id="257" r:id="rId4"/>
    <p:sldId id="264" r:id="rId5"/>
    <p:sldId id="262" r:id="rId6"/>
    <p:sldId id="263" r:id="rId7"/>
    <p:sldId id="265" r:id="rId8"/>
    <p:sldId id="266" r:id="rId9"/>
    <p:sldId id="267" r:id="rId10"/>
    <p:sldId id="268" r:id="rId11"/>
    <p:sldId id="269" r:id="rId12"/>
    <p:sldId id="270" r:id="rId13"/>
    <p:sldId id="271" r:id="rId14"/>
    <p:sldId id="272" r:id="rId15"/>
    <p:sldId id="273" r:id="rId16"/>
    <p:sldId id="274" r:id="rId17"/>
    <p:sldId id="276" r:id="rId18"/>
    <p:sldId id="275" r:id="rId19"/>
    <p:sldId id="277" r:id="rId20"/>
    <p:sldId id="278" r:id="rId21"/>
    <p:sldId id="281" r:id="rId22"/>
    <p:sldId id="280" r:id="rId23"/>
  </p:sldIdLst>
  <p:sldSz cx="12192000" cy="6858000"/>
  <p:notesSz cx="6858000" cy="9144000"/>
  <p:embeddedFontLst>
    <p:embeddedFont>
      <p:font typeface="Comic Sans MS" panose="030F0702030302020204" pitchFamily="66" charset="0"/>
      <p:regular r:id="rId25"/>
      <p:bold r:id="rId26"/>
      <p:italic r:id="rId27"/>
      <p:boldItalic r:id="rId28"/>
    </p:embeddedFont>
    <p:embeddedFont>
      <p:font typeface="Superclarendon Rg" panose="02060605060000020003" pitchFamily="18" charset="0"/>
      <p:regular r:id="rId29"/>
      <p:bold r:id="rId30"/>
      <p:italic r:id="rId31"/>
      <p:boldItalic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A481"/>
    <a:srgbClr val="56AE44"/>
    <a:srgbClr val="DFE1EA"/>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D0D186-865F-4E5E-A63E-76C43B2B4C1B}" v="12" dt="2026-03-20T14:38:45.6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216"/>
    <p:restoredTop sz="95927"/>
  </p:normalViewPr>
  <p:slideViewPr>
    <p:cSldViewPr snapToGrid="0">
      <p:cViewPr varScale="1">
        <p:scale>
          <a:sx n="103" d="100"/>
          <a:sy n="103" d="100"/>
        </p:scale>
        <p:origin x="114" y="27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A6F3431-AE1E-495F-A75B-7AA93AB5A731}"/>
    <pc:docChg chg="modSld">
      <pc:chgData name="McHarg, Catherine" userId="88b8f76c-9ae3-4745-88eb-fe0667a22af5" providerId="ADAL" clId="{CA6F3431-AE1E-495F-A75B-7AA93AB5A731}" dt="2026-03-20T14:39:13.723" v="15" actId="14100"/>
      <pc:docMkLst>
        <pc:docMk/>
      </pc:docMkLst>
      <pc:sldChg chg="modSp">
        <pc:chgData name="McHarg, Catherine" userId="88b8f76c-9ae3-4745-88eb-fe0667a22af5" providerId="ADAL" clId="{CA6F3431-AE1E-495F-A75B-7AA93AB5A731}" dt="2026-03-20T14:36:36.900" v="0" actId="255"/>
        <pc:sldMkLst>
          <pc:docMk/>
          <pc:sldMk cId="1996384892" sldId="257"/>
        </pc:sldMkLst>
        <pc:spChg chg="mod">
          <ac:chgData name="McHarg, Catherine" userId="88b8f76c-9ae3-4745-88eb-fe0667a22af5" providerId="ADAL" clId="{CA6F3431-AE1E-495F-A75B-7AA93AB5A731}" dt="2026-03-20T14:36:36.900" v="0" actId="255"/>
          <ac:spMkLst>
            <pc:docMk/>
            <pc:sldMk cId="1996384892" sldId="257"/>
            <ac:spMk id="8" creationId="{D865BA71-9D09-29EE-229D-D2C900EC273E}"/>
          </ac:spMkLst>
        </pc:spChg>
      </pc:sldChg>
      <pc:sldChg chg="modSp mod">
        <pc:chgData name="McHarg, Catherine" userId="88b8f76c-9ae3-4745-88eb-fe0667a22af5" providerId="ADAL" clId="{CA6F3431-AE1E-495F-A75B-7AA93AB5A731}" dt="2026-03-20T14:37:38.350" v="5" actId="255"/>
        <pc:sldMkLst>
          <pc:docMk/>
          <pc:sldMk cId="2744570692" sldId="265"/>
        </pc:sldMkLst>
        <pc:spChg chg="mod">
          <ac:chgData name="McHarg, Catherine" userId="88b8f76c-9ae3-4745-88eb-fe0667a22af5" providerId="ADAL" clId="{CA6F3431-AE1E-495F-A75B-7AA93AB5A731}" dt="2026-03-20T14:37:38.350" v="5" actId="255"/>
          <ac:spMkLst>
            <pc:docMk/>
            <pc:sldMk cId="2744570692" sldId="265"/>
            <ac:spMk id="8" creationId="{388EE2C2-40F1-6D3F-3986-E39CEBAB722F}"/>
          </ac:spMkLst>
        </pc:spChg>
        <pc:grpChg chg="mod">
          <ac:chgData name="McHarg, Catherine" userId="88b8f76c-9ae3-4745-88eb-fe0667a22af5" providerId="ADAL" clId="{CA6F3431-AE1E-495F-A75B-7AA93AB5A731}" dt="2026-03-20T14:37:26.001" v="2" actId="1076"/>
          <ac:grpSpMkLst>
            <pc:docMk/>
            <pc:sldMk cId="2744570692" sldId="265"/>
            <ac:grpSpMk id="17" creationId="{BD7B6281-4FA2-48F1-D47E-9A7C33F8F414}"/>
          </ac:grpSpMkLst>
        </pc:grpChg>
      </pc:sldChg>
      <pc:sldChg chg="modSp mod">
        <pc:chgData name="McHarg, Catherine" userId="88b8f76c-9ae3-4745-88eb-fe0667a22af5" providerId="ADAL" clId="{CA6F3431-AE1E-495F-A75B-7AA93AB5A731}" dt="2026-03-20T14:38:14.700" v="9" actId="255"/>
        <pc:sldMkLst>
          <pc:docMk/>
          <pc:sldMk cId="1158361251" sldId="268"/>
        </pc:sldMkLst>
        <pc:spChg chg="mod">
          <ac:chgData name="McHarg, Catherine" userId="88b8f76c-9ae3-4745-88eb-fe0667a22af5" providerId="ADAL" clId="{CA6F3431-AE1E-495F-A75B-7AA93AB5A731}" dt="2026-03-20T14:38:14.700" v="9" actId="255"/>
          <ac:spMkLst>
            <pc:docMk/>
            <pc:sldMk cId="1158361251" sldId="268"/>
            <ac:spMk id="4" creationId="{36060125-8559-AB4F-1EDA-FF7C875E97BA}"/>
          </ac:spMkLst>
        </pc:spChg>
        <pc:spChg chg="mod">
          <ac:chgData name="McHarg, Catherine" userId="88b8f76c-9ae3-4745-88eb-fe0667a22af5" providerId="ADAL" clId="{CA6F3431-AE1E-495F-A75B-7AA93AB5A731}" dt="2026-03-20T14:38:02.306" v="7" actId="14100"/>
          <ac:spMkLst>
            <pc:docMk/>
            <pc:sldMk cId="1158361251" sldId="268"/>
            <ac:spMk id="8" creationId="{62539990-985E-8998-A8B6-053862FF051E}"/>
          </ac:spMkLst>
        </pc:spChg>
        <pc:spChg chg="mod">
          <ac:chgData name="McHarg, Catherine" userId="88b8f76c-9ae3-4745-88eb-fe0667a22af5" providerId="ADAL" clId="{CA6F3431-AE1E-495F-A75B-7AA93AB5A731}" dt="2026-03-20T14:38:07.982" v="8" actId="255"/>
          <ac:spMkLst>
            <pc:docMk/>
            <pc:sldMk cId="1158361251" sldId="268"/>
            <ac:spMk id="9" creationId="{6B9B78F8-82FA-6804-2C68-3657894F2F57}"/>
          </ac:spMkLst>
        </pc:spChg>
      </pc:sldChg>
      <pc:sldChg chg="modSp">
        <pc:chgData name="McHarg, Catherine" userId="88b8f76c-9ae3-4745-88eb-fe0667a22af5" providerId="ADAL" clId="{CA6F3431-AE1E-495F-A75B-7AA93AB5A731}" dt="2026-03-20T14:38:26.949" v="10" actId="255"/>
        <pc:sldMkLst>
          <pc:docMk/>
          <pc:sldMk cId="3980718925" sldId="269"/>
        </pc:sldMkLst>
        <pc:spChg chg="mod">
          <ac:chgData name="McHarg, Catherine" userId="88b8f76c-9ae3-4745-88eb-fe0667a22af5" providerId="ADAL" clId="{CA6F3431-AE1E-495F-A75B-7AA93AB5A731}" dt="2026-03-20T14:38:26.949" v="10" actId="255"/>
          <ac:spMkLst>
            <pc:docMk/>
            <pc:sldMk cId="3980718925" sldId="269"/>
            <ac:spMk id="8" creationId="{4D00DDEF-5795-1C46-37BE-39FFB5D7EC2C}"/>
          </ac:spMkLst>
        </pc:spChg>
      </pc:sldChg>
      <pc:sldChg chg="modSp mod">
        <pc:chgData name="McHarg, Catherine" userId="88b8f76c-9ae3-4745-88eb-fe0667a22af5" providerId="ADAL" clId="{CA6F3431-AE1E-495F-A75B-7AA93AB5A731}" dt="2026-03-20T14:39:13.723" v="15" actId="14100"/>
        <pc:sldMkLst>
          <pc:docMk/>
          <pc:sldMk cId="452261298" sldId="270"/>
        </pc:sldMkLst>
        <pc:spChg chg="mod">
          <ac:chgData name="McHarg, Catherine" userId="88b8f76c-9ae3-4745-88eb-fe0667a22af5" providerId="ADAL" clId="{CA6F3431-AE1E-495F-A75B-7AA93AB5A731}" dt="2026-03-20T14:38:38.619" v="11" actId="255"/>
          <ac:spMkLst>
            <pc:docMk/>
            <pc:sldMk cId="452261298" sldId="270"/>
            <ac:spMk id="8" creationId="{C2ABAAEE-7022-3F5C-D898-2C8E808862C9}"/>
          </ac:spMkLst>
        </pc:spChg>
        <pc:spChg chg="mod">
          <ac:chgData name="McHarg, Catherine" userId="88b8f76c-9ae3-4745-88eb-fe0667a22af5" providerId="ADAL" clId="{CA6F3431-AE1E-495F-A75B-7AA93AB5A731}" dt="2026-03-20T14:39:13.723" v="15" actId="14100"/>
          <ac:spMkLst>
            <pc:docMk/>
            <pc:sldMk cId="452261298" sldId="270"/>
            <ac:spMk id="25" creationId="{3DCE31FA-2C6E-236F-7D9E-900C3CEF215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3/20/2026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CAB32-7AAE-D315-7D26-743FBCDA2F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3E44CB-E9BA-0EC8-948B-4B88C70C26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B2AAFD-25AE-CAB3-27F7-0D84512A919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A1ADC5C-02B9-ECED-87D7-A17075F4A373}"/>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628869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829FC-C573-542B-5F63-0E9FF4F8AD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C49E16-EA01-5725-B0D3-FB487DB468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A4F422-2844-D79A-DFE4-463AC3580C3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33C3610-13F7-7986-466C-866617110A71}"/>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2340794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30545-CAA7-EA53-7B35-B517A68794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92DDB5-DA26-023E-2868-7C22A43FAC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97B13C-7269-049B-42F9-C2F36EC1B13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DEDD6B8-E853-2DB7-321C-27A8AA37E002}"/>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3639353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F9F8C-705D-D63D-55C1-F1D7E4FDCB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F9DD76-221C-AC0D-3EA2-4580B0CF8E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DCB30F-549C-4C99-D939-A2B28A4166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B661F71-F168-12EB-4ECC-F89341908714}"/>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792873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9BC2F-C1DC-3DEA-FE68-647D57D81A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0051B2-4471-D319-0BD2-265944F732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DCA293-A806-AAA0-8C5F-12C708E0A9C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79C7977-575B-E46F-13F2-D1CC8FA97214}"/>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1309069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669B7-5E66-23F2-BBC3-0DBA06B8D0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DECFBA-40F2-A80B-D7E2-EC283B3391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F6E912-6500-63D5-E44A-350FB2DA446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B7178B8-08F7-3625-5D1C-EFBEBA95BD5B}"/>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86130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7C924E-B135-27E3-009E-B57F55E7D2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DF58EA-44FB-D5A6-1AFD-60A9FDACD3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AF3476-E806-C02E-3814-65F986B2C03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7F9B6A5-27A2-233D-06FF-B028F88391C0}"/>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3061589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497E9-E992-70AC-DD45-A099DB8FF0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4E02C6-5596-3207-63BC-F993DEE870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169A12-3554-15E7-9FB4-C930E81514C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74ADFC9-4740-A0DA-D2A0-B83CB021D566}"/>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3351868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B9282-6D6A-A4DA-268C-BDA357047D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8BD37D-8A70-D2F9-601B-2D6DFD9877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9D3FBF-5C0E-1D53-F89F-4E9F1481510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5A26415-1E74-0808-A2E0-CADAB04787FC}"/>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911639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4103C-28EC-3D80-305D-E9761770D7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FB7DFE-E937-E954-74C0-0ED48949DE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177140-2D07-16E7-5015-D225360C49E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EB94FD2-A680-734C-111B-767AE1BBDD4E}"/>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823304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7EBE4-7A7E-8393-41EF-EAD96ABDAA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150897-E8A4-BF39-6088-4FBF787E54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731A6E-E53E-3646-3DBC-69B8AA877ED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BB39FB2-CFC5-0651-2D8E-49C36E28EBD6}"/>
              </a:ext>
            </a:extLst>
          </p:cNvPr>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1726426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C84BF-4AB8-EDD2-F5AE-617E038E6A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5F4AFC-FBF9-E1FC-DB1F-5C82E351D1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6F0B0C-69AF-A2AB-1414-AF1E2EA68DE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4D0B55B-42BF-1950-6167-DDE215423A8E}"/>
              </a:ext>
            </a:extLst>
          </p:cNvPr>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34687484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6A6A3-44B6-21F0-C2D2-360ECB7473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660F9F-F3D8-9124-F148-4AF4D08D64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53EA5B-92BA-B1DE-DBBB-A3EC177C60D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AEC5AE7-9805-442C-DC2D-0DBD6550C42D}"/>
              </a:ext>
            </a:extLst>
          </p:cNvPr>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4119474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8FE59-DE88-C688-8981-04037B3BD0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294B61-9876-825A-C62B-EF29DF3ED3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B3952C-0E23-D811-91A5-4827EF38923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65E5366-A1B9-D754-AAA4-B079C403968A}"/>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1759734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B4B5D-0DD6-2624-F02A-84141D5843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26E0E7-873A-2F9A-CE65-E29986F62C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875297-48E1-18C8-6A0A-6AE8B6E554D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456C797-1F82-F8F7-C62D-F1E72D07DB9F}"/>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305495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AF71E-28D7-66E7-8C3A-2DD6E5B70C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B88937-6BD3-2FB4-9555-1B109EF821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A56F8D-9ACB-58F1-AA59-7A94BE39E14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90305D2-3F36-EEFD-D481-F2DDF9A4E111}"/>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1461587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2EA44-B15D-7FF1-1840-3BD36F107E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457444-40BA-FA0F-FF55-CED3A26530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694DEA-693F-E7E4-6B62-F8A717688F6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A339F16-F64E-050F-D4C1-F58FDA669976}"/>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214267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B4BD2-2742-9A1E-B60C-BA6E264968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3DDAC1-F808-7AD7-8862-B1B46CD1CD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AA8CC7-7DF9-61B7-0E8C-B94F2EC67B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B605432-4132-1BEA-4EE5-A9AE288A560F}"/>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3708128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0E421-10D0-E6A8-5C3A-BE9066DA5A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FAB05A-45EB-5385-64F1-6C2BB4B0AF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C098BD-00C5-0AAA-E10D-2E5D8D944AF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00997EF-C16F-BDE9-A847-BFF08A7558AE}"/>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348291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3/20/2026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3/20/2026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3/20/2026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3/20/2026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3.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12.png"/><Relationship Id="rId10" Type="http://schemas.openxmlformats.org/officeDocument/2006/relationships/image" Target="../media/image27.png"/><Relationship Id="rId4" Type="http://schemas.openxmlformats.org/officeDocument/2006/relationships/image" Target="../media/image22.pn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emf"/><Relationship Id="rId4" Type="http://schemas.openxmlformats.org/officeDocument/2006/relationships/image" Target="../media/image28.emf"/><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4.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png"/><Relationship Id="rId9" Type="http://schemas.openxmlformats.org/officeDocument/2006/relationships/image" Target="../media/image36.png"/><Relationship Id="rId1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s://slha.org.uk/subject/roman" TargetMode="External"/><Relationship Id="rId5" Type="http://schemas.openxmlformats.org/officeDocument/2006/relationships/image" Target="../media/image42.jpe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3.png"/><Relationship Id="rId4" Type="http://schemas.openxmlformats.org/officeDocument/2006/relationships/image" Target="../media/image43.jpe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48.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7.jpeg"/><Relationship Id="rId5" Type="http://schemas.openxmlformats.org/officeDocument/2006/relationships/image" Target="../media/image46.emf"/><Relationship Id="rId4" Type="http://schemas.openxmlformats.org/officeDocument/2006/relationships/image" Target="../media/image45.jpeg"/><Relationship Id="rId9" Type="http://schemas.openxmlformats.org/officeDocument/2006/relationships/image" Target="../media/image49.emf"/></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58.jpeg"/><Relationship Id="rId13" Type="http://schemas.openxmlformats.org/officeDocument/2006/relationships/image" Target="../media/image63.png"/><Relationship Id="rId18" Type="http://schemas.openxmlformats.org/officeDocument/2006/relationships/image" Target="../media/image68.png"/><Relationship Id="rId3" Type="http://schemas.openxmlformats.org/officeDocument/2006/relationships/image" Target="../media/image4.png"/><Relationship Id="rId21" Type="http://schemas.openxmlformats.org/officeDocument/2006/relationships/image" Target="../media/image71.png"/><Relationship Id="rId7" Type="http://schemas.openxmlformats.org/officeDocument/2006/relationships/image" Target="../media/image57.png"/><Relationship Id="rId12" Type="http://schemas.openxmlformats.org/officeDocument/2006/relationships/image" Target="../media/image62.png"/><Relationship Id="rId17" Type="http://schemas.openxmlformats.org/officeDocument/2006/relationships/image" Target="../media/image67.jpeg"/><Relationship Id="rId25" Type="http://schemas.openxmlformats.org/officeDocument/2006/relationships/image" Target="../media/image3.png"/><Relationship Id="rId2" Type="http://schemas.openxmlformats.org/officeDocument/2006/relationships/notesSlide" Target="../notesSlides/notesSlide20.xml"/><Relationship Id="rId16" Type="http://schemas.openxmlformats.org/officeDocument/2006/relationships/image" Target="../media/image66.jpeg"/><Relationship Id="rId20" Type="http://schemas.openxmlformats.org/officeDocument/2006/relationships/image" Target="../media/image70.jpeg"/><Relationship Id="rId1" Type="http://schemas.openxmlformats.org/officeDocument/2006/relationships/slideLayout" Target="../slideLayouts/slideLayout1.xml"/><Relationship Id="rId6" Type="http://schemas.openxmlformats.org/officeDocument/2006/relationships/image" Target="../media/image56.png"/><Relationship Id="rId11" Type="http://schemas.openxmlformats.org/officeDocument/2006/relationships/image" Target="../media/image61.png"/><Relationship Id="rId24" Type="http://schemas.openxmlformats.org/officeDocument/2006/relationships/image" Target="../media/image74.jpeg"/><Relationship Id="rId5" Type="http://schemas.openxmlformats.org/officeDocument/2006/relationships/image" Target="../media/image55.jpeg"/><Relationship Id="rId15" Type="http://schemas.openxmlformats.org/officeDocument/2006/relationships/image" Target="../media/image65.png"/><Relationship Id="rId23" Type="http://schemas.openxmlformats.org/officeDocument/2006/relationships/image" Target="../media/image73.jpeg"/><Relationship Id="rId10" Type="http://schemas.openxmlformats.org/officeDocument/2006/relationships/image" Target="../media/image60.png"/><Relationship Id="rId19" Type="http://schemas.openxmlformats.org/officeDocument/2006/relationships/image" Target="../media/image69.jpeg"/><Relationship Id="rId4" Type="http://schemas.openxmlformats.org/officeDocument/2006/relationships/image" Target="../media/image54.png"/><Relationship Id="rId9" Type="http://schemas.openxmlformats.org/officeDocument/2006/relationships/image" Target="../media/image59.jpeg"/><Relationship Id="rId14" Type="http://schemas.openxmlformats.org/officeDocument/2006/relationships/image" Target="../media/image64.png"/><Relationship Id="rId22" Type="http://schemas.openxmlformats.org/officeDocument/2006/relationships/image" Target="../media/image72.jpeg"/></Relationships>
</file>

<file path=ppt/slides/_rels/slide21.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jpeg"/><Relationship Id="rId18" Type="http://schemas.openxmlformats.org/officeDocument/2006/relationships/image" Target="../media/image88.png"/><Relationship Id="rId3" Type="http://schemas.openxmlformats.org/officeDocument/2006/relationships/image" Target="../media/image4.png"/><Relationship Id="rId21" Type="http://schemas.openxmlformats.org/officeDocument/2006/relationships/image" Target="../media/image91.jpeg"/><Relationship Id="rId7" Type="http://schemas.openxmlformats.org/officeDocument/2006/relationships/image" Target="../media/image77.png"/><Relationship Id="rId12" Type="http://schemas.openxmlformats.org/officeDocument/2006/relationships/image" Target="../media/image82.jpeg"/><Relationship Id="rId17" Type="http://schemas.openxmlformats.org/officeDocument/2006/relationships/image" Target="../media/image87.jpeg"/><Relationship Id="rId2" Type="http://schemas.openxmlformats.org/officeDocument/2006/relationships/notesSlide" Target="../notesSlides/notesSlide21.xml"/><Relationship Id="rId16" Type="http://schemas.openxmlformats.org/officeDocument/2006/relationships/image" Target="../media/image86.png"/><Relationship Id="rId20" Type="http://schemas.openxmlformats.org/officeDocument/2006/relationships/image" Target="../media/image90.png"/><Relationship Id="rId1" Type="http://schemas.openxmlformats.org/officeDocument/2006/relationships/slideLayout" Target="../slideLayouts/slideLayout1.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jpeg"/><Relationship Id="rId15" Type="http://schemas.openxmlformats.org/officeDocument/2006/relationships/image" Target="../media/image85.png"/><Relationship Id="rId10" Type="http://schemas.openxmlformats.org/officeDocument/2006/relationships/image" Target="../media/image80.png"/><Relationship Id="rId19" Type="http://schemas.openxmlformats.org/officeDocument/2006/relationships/image" Target="../media/image89.png"/><Relationship Id="rId4" Type="http://schemas.openxmlformats.org/officeDocument/2006/relationships/image" Target="../media/image54.png"/><Relationship Id="rId9" Type="http://schemas.openxmlformats.org/officeDocument/2006/relationships/image" Target="../media/image79.jpeg"/><Relationship Id="rId14" Type="http://schemas.openxmlformats.org/officeDocument/2006/relationships/image" Target="../media/image84.jpeg"/><Relationship Id="rId22"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93.png"/><Relationship Id="rId5" Type="http://schemas.openxmlformats.org/officeDocument/2006/relationships/image" Target="../media/image92.emf"/><Relationship Id="rId4" Type="http://schemas.openxmlformats.org/officeDocument/2006/relationships/image" Target="../media/image49.em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5.em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Main</a:t>
            </a:r>
            <a:r>
              <a:rPr lang="en-US" baseline="0" dirty="0"/>
              <a:t> Title</a:t>
            </a:r>
            <a:endParaRPr lang="en-US" dirty="0"/>
          </a:p>
        </p:txBody>
      </p:sp>
      <p:pic>
        <p:nvPicPr>
          <p:cNvPr id="9" name="Title" descr="Roman Lincoln">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341119"/>
            <a:ext cx="12191999" cy="4145281"/>
          </a:xfrm>
          <a:prstGeom prst="rect">
            <a:avLst/>
          </a:prstGeom>
        </p:spPr>
      </p:pic>
      <p:sp>
        <p:nvSpPr>
          <p:cNvPr id="4" name="Question top">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How important was Lincoln in Roman Britain?</a:t>
            </a:r>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919B9E9-4549-6359-0DBA-B2334302B72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6ADDEAB-D40C-4158-0BDC-1CED4048A7DD}"/>
              </a:ext>
            </a:extLst>
          </p:cNvPr>
          <p:cNvSpPr>
            <a:spLocks noGrp="1"/>
          </p:cNvSpPr>
          <p:nvPr>
            <p:ph type="ctrTitle"/>
          </p:nvPr>
        </p:nvSpPr>
        <p:spPr>
          <a:xfrm>
            <a:off x="1524000" y="-1280448"/>
            <a:ext cx="9144000" cy="921925"/>
          </a:xfrm>
        </p:spPr>
        <p:txBody>
          <a:bodyPr/>
          <a:lstStyle/>
          <a:p>
            <a:r>
              <a:rPr lang="en-US" dirty="0"/>
              <a:t>Title here</a:t>
            </a:r>
          </a:p>
        </p:txBody>
      </p:sp>
      <p:sp>
        <p:nvSpPr>
          <p:cNvPr id="11" name="Slide Question">
            <a:extLst>
              <a:ext uri="{FF2B5EF4-FFF2-40B4-BE49-F238E27FC236}">
                <a16:creationId xmlns:a16="http://schemas.microsoft.com/office/drawing/2014/main" id="{94BD2A14-81E6-83E3-17C8-2DC816F0EDE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Who lived in Lincoln during the Roman era?</a:t>
            </a:r>
          </a:p>
        </p:txBody>
      </p:sp>
      <p:sp>
        <p:nvSpPr>
          <p:cNvPr id="7" name="Title">
            <a:extLst>
              <a:ext uri="{FF2B5EF4-FFF2-40B4-BE49-F238E27FC236}">
                <a16:creationId xmlns:a16="http://schemas.microsoft.com/office/drawing/2014/main" id="{082B7866-B530-7D47-5803-2FC9FF334714}"/>
              </a:ext>
            </a:extLst>
          </p:cNvPr>
          <p:cNvSpPr txBox="1">
            <a:spLocks/>
          </p:cNvSpPr>
          <p:nvPr/>
        </p:nvSpPr>
        <p:spPr>
          <a:xfrm>
            <a:off x="407913" y="346446"/>
            <a:ext cx="91440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Lindum Colonia … Lincoln!</a:t>
            </a:r>
          </a:p>
        </p:txBody>
      </p:sp>
      <p:sp>
        <p:nvSpPr>
          <p:cNvPr id="19" name="Title">
            <a:extLst>
              <a:ext uri="{FF2B5EF4-FFF2-40B4-BE49-F238E27FC236}">
                <a16:creationId xmlns:a16="http://schemas.microsoft.com/office/drawing/2014/main" id="{137D7C42-7687-6632-250D-1622FEC5F557}"/>
              </a:ext>
            </a:extLst>
          </p:cNvPr>
          <p:cNvSpPr txBox="1">
            <a:spLocks/>
          </p:cNvSpPr>
          <p:nvPr/>
        </p:nvSpPr>
        <p:spPr>
          <a:xfrm>
            <a:off x="407913" y="350617"/>
            <a:ext cx="91440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solidFill>
                  <a:srgbClr val="56AE44"/>
                </a:solidFill>
                <a:latin typeface="Superclarendon Rg" panose="02060605060000020003" pitchFamily="18" charset="77"/>
              </a:rPr>
              <a:t>Lin</a:t>
            </a:r>
            <a:r>
              <a:rPr lang="en-GB" sz="4000" dirty="0">
                <a:ln w="12700">
                  <a:noFill/>
                </a:ln>
                <a:latin typeface="Superclarendon Rg" panose="02060605060000020003" pitchFamily="18" charset="77"/>
              </a:rPr>
              <a:t>dum </a:t>
            </a:r>
            <a:r>
              <a:rPr lang="en-GB" sz="4000" dirty="0">
                <a:ln w="12700">
                  <a:noFill/>
                </a:ln>
                <a:solidFill>
                  <a:srgbClr val="56AE44"/>
                </a:solidFill>
                <a:latin typeface="Superclarendon Rg" panose="02060605060000020003" pitchFamily="18" charset="77"/>
              </a:rPr>
              <a:t>Col</a:t>
            </a:r>
            <a:r>
              <a:rPr lang="en-GB" sz="4000" dirty="0">
                <a:ln w="12700">
                  <a:noFill/>
                </a:ln>
                <a:latin typeface="Superclarendon Rg" panose="02060605060000020003" pitchFamily="18" charset="77"/>
              </a:rPr>
              <a:t>o</a:t>
            </a:r>
            <a:r>
              <a:rPr lang="en-GB" sz="4000" dirty="0">
                <a:ln w="12700">
                  <a:noFill/>
                </a:ln>
                <a:solidFill>
                  <a:srgbClr val="56AE44"/>
                </a:solidFill>
                <a:latin typeface="Superclarendon Rg" panose="02060605060000020003" pitchFamily="18" charset="77"/>
              </a:rPr>
              <a:t>n</a:t>
            </a:r>
            <a:r>
              <a:rPr lang="en-GB" sz="4000" dirty="0">
                <a:ln w="12700">
                  <a:noFill/>
                </a:ln>
                <a:latin typeface="Superclarendon Rg" panose="02060605060000020003" pitchFamily="18" charset="77"/>
              </a:rPr>
              <a:t>ia … Lincoln!</a:t>
            </a:r>
          </a:p>
        </p:txBody>
      </p:sp>
      <p:pic>
        <p:nvPicPr>
          <p:cNvPr id="15" name="Logo">
            <a:extLst>
              <a:ext uri="{FF2B5EF4-FFF2-40B4-BE49-F238E27FC236}">
                <a16:creationId xmlns:a16="http://schemas.microsoft.com/office/drawing/2014/main" id="{059386A3-16AE-FEF8-B1FE-44C1099C3F8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9599"/>
            <a:ext cx="1523999" cy="1370158"/>
          </a:xfrm>
          <a:prstGeom prst="rect">
            <a:avLst/>
          </a:prstGeom>
        </p:spPr>
      </p:pic>
      <p:sp>
        <p:nvSpPr>
          <p:cNvPr id="8" name="Text ">
            <a:extLst>
              <a:ext uri="{FF2B5EF4-FFF2-40B4-BE49-F238E27FC236}">
                <a16:creationId xmlns:a16="http://schemas.microsoft.com/office/drawing/2014/main" id="{62539990-985E-8998-A8B6-053862FF051E}"/>
              </a:ext>
            </a:extLst>
          </p:cNvPr>
          <p:cNvSpPr txBox="1"/>
          <p:nvPr/>
        </p:nvSpPr>
        <p:spPr>
          <a:xfrm>
            <a:off x="407913" y="1159267"/>
            <a:ext cx="10434258" cy="702949"/>
          </a:xfrm>
          <a:prstGeom prst="rect">
            <a:avLst/>
          </a:prstGeom>
          <a:noFill/>
        </p:spPr>
        <p:txBody>
          <a:bodyPr wrap="square">
            <a:spAutoFit/>
          </a:bodyPr>
          <a:lstStyle/>
          <a:p>
            <a:pPr>
              <a:lnSpc>
                <a:spcPct val="150000"/>
              </a:lnSpc>
            </a:pPr>
            <a:r>
              <a:rPr lang="en-GB" sz="1400" dirty="0">
                <a:latin typeface="Comic Sans MS" panose="030F0702030302020204" pitchFamily="66" charset="0"/>
              </a:rPr>
              <a:t>In AD 95, Emperor Domitian made Lindum a colonia. A colonia was a special type of Roman town where retired soldiers were given land and homes as a reward for their service. </a:t>
            </a:r>
            <a:r>
              <a:rPr lang="en-GB" sz="1400" dirty="0" err="1">
                <a:latin typeface="Comic Sans MS" panose="030F0702030302020204" pitchFamily="66" charset="0"/>
              </a:rPr>
              <a:t>Coloniae</a:t>
            </a:r>
            <a:r>
              <a:rPr lang="en-GB" sz="1400" dirty="0">
                <a:latin typeface="Comic Sans MS" panose="030F0702030302020204" pitchFamily="66" charset="0"/>
              </a:rPr>
              <a:t> were places that showed how Romanised a place had become.</a:t>
            </a:r>
          </a:p>
        </p:txBody>
      </p:sp>
      <p:sp>
        <p:nvSpPr>
          <p:cNvPr id="9" name="Text ">
            <a:extLst>
              <a:ext uri="{FF2B5EF4-FFF2-40B4-BE49-F238E27FC236}">
                <a16:creationId xmlns:a16="http://schemas.microsoft.com/office/drawing/2014/main" id="{6B9B78F8-82FA-6804-2C68-3657894F2F57}"/>
              </a:ext>
            </a:extLst>
          </p:cNvPr>
          <p:cNvSpPr txBox="1"/>
          <p:nvPr/>
        </p:nvSpPr>
        <p:spPr>
          <a:xfrm>
            <a:off x="407913" y="2155286"/>
            <a:ext cx="5168428" cy="1349280"/>
          </a:xfrm>
          <a:prstGeom prst="rect">
            <a:avLst/>
          </a:prstGeom>
          <a:noFill/>
        </p:spPr>
        <p:txBody>
          <a:bodyPr wrap="square">
            <a:spAutoFit/>
          </a:bodyPr>
          <a:lstStyle/>
          <a:p>
            <a:pPr>
              <a:lnSpc>
                <a:spcPct val="150000"/>
              </a:lnSpc>
            </a:pPr>
            <a:r>
              <a:rPr lang="en-GB" sz="1400" dirty="0">
                <a:latin typeface="Comic Sans MS" panose="030F0702030302020204" pitchFamily="66" charset="0"/>
              </a:rPr>
              <a:t>Lindum’s full name became Colonia </a:t>
            </a:r>
            <a:r>
              <a:rPr lang="en-GB" sz="1400" dirty="0" err="1">
                <a:latin typeface="Comic Sans MS" panose="030F0702030302020204" pitchFamily="66" charset="0"/>
              </a:rPr>
              <a:t>Domitiana</a:t>
            </a:r>
            <a:r>
              <a:rPr lang="en-GB" sz="1400" dirty="0">
                <a:latin typeface="Comic Sans MS" panose="030F0702030302020204" pitchFamily="66" charset="0"/>
              </a:rPr>
              <a:t> </a:t>
            </a:r>
            <a:r>
              <a:rPr lang="en-GB" sz="1400" dirty="0" err="1">
                <a:latin typeface="Comic Sans MS" panose="030F0702030302020204" pitchFamily="66" charset="0"/>
              </a:rPr>
              <a:t>Lindensium</a:t>
            </a:r>
            <a:r>
              <a:rPr lang="en-GB" sz="1400" dirty="0">
                <a:latin typeface="Comic Sans MS" panose="030F0702030302020204" pitchFamily="66" charset="0"/>
              </a:rPr>
              <a:t>, but people usually just said "Lindum Colonia." Over time, this name was shortened and changed to become the name we use today: Lincoln. </a:t>
            </a:r>
          </a:p>
        </p:txBody>
      </p:sp>
      <p:sp>
        <p:nvSpPr>
          <p:cNvPr id="4" name="Text ">
            <a:extLst>
              <a:ext uri="{FF2B5EF4-FFF2-40B4-BE49-F238E27FC236}">
                <a16:creationId xmlns:a16="http://schemas.microsoft.com/office/drawing/2014/main" id="{36060125-8559-AB4F-1EDA-FF7C875E97BA}"/>
              </a:ext>
            </a:extLst>
          </p:cNvPr>
          <p:cNvSpPr txBox="1"/>
          <p:nvPr/>
        </p:nvSpPr>
        <p:spPr>
          <a:xfrm>
            <a:off x="407913" y="3761205"/>
            <a:ext cx="5168428" cy="1026115"/>
          </a:xfrm>
          <a:prstGeom prst="rect">
            <a:avLst/>
          </a:prstGeom>
          <a:noFill/>
        </p:spPr>
        <p:txBody>
          <a:bodyPr wrap="square">
            <a:spAutoFit/>
          </a:bodyPr>
          <a:lstStyle/>
          <a:p>
            <a:pPr>
              <a:lnSpc>
                <a:spcPct val="150000"/>
              </a:lnSpc>
            </a:pPr>
            <a:r>
              <a:rPr lang="en-GB" sz="1400" dirty="0">
                <a:latin typeface="Comic Sans MS" panose="030F0702030302020204" pitchFamily="66" charset="0"/>
              </a:rPr>
              <a:t>Becoming a colonia made the town even more important in Roman Britain. It meant the town had more money, better buildings, and more people wanting to live there.</a:t>
            </a:r>
          </a:p>
        </p:txBody>
      </p:sp>
      <p:grpSp>
        <p:nvGrpSpPr>
          <p:cNvPr id="23" name="Group 22" descr="The population reached between 6000 and 8000 during this period!&#10;">
            <a:extLst>
              <a:ext uri="{FF2B5EF4-FFF2-40B4-BE49-F238E27FC236}">
                <a16:creationId xmlns:a16="http://schemas.microsoft.com/office/drawing/2014/main" id="{9C038E38-302D-EB2E-2C92-43AB5315EBB4}"/>
              </a:ext>
            </a:extLst>
          </p:cNvPr>
          <p:cNvGrpSpPr/>
          <p:nvPr/>
        </p:nvGrpSpPr>
        <p:grpSpPr>
          <a:xfrm>
            <a:off x="578348" y="5155635"/>
            <a:ext cx="4380631" cy="890639"/>
            <a:chOff x="578348" y="5155635"/>
            <a:chExt cx="4380631" cy="890639"/>
          </a:xfrm>
        </p:grpSpPr>
        <p:sp>
          <p:nvSpPr>
            <p:cNvPr id="18" name="Rectangular Callout 17">
              <a:extLst>
                <a:ext uri="{FF2B5EF4-FFF2-40B4-BE49-F238E27FC236}">
                  <a16:creationId xmlns:a16="http://schemas.microsoft.com/office/drawing/2014/main" id="{01A37A37-CD51-9223-EC19-4803F88EFCB0}"/>
                </a:ext>
              </a:extLst>
            </p:cNvPr>
            <p:cNvSpPr/>
            <p:nvPr/>
          </p:nvSpPr>
          <p:spPr>
            <a:xfrm>
              <a:off x="578348" y="5155635"/>
              <a:ext cx="4380631" cy="890639"/>
            </a:xfrm>
            <a:prstGeom prst="wedgeRectCallout">
              <a:avLst>
                <a:gd name="adj1" fmla="val 60306"/>
                <a:gd name="adj2" fmla="val -3876"/>
              </a:avLst>
            </a:prstGeom>
            <a:solidFill>
              <a:srgbClr val="56AE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endParaRPr lang="en-GB" sz="1400" dirty="0">
                <a:solidFill>
                  <a:schemeClr val="tx1"/>
                </a:solidFill>
                <a:latin typeface="Comic Sans MS" panose="030F0702030302020204" pitchFamily="66" charset="0"/>
              </a:endParaRPr>
            </a:p>
          </p:txBody>
        </p:sp>
        <p:sp>
          <p:nvSpPr>
            <p:cNvPr id="22" name="TextBox 21">
              <a:extLst>
                <a:ext uri="{FF2B5EF4-FFF2-40B4-BE49-F238E27FC236}">
                  <a16:creationId xmlns:a16="http://schemas.microsoft.com/office/drawing/2014/main" id="{3F40F54D-9824-8201-6AC7-7E9C7F7D61C9}"/>
                </a:ext>
              </a:extLst>
            </p:cNvPr>
            <p:cNvSpPr txBox="1"/>
            <p:nvPr/>
          </p:nvSpPr>
          <p:spPr>
            <a:xfrm>
              <a:off x="615755" y="5231158"/>
              <a:ext cx="4343224" cy="711733"/>
            </a:xfrm>
            <a:prstGeom prst="rect">
              <a:avLst/>
            </a:prstGeom>
            <a:noFill/>
          </p:spPr>
          <p:txBody>
            <a:bodyPr wrap="square">
              <a:spAutoFit/>
            </a:bodyPr>
            <a:lstStyle/>
            <a:p>
              <a:pPr algn="ctr">
                <a:lnSpc>
                  <a:spcPct val="150000"/>
                </a:lnSpc>
              </a:pPr>
              <a:r>
                <a:rPr lang="en-GB" sz="1400" dirty="0">
                  <a:solidFill>
                    <a:schemeClr val="bg1"/>
                  </a:solidFill>
                  <a:latin typeface="Comic Sans MS" panose="030F0702030302020204" pitchFamily="66" charset="0"/>
                </a:rPr>
                <a:t>The population reached between 6000 and 8000 during this period!</a:t>
              </a:r>
            </a:p>
          </p:txBody>
        </p:sp>
      </p:grpSp>
      <p:grpSp>
        <p:nvGrpSpPr>
          <p:cNvPr id="13" name="Group 12" descr="A drawing of a woman city building.">
            <a:extLst>
              <a:ext uri="{FF2B5EF4-FFF2-40B4-BE49-F238E27FC236}">
                <a16:creationId xmlns:a16="http://schemas.microsoft.com/office/drawing/2014/main" id="{9D1F44FD-60E9-3AE4-ABBF-BEF10F8C69DD}"/>
              </a:ext>
            </a:extLst>
          </p:cNvPr>
          <p:cNvGrpSpPr/>
          <p:nvPr/>
        </p:nvGrpSpPr>
        <p:grpSpPr>
          <a:xfrm>
            <a:off x="5576342" y="2061842"/>
            <a:ext cx="6096280" cy="4108363"/>
            <a:chOff x="5776770" y="2267582"/>
            <a:chExt cx="5895851" cy="3973291"/>
          </a:xfrm>
        </p:grpSpPr>
        <p:pic>
          <p:nvPicPr>
            <p:cNvPr id="6" name="Picture 5">
              <a:extLst>
                <a:ext uri="{FF2B5EF4-FFF2-40B4-BE49-F238E27FC236}">
                  <a16:creationId xmlns:a16="http://schemas.microsoft.com/office/drawing/2014/main" id="{74E9C832-F6ED-E64A-814A-0791CB91554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776770" y="2267582"/>
              <a:ext cx="5895851" cy="3973291"/>
            </a:xfrm>
            <a:prstGeom prst="rect">
              <a:avLst/>
            </a:prstGeom>
            <a:ln w="28575">
              <a:solidFill>
                <a:schemeClr val="tx1"/>
              </a:solidFill>
            </a:ln>
          </p:spPr>
        </p:pic>
        <p:sp>
          <p:nvSpPr>
            <p:cNvPr id="12" name="TextBox 11">
              <a:extLst>
                <a:ext uri="{FF2B5EF4-FFF2-40B4-BE49-F238E27FC236}">
                  <a16:creationId xmlns:a16="http://schemas.microsoft.com/office/drawing/2014/main" id="{97F16644-F88B-A3A7-8945-CEEC068000EC}"/>
                </a:ext>
              </a:extLst>
            </p:cNvPr>
            <p:cNvSpPr txBox="1"/>
            <p:nvPr/>
          </p:nvSpPr>
          <p:spPr>
            <a:xfrm>
              <a:off x="8273255" y="5963874"/>
              <a:ext cx="3399366"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200" dirty="0">
                  <a:solidFill>
                    <a:schemeClr val="bg2">
                      <a:lumMod val="25000"/>
                    </a:schemeClr>
                  </a:solidFill>
                  <a:latin typeface="Arial" panose="020B0604020202020204" pitchFamily="34" charset="0"/>
                  <a:ea typeface="Source Sans Pro Light"/>
                  <a:cs typeface="Arial" panose="020B0604020202020204" pitchFamily="34" charset="0"/>
                </a:rPr>
                <a:t>© David Vale courtesy of SLHA</a:t>
              </a:r>
              <a:endParaRPr lang="en-US" sz="1200" dirty="0">
                <a:solidFill>
                  <a:schemeClr val="bg2">
                    <a:lumMod val="25000"/>
                  </a:schemeClr>
                </a:solidFill>
                <a:latin typeface="Arial" panose="020B0604020202020204" pitchFamily="34" charset="0"/>
                <a:cs typeface="Arial" panose="020B0604020202020204" pitchFamily="34" charset="0"/>
              </a:endParaRPr>
            </a:p>
          </p:txBody>
        </p:sp>
      </p:grpSp>
      <p:pic>
        <p:nvPicPr>
          <p:cNvPr id="17" name="Picture 16" descr="An illustration of an archeologist.">
            <a:extLst>
              <a:ext uri="{FF2B5EF4-FFF2-40B4-BE49-F238E27FC236}">
                <a16:creationId xmlns:a16="http://schemas.microsoft.com/office/drawing/2014/main" id="{DD4C4749-9637-3B8B-B5A0-DFBBA74F23C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36780" y="4456644"/>
            <a:ext cx="2496485" cy="6058543"/>
          </a:xfrm>
          <a:prstGeom prst="rect">
            <a:avLst/>
          </a:prstGeom>
        </p:spPr>
      </p:pic>
    </p:spTree>
    <p:extLst>
      <p:ext uri="{BB962C8B-B14F-4D97-AF65-F5344CB8AC3E}">
        <p14:creationId xmlns:p14="http://schemas.microsoft.com/office/powerpoint/2010/main" val="11583612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Effect transition="in" filter="fade">
                                      <p:cBhvr>
                                        <p:cTn id="26" dur="500"/>
                                        <p:tgtEl>
                                          <p:spTgt spid="4">
                                            <p:txEl>
                                              <p:pRg st="0" end="0"/>
                                            </p:txEl>
                                          </p:spTgt>
                                        </p:tgtEl>
                                      </p:cBhvr>
                                    </p:animEffect>
                                  </p:childTnLst>
                                </p:cTn>
                              </p:par>
                            </p:childTnLst>
                          </p:cTn>
                        </p:par>
                        <p:par>
                          <p:cTn id="27" fill="hold">
                            <p:stCondLst>
                              <p:cond delay="2500"/>
                            </p:stCondLst>
                            <p:childTnLst>
                              <p:par>
                                <p:cTn id="28" presetID="2" presetClass="entr" presetSubtype="4" decel="5000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P spid="8" grpId="0" build="allAtOnce"/>
      <p:bldP spid="9" grpId="0" build="allAtOnce"/>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E315F21-7179-5756-661D-955C8413422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BFEAEDE-C461-FF9C-A2B8-B9701DD40D0A}"/>
              </a:ext>
            </a:extLst>
          </p:cNvPr>
          <p:cNvSpPr>
            <a:spLocks noGrp="1"/>
          </p:cNvSpPr>
          <p:nvPr>
            <p:ph type="ctrTitle"/>
          </p:nvPr>
        </p:nvSpPr>
        <p:spPr>
          <a:xfrm>
            <a:off x="1524000" y="-1280448"/>
            <a:ext cx="9144000" cy="921925"/>
          </a:xfrm>
        </p:spPr>
        <p:txBody>
          <a:bodyPr/>
          <a:lstStyle/>
          <a:p>
            <a:r>
              <a:rPr lang="en-US" dirty="0"/>
              <a:t>A busy port</a:t>
            </a:r>
          </a:p>
        </p:txBody>
      </p:sp>
      <p:sp>
        <p:nvSpPr>
          <p:cNvPr id="11" name="Slide Question">
            <a:extLst>
              <a:ext uri="{FF2B5EF4-FFF2-40B4-BE49-F238E27FC236}">
                <a16:creationId xmlns:a16="http://schemas.microsoft.com/office/drawing/2014/main" id="{CEA32590-7807-7BCF-4CEB-2BC4B071B00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Who lived in Lincoln during the Roman era?</a:t>
            </a:r>
          </a:p>
        </p:txBody>
      </p:sp>
      <p:grpSp>
        <p:nvGrpSpPr>
          <p:cNvPr id="10" name="Group 9" descr="A photo of a glass bottle.">
            <a:extLst>
              <a:ext uri="{FF2B5EF4-FFF2-40B4-BE49-F238E27FC236}">
                <a16:creationId xmlns:a16="http://schemas.microsoft.com/office/drawing/2014/main" id="{D7444CBE-8E9C-45AB-0B6A-68CE2CE73712}"/>
              </a:ext>
            </a:extLst>
          </p:cNvPr>
          <p:cNvGrpSpPr/>
          <p:nvPr/>
        </p:nvGrpSpPr>
        <p:grpSpPr>
          <a:xfrm>
            <a:off x="293339" y="357450"/>
            <a:ext cx="4050061" cy="4834164"/>
            <a:chOff x="293339" y="357450"/>
            <a:chExt cx="4050061" cy="4834164"/>
          </a:xfrm>
        </p:grpSpPr>
        <p:pic>
          <p:nvPicPr>
            <p:cNvPr id="4" name="Content Placeholder 5" descr="A photo of a glass bottle.">
              <a:extLst>
                <a:ext uri="{FF2B5EF4-FFF2-40B4-BE49-F238E27FC236}">
                  <a16:creationId xmlns:a16="http://schemas.microsoft.com/office/drawing/2014/main" id="{049B2BA2-97B5-B753-06C3-DD6204BEEEB8}"/>
                </a:ext>
              </a:extLst>
            </p:cNvPr>
            <p:cNvPicPr>
              <a:picLocks noChangeAspect="1"/>
            </p:cNvPicPr>
            <p:nvPr/>
          </p:nvPicPr>
          <p:blipFill>
            <a:blip r:embed="rId4"/>
            <a:stretch>
              <a:fillRect/>
            </a:stretch>
          </p:blipFill>
          <p:spPr>
            <a:xfrm>
              <a:off x="483631" y="400176"/>
              <a:ext cx="3859769" cy="4791438"/>
            </a:xfrm>
            <a:prstGeom prst="rect">
              <a:avLst/>
            </a:prstGeom>
            <a:ln w="28575">
              <a:solidFill>
                <a:schemeClr val="tx1"/>
              </a:solidFill>
            </a:ln>
          </p:spPr>
        </p:pic>
        <p:sp>
          <p:nvSpPr>
            <p:cNvPr id="6" name="TextBox 5">
              <a:extLst>
                <a:ext uri="{FF2B5EF4-FFF2-40B4-BE49-F238E27FC236}">
                  <a16:creationId xmlns:a16="http://schemas.microsoft.com/office/drawing/2014/main" id="{A2195010-A4E0-551B-BB0F-EE4560BD42D3}"/>
                </a:ext>
              </a:extLst>
            </p:cNvPr>
            <p:cNvSpPr txBox="1"/>
            <p:nvPr/>
          </p:nvSpPr>
          <p:spPr>
            <a:xfrm rot="5400000">
              <a:off x="-732864" y="1383653"/>
              <a:ext cx="251407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solidFill>
                    <a:srgbClr val="CFA481"/>
                  </a:solidFill>
                  <a:latin typeface="Arial" panose="020B0604020202020204" pitchFamily="34" charset="0"/>
                  <a:ea typeface="Source Sans Pro Light"/>
                  <a:cs typeface="Arial" panose="020B0604020202020204" pitchFamily="34" charset="0"/>
                </a:rPr>
                <a:t> © David Vale courtesy of SLHA</a:t>
              </a:r>
            </a:p>
            <a:p>
              <a:endParaRPr lang="en-US" sz="1200" dirty="0">
                <a:solidFill>
                  <a:srgbClr val="CFA481"/>
                </a:solidFill>
                <a:latin typeface="Arial" panose="020B0604020202020204" pitchFamily="34" charset="0"/>
                <a:ea typeface="Source Sans Pro Light"/>
                <a:cs typeface="Arial" panose="020B0604020202020204" pitchFamily="34" charset="0"/>
              </a:endParaRPr>
            </a:p>
          </p:txBody>
        </p:sp>
      </p:grpSp>
      <p:grpSp>
        <p:nvGrpSpPr>
          <p:cNvPr id="5" name="Caption" descr="Roman glass bottles such as this, were discovered in Lincoln. They would have been used to store liquids and exotic ingredients, such as oil or perfumes.&#10;">
            <a:extLst>
              <a:ext uri="{FF2B5EF4-FFF2-40B4-BE49-F238E27FC236}">
                <a16:creationId xmlns:a16="http://schemas.microsoft.com/office/drawing/2014/main" id="{BB111961-795E-3254-B818-FC395A369C42}"/>
              </a:ext>
            </a:extLst>
          </p:cNvPr>
          <p:cNvGrpSpPr/>
          <p:nvPr/>
        </p:nvGrpSpPr>
        <p:grpSpPr>
          <a:xfrm>
            <a:off x="487378" y="5276034"/>
            <a:ext cx="4174564" cy="892745"/>
            <a:chOff x="5076880" y="2417403"/>
            <a:chExt cx="4174564" cy="892745"/>
          </a:xfrm>
        </p:grpSpPr>
        <p:pic>
          <p:nvPicPr>
            <p:cNvPr id="2" name="Picture 1">
              <a:extLst>
                <a:ext uri="{FF2B5EF4-FFF2-40B4-BE49-F238E27FC236}">
                  <a16:creationId xmlns:a16="http://schemas.microsoft.com/office/drawing/2014/main" id="{8D19407B-9E68-39F0-BEA2-14F2957A173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26183" y="2510827"/>
              <a:ext cx="350267" cy="248874"/>
            </a:xfrm>
            <a:prstGeom prst="rect">
              <a:avLst/>
            </a:prstGeom>
          </p:spPr>
        </p:pic>
        <p:sp>
          <p:nvSpPr>
            <p:cNvPr id="3" name="TextBox 2">
              <a:extLst>
                <a:ext uri="{FF2B5EF4-FFF2-40B4-BE49-F238E27FC236}">
                  <a16:creationId xmlns:a16="http://schemas.microsoft.com/office/drawing/2014/main" id="{F222B03E-18DB-E0F6-4EC3-42F9499B0EC8}"/>
                </a:ext>
              </a:extLst>
            </p:cNvPr>
            <p:cNvSpPr txBox="1"/>
            <p:nvPr/>
          </p:nvSpPr>
          <p:spPr>
            <a:xfrm>
              <a:off x="5276104" y="2417403"/>
              <a:ext cx="3975340" cy="892745"/>
            </a:xfrm>
            <a:prstGeom prst="rect">
              <a:avLst/>
            </a:prstGeom>
            <a:noFill/>
          </p:spPr>
          <p:txBody>
            <a:bodyPr wrap="square">
              <a:spAutoFit/>
            </a:bodyPr>
            <a:lstStyle/>
            <a:p>
              <a:pPr>
                <a:lnSpc>
                  <a:spcPct val="150000"/>
                </a:lnSpc>
              </a:pPr>
              <a:r>
                <a:rPr lang="en-GB" sz="1200" dirty="0">
                  <a:latin typeface="Comic Sans MS" panose="030F0702030302020204" pitchFamily="66" charset="0"/>
                </a:rPr>
                <a:t>Roman glass bottles such as this, were discovered in Lincoln. They would have been used to store liquids and exotic ingredients, such as oil or perfumes.</a:t>
              </a:r>
            </a:p>
          </p:txBody>
        </p:sp>
      </p:grpSp>
      <p:sp>
        <p:nvSpPr>
          <p:cNvPr id="7" name="Title">
            <a:extLst>
              <a:ext uri="{FF2B5EF4-FFF2-40B4-BE49-F238E27FC236}">
                <a16:creationId xmlns:a16="http://schemas.microsoft.com/office/drawing/2014/main" id="{0043F054-0D7A-2CE4-E2BF-DAAAE476D30C}"/>
              </a:ext>
            </a:extLst>
          </p:cNvPr>
          <p:cNvSpPr txBox="1">
            <a:spLocks/>
          </p:cNvSpPr>
          <p:nvPr/>
        </p:nvSpPr>
        <p:spPr>
          <a:xfrm>
            <a:off x="4533691" y="473617"/>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A Busy Port</a:t>
            </a:r>
          </a:p>
        </p:txBody>
      </p:sp>
      <p:pic>
        <p:nvPicPr>
          <p:cNvPr id="15" name="Logo">
            <a:extLst>
              <a:ext uri="{FF2B5EF4-FFF2-40B4-BE49-F238E27FC236}">
                <a16:creationId xmlns:a16="http://schemas.microsoft.com/office/drawing/2014/main" id="{DE9557E3-5ACB-E2C0-C680-D5DC67A4153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89146" y="-22869"/>
            <a:ext cx="1402853" cy="1261241"/>
          </a:xfrm>
          <a:prstGeom prst="rect">
            <a:avLst/>
          </a:prstGeom>
        </p:spPr>
      </p:pic>
      <p:sp>
        <p:nvSpPr>
          <p:cNvPr id="8" name="Text ">
            <a:extLst>
              <a:ext uri="{FF2B5EF4-FFF2-40B4-BE49-F238E27FC236}">
                <a16:creationId xmlns:a16="http://schemas.microsoft.com/office/drawing/2014/main" id="{4D00DDEF-5795-1C46-37BE-39FFB5D7EC2C}"/>
              </a:ext>
            </a:extLst>
          </p:cNvPr>
          <p:cNvSpPr txBox="1"/>
          <p:nvPr/>
        </p:nvSpPr>
        <p:spPr>
          <a:xfrm>
            <a:off x="4542626" y="1238373"/>
            <a:ext cx="5186235" cy="4904099"/>
          </a:xfrm>
          <a:prstGeom prst="rect">
            <a:avLst/>
          </a:prstGeom>
          <a:noFill/>
        </p:spPr>
        <p:txBody>
          <a:bodyPr wrap="square">
            <a:spAutoFit/>
          </a:bodyPr>
          <a:lstStyle/>
          <a:p>
            <a:pPr>
              <a:lnSpc>
                <a:spcPct val="150000"/>
              </a:lnSpc>
            </a:pPr>
            <a:r>
              <a:rPr lang="en-GB" sz="1400" dirty="0">
                <a:latin typeface="Comic Sans MS" panose="030F0702030302020204" pitchFamily="66" charset="0"/>
              </a:rPr>
              <a:t>Because Lindum was close to the River Witham, it became a busy port town. The Romans improved the river by making it deeper so that larger boats could travel up and down it. This made it easier to move goods to and from the town. It also helped farmers and traders sell their products in other parts of the empire.</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They also built the Foss Dyke Canal, which linked the River Witham to the River Trent. This is one of the oldest canals in Britain and helped traders bring items from other parts of the Roman Empire. </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These water links made Lincoln a centre of trade and transport. Goods like pottery, wine, olive oil, and metal were all brought through Lindum.</a:t>
            </a:r>
          </a:p>
        </p:txBody>
      </p:sp>
      <p:pic>
        <p:nvPicPr>
          <p:cNvPr id="9" name="Picture 8" descr="A brown pot.">
            <a:extLst>
              <a:ext uri="{FF2B5EF4-FFF2-40B4-BE49-F238E27FC236}">
                <a16:creationId xmlns:a16="http://schemas.microsoft.com/office/drawing/2014/main" id="{99517F72-CAFB-30D3-F56E-12F809DE994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25524" y="738300"/>
            <a:ext cx="1446997" cy="1715600"/>
          </a:xfrm>
          <a:prstGeom prst="rect">
            <a:avLst/>
          </a:prstGeom>
        </p:spPr>
      </p:pic>
      <p:pic>
        <p:nvPicPr>
          <p:cNvPr id="13" name="Picture 12" descr="A bottle of wine and grapes.">
            <a:extLst>
              <a:ext uri="{FF2B5EF4-FFF2-40B4-BE49-F238E27FC236}">
                <a16:creationId xmlns:a16="http://schemas.microsoft.com/office/drawing/2014/main" id="{F318C770-A2CD-B8EF-980C-F6720E67A22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352250" y="1794188"/>
            <a:ext cx="1446997" cy="1880229"/>
          </a:xfrm>
          <a:prstGeom prst="rect">
            <a:avLst/>
          </a:prstGeom>
        </p:spPr>
      </p:pic>
      <p:pic>
        <p:nvPicPr>
          <p:cNvPr id="18" name="Picture 17" descr="A bottle of olive oil and a bunch of olives.">
            <a:extLst>
              <a:ext uri="{FF2B5EF4-FFF2-40B4-BE49-F238E27FC236}">
                <a16:creationId xmlns:a16="http://schemas.microsoft.com/office/drawing/2014/main" id="{A85CD35A-F6ED-54F1-CE1B-0262BA0763B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584486" y="3007079"/>
            <a:ext cx="1377679" cy="1680942"/>
          </a:xfrm>
          <a:prstGeom prst="rect">
            <a:avLst/>
          </a:prstGeom>
        </p:spPr>
      </p:pic>
      <p:pic>
        <p:nvPicPr>
          <p:cNvPr id="20" name="Picture 19" descr="A metal helmet with gold trim.">
            <a:extLst>
              <a:ext uri="{FF2B5EF4-FFF2-40B4-BE49-F238E27FC236}">
                <a16:creationId xmlns:a16="http://schemas.microsoft.com/office/drawing/2014/main" id="{D7BE617D-38EF-FE4B-2D2D-4852BC71E5B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282932" y="4333813"/>
            <a:ext cx="1516315" cy="1715602"/>
          </a:xfrm>
          <a:prstGeom prst="rect">
            <a:avLst/>
          </a:prstGeom>
        </p:spPr>
      </p:pic>
    </p:spTree>
    <p:extLst>
      <p:ext uri="{BB962C8B-B14F-4D97-AF65-F5344CB8AC3E}">
        <p14:creationId xmlns:p14="http://schemas.microsoft.com/office/powerpoint/2010/main" val="39807189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0D246B2-A76C-E936-CA88-4DE775E4F4C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F24B3EF-16B5-F728-3485-916A7F7D2E74}"/>
              </a:ext>
            </a:extLst>
          </p:cNvPr>
          <p:cNvSpPr>
            <a:spLocks noGrp="1"/>
          </p:cNvSpPr>
          <p:nvPr>
            <p:ph type="ctrTitle"/>
          </p:nvPr>
        </p:nvSpPr>
        <p:spPr>
          <a:xfrm>
            <a:off x="1524000" y="-1280448"/>
            <a:ext cx="9144000" cy="921925"/>
          </a:xfrm>
        </p:spPr>
        <p:txBody>
          <a:bodyPr/>
          <a:lstStyle/>
          <a:p>
            <a:r>
              <a:rPr lang="en-US" dirty="0"/>
              <a:t>A busy town</a:t>
            </a:r>
          </a:p>
        </p:txBody>
      </p:sp>
      <p:sp>
        <p:nvSpPr>
          <p:cNvPr id="11" name="Slide Question">
            <a:extLst>
              <a:ext uri="{FF2B5EF4-FFF2-40B4-BE49-F238E27FC236}">
                <a16:creationId xmlns:a16="http://schemas.microsoft.com/office/drawing/2014/main" id="{604C4206-90E0-15E5-90BA-A9270714013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Who lived in Lincoln during the Roman era?</a:t>
            </a:r>
          </a:p>
        </p:txBody>
      </p:sp>
      <p:sp>
        <p:nvSpPr>
          <p:cNvPr id="7" name="Title">
            <a:extLst>
              <a:ext uri="{FF2B5EF4-FFF2-40B4-BE49-F238E27FC236}">
                <a16:creationId xmlns:a16="http://schemas.microsoft.com/office/drawing/2014/main" id="{FE367EBC-95B8-F610-65E0-F9EA5ACAAB33}"/>
              </a:ext>
            </a:extLst>
          </p:cNvPr>
          <p:cNvSpPr txBox="1">
            <a:spLocks/>
          </p:cNvSpPr>
          <p:nvPr/>
        </p:nvSpPr>
        <p:spPr>
          <a:xfrm>
            <a:off x="407913" y="34644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 Busy Town</a:t>
            </a:r>
          </a:p>
        </p:txBody>
      </p:sp>
      <p:sp>
        <p:nvSpPr>
          <p:cNvPr id="8" name="Text ">
            <a:extLst>
              <a:ext uri="{FF2B5EF4-FFF2-40B4-BE49-F238E27FC236}">
                <a16:creationId xmlns:a16="http://schemas.microsoft.com/office/drawing/2014/main" id="{C2ABAAEE-7022-3F5C-D898-2C8E808862C9}"/>
              </a:ext>
            </a:extLst>
          </p:cNvPr>
          <p:cNvSpPr txBox="1"/>
          <p:nvPr/>
        </p:nvSpPr>
        <p:spPr>
          <a:xfrm>
            <a:off x="437872" y="1159267"/>
            <a:ext cx="6762503" cy="1528816"/>
          </a:xfrm>
          <a:prstGeom prst="rect">
            <a:avLst/>
          </a:prstGeom>
          <a:noFill/>
        </p:spPr>
        <p:txBody>
          <a:bodyPr wrap="square">
            <a:spAutoFit/>
          </a:bodyPr>
          <a:lstStyle/>
          <a:p>
            <a:pPr>
              <a:lnSpc>
                <a:spcPct val="150000"/>
              </a:lnSpc>
            </a:pPr>
            <a:r>
              <a:rPr lang="en-GB" sz="1600" dirty="0">
                <a:latin typeface="Comic Sans MS" panose="030F0702030302020204" pitchFamily="66" charset="0"/>
              </a:rPr>
              <a:t>By the 4th century, Lindum was one of the larger Roman towns in Britain. It had a mixture of Roman settlers, local Britons, and people from across the empire. The town was a place where different cultures met and mixed.</a:t>
            </a:r>
          </a:p>
        </p:txBody>
      </p:sp>
      <p:sp>
        <p:nvSpPr>
          <p:cNvPr id="25" name="Text ">
            <a:extLst>
              <a:ext uri="{FF2B5EF4-FFF2-40B4-BE49-F238E27FC236}">
                <a16:creationId xmlns:a16="http://schemas.microsoft.com/office/drawing/2014/main" id="{3DCE31FA-2C6E-236F-7D9E-900C3CEF2154}"/>
              </a:ext>
            </a:extLst>
          </p:cNvPr>
          <p:cNvSpPr txBox="1"/>
          <p:nvPr/>
        </p:nvSpPr>
        <p:spPr>
          <a:xfrm>
            <a:off x="407913" y="2989881"/>
            <a:ext cx="7013589" cy="2636812"/>
          </a:xfrm>
          <a:prstGeom prst="rect">
            <a:avLst/>
          </a:prstGeom>
          <a:noFill/>
        </p:spPr>
        <p:txBody>
          <a:bodyPr wrap="square">
            <a:spAutoFit/>
          </a:bodyPr>
          <a:lstStyle/>
          <a:p>
            <a:pPr>
              <a:lnSpc>
                <a:spcPct val="150000"/>
              </a:lnSpc>
            </a:pPr>
            <a:r>
              <a:rPr lang="en-GB" sz="1600" dirty="0">
                <a:latin typeface="Comic Sans MS" panose="030F0702030302020204" pitchFamily="66" charset="0"/>
              </a:rPr>
              <a:t>The town was filled with stone buildings, shops, homes, temples, and bath houses. Richer houses had underfloor heating and even running water!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Life in Lindum was busy and full of activity, with markets, festivals, and work happening every day. People worked as craftsmen, farmers, traders, and more.</a:t>
            </a:r>
          </a:p>
        </p:txBody>
      </p:sp>
      <p:grpSp>
        <p:nvGrpSpPr>
          <p:cNvPr id="28" name="Group 27" descr="An illustration of bread broken in two and a grilled fish">
            <a:extLst>
              <a:ext uri="{FF2B5EF4-FFF2-40B4-BE49-F238E27FC236}">
                <a16:creationId xmlns:a16="http://schemas.microsoft.com/office/drawing/2014/main" id="{C6C3C115-728E-9984-53DA-990AC052691F}"/>
              </a:ext>
            </a:extLst>
          </p:cNvPr>
          <p:cNvGrpSpPr/>
          <p:nvPr/>
        </p:nvGrpSpPr>
        <p:grpSpPr>
          <a:xfrm>
            <a:off x="2478149" y="5409605"/>
            <a:ext cx="3243090" cy="1012625"/>
            <a:chOff x="2753427" y="5429149"/>
            <a:chExt cx="3103762" cy="969121"/>
          </a:xfrm>
        </p:grpSpPr>
        <p:pic>
          <p:nvPicPr>
            <p:cNvPr id="27" name="Picture 26">
              <a:extLst>
                <a:ext uri="{FF2B5EF4-FFF2-40B4-BE49-F238E27FC236}">
                  <a16:creationId xmlns:a16="http://schemas.microsoft.com/office/drawing/2014/main" id="{5D2D7AA1-587E-C2EB-BF71-99179AFB1382}"/>
                </a:ext>
              </a:extLst>
            </p:cNvPr>
            <p:cNvPicPr>
              <a:picLocks noChangeAspect="1"/>
            </p:cNvPicPr>
            <p:nvPr/>
          </p:nvPicPr>
          <p:blipFill>
            <a:blip r:embed="rId4"/>
            <a:stretch>
              <a:fillRect/>
            </a:stretch>
          </p:blipFill>
          <p:spPr>
            <a:xfrm rot="485698">
              <a:off x="2753427" y="5429149"/>
              <a:ext cx="1930400" cy="908050"/>
            </a:xfrm>
            <a:prstGeom prst="rect">
              <a:avLst/>
            </a:prstGeom>
          </p:spPr>
        </p:pic>
        <p:pic>
          <p:nvPicPr>
            <p:cNvPr id="26" name="Picture 25">
              <a:extLst>
                <a:ext uri="{FF2B5EF4-FFF2-40B4-BE49-F238E27FC236}">
                  <a16:creationId xmlns:a16="http://schemas.microsoft.com/office/drawing/2014/main" id="{8C1A4B20-A86A-5D6B-4F33-6D95B8899699}"/>
                </a:ext>
              </a:extLst>
            </p:cNvPr>
            <p:cNvPicPr>
              <a:picLocks noChangeAspect="1"/>
            </p:cNvPicPr>
            <p:nvPr/>
          </p:nvPicPr>
          <p:blipFill>
            <a:blip r:embed="rId5"/>
            <a:stretch>
              <a:fillRect/>
            </a:stretch>
          </p:blipFill>
          <p:spPr>
            <a:xfrm rot="21069616">
              <a:off x="3822656" y="5665526"/>
              <a:ext cx="2034533" cy="732744"/>
            </a:xfrm>
            <a:prstGeom prst="rect">
              <a:avLst/>
            </a:prstGeom>
          </p:spPr>
        </p:pic>
      </p:grpSp>
      <p:grpSp>
        <p:nvGrpSpPr>
          <p:cNvPr id="12" name="Group 11" descr="This rare tombstone, carved in the Roman style but which represents Celtic beliefs, is an example of the two cultures merging.&#10;">
            <a:extLst>
              <a:ext uri="{FF2B5EF4-FFF2-40B4-BE49-F238E27FC236}">
                <a16:creationId xmlns:a16="http://schemas.microsoft.com/office/drawing/2014/main" id="{436CCE1C-1E23-2ECC-273B-CAB8CE13EC03}"/>
              </a:ext>
            </a:extLst>
          </p:cNvPr>
          <p:cNvGrpSpPr/>
          <p:nvPr/>
        </p:nvGrpSpPr>
        <p:grpSpPr>
          <a:xfrm>
            <a:off x="7200375" y="424178"/>
            <a:ext cx="4497356" cy="5915609"/>
            <a:chOff x="7200375" y="424178"/>
            <a:chExt cx="4497356" cy="5915609"/>
          </a:xfrm>
        </p:grpSpPr>
        <p:pic>
          <p:nvPicPr>
            <p:cNvPr id="4" name="Content Placeholder 4">
              <a:extLst>
                <a:ext uri="{FF2B5EF4-FFF2-40B4-BE49-F238E27FC236}">
                  <a16:creationId xmlns:a16="http://schemas.microsoft.com/office/drawing/2014/main" id="{3B937D40-ADB8-9692-EDFA-04ADD99D6C2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200375" y="424178"/>
              <a:ext cx="4497356" cy="5915609"/>
            </a:xfrm>
            <a:prstGeom prst="rect">
              <a:avLst/>
            </a:prstGeom>
            <a:ln>
              <a:noFill/>
            </a:ln>
          </p:spPr>
        </p:pic>
        <p:sp>
          <p:nvSpPr>
            <p:cNvPr id="9" name="TextBox 8">
              <a:extLst>
                <a:ext uri="{FF2B5EF4-FFF2-40B4-BE49-F238E27FC236}">
                  <a16:creationId xmlns:a16="http://schemas.microsoft.com/office/drawing/2014/main" id="{A1B4AA02-E1CC-7461-D1E1-5A6E2AE4045D}"/>
                </a:ext>
              </a:extLst>
            </p:cNvPr>
            <p:cNvSpPr txBox="1"/>
            <p:nvPr/>
          </p:nvSpPr>
          <p:spPr>
            <a:xfrm rot="5219809">
              <a:off x="10564390" y="4947539"/>
              <a:ext cx="172195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000" i="1" dirty="0">
                  <a:latin typeface="Arial" panose="020B0604020202020204" pitchFamily="34" charset="0"/>
                  <a:ea typeface="+mn-lt"/>
                  <a:cs typeface="Arial" panose="020B0604020202020204" pitchFamily="34" charset="0"/>
                </a:rPr>
                <a:t>© Image courtesy of SHLA</a:t>
              </a:r>
              <a:endParaRPr lang="en-US" sz="1000" i="1" dirty="0">
                <a:latin typeface="Arial" panose="020B0604020202020204" pitchFamily="34" charset="0"/>
                <a:cs typeface="Arial" panose="020B0604020202020204" pitchFamily="34" charset="0"/>
              </a:endParaRPr>
            </a:p>
          </p:txBody>
        </p:sp>
      </p:grpSp>
      <p:grpSp>
        <p:nvGrpSpPr>
          <p:cNvPr id="22" name="Group 21" descr="This rare tombstone, carved in the Roman style but which represents Celtic beliefs, is an example of the two cultures merging.&#10;">
            <a:extLst>
              <a:ext uri="{FF2B5EF4-FFF2-40B4-BE49-F238E27FC236}">
                <a16:creationId xmlns:a16="http://schemas.microsoft.com/office/drawing/2014/main" id="{AD6A4D3E-D723-99E1-883F-F236A534B6E6}"/>
              </a:ext>
            </a:extLst>
          </p:cNvPr>
          <p:cNvGrpSpPr/>
          <p:nvPr/>
        </p:nvGrpSpPr>
        <p:grpSpPr>
          <a:xfrm>
            <a:off x="7197047" y="430161"/>
            <a:ext cx="4497356" cy="5915609"/>
            <a:chOff x="1946580" y="3077358"/>
            <a:chExt cx="4497356" cy="5915609"/>
          </a:xfrm>
        </p:grpSpPr>
        <p:pic>
          <p:nvPicPr>
            <p:cNvPr id="20" name="Content Placeholder 4">
              <a:extLst>
                <a:ext uri="{FF2B5EF4-FFF2-40B4-BE49-F238E27FC236}">
                  <a16:creationId xmlns:a16="http://schemas.microsoft.com/office/drawing/2014/main" id="{19A72C13-5168-0B98-77E1-26B5C679E67C}"/>
                </a:ext>
              </a:extLst>
            </p:cNvPr>
            <p:cNvPicPr>
              <a:picLocks noChangeAspect="1"/>
            </p:cNvPicPr>
            <p:nvPr/>
          </p:nvPicPr>
          <p:blipFill>
            <a:blip r:embed="rId6" cstate="screen">
              <a:duotone>
                <a:schemeClr val="bg2">
                  <a:shade val="45000"/>
                  <a:satMod val="135000"/>
                </a:schemeClr>
                <a:prstClr val="white"/>
              </a:duotone>
              <a:alphaModFix/>
              <a:extLst>
                <a:ext uri="{28A0092B-C50C-407E-A947-70E740481C1C}">
                  <a14:useLocalDpi xmlns:a14="http://schemas.microsoft.com/office/drawing/2010/main"/>
                </a:ext>
              </a:extLst>
            </a:blip>
            <a:srcRect/>
            <a:stretch/>
          </p:blipFill>
          <p:spPr>
            <a:xfrm>
              <a:off x="1946580" y="3077358"/>
              <a:ext cx="4497356" cy="5915609"/>
            </a:xfrm>
            <a:prstGeom prst="rect">
              <a:avLst/>
            </a:prstGeom>
            <a:ln>
              <a:noFill/>
            </a:ln>
          </p:spPr>
        </p:pic>
        <p:grpSp>
          <p:nvGrpSpPr>
            <p:cNvPr id="5" name="Caption">
              <a:extLst>
                <a:ext uri="{FF2B5EF4-FFF2-40B4-BE49-F238E27FC236}">
                  <a16:creationId xmlns:a16="http://schemas.microsoft.com/office/drawing/2014/main" id="{AAF961F2-08B1-74EF-3736-4643B6DD4775}"/>
                </a:ext>
              </a:extLst>
            </p:cNvPr>
            <p:cNvGrpSpPr/>
            <p:nvPr/>
          </p:nvGrpSpPr>
          <p:grpSpPr>
            <a:xfrm>
              <a:off x="2511051" y="6552957"/>
              <a:ext cx="3729327" cy="1528816"/>
              <a:chOff x="5121850" y="2417403"/>
              <a:chExt cx="3729327" cy="1528816"/>
            </a:xfrm>
          </p:grpSpPr>
          <p:pic>
            <p:nvPicPr>
              <p:cNvPr id="2" name="Picture 1">
                <a:extLst>
                  <a:ext uri="{FF2B5EF4-FFF2-40B4-BE49-F238E27FC236}">
                    <a16:creationId xmlns:a16="http://schemas.microsoft.com/office/drawing/2014/main" id="{F0266ECD-1B03-AB1F-E518-3558542AB364}"/>
                  </a:ext>
                  <a:ext uri="{C183D7F6-B498-43B3-948B-1728B52AA6E4}">
                    <adec:decorative xmlns:adec="http://schemas.microsoft.com/office/drawing/2017/decorative" val="1"/>
                  </a:ext>
                </a:extLst>
              </p:cNvPr>
              <p:cNvPicPr>
                <a:picLocks noChangeAspect="1"/>
              </p:cNvPicPr>
              <p:nvPr/>
            </p:nvPicPr>
            <p:blipFill>
              <a:blip r:embed="rId7" cstate="screen">
                <a:alphaModFix/>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2A135D25-B114-2B2D-5C06-DC843CE6509B}"/>
                  </a:ext>
                </a:extLst>
              </p:cNvPr>
              <p:cNvSpPr txBox="1"/>
              <p:nvPr/>
            </p:nvSpPr>
            <p:spPr>
              <a:xfrm>
                <a:off x="5276102" y="2417403"/>
                <a:ext cx="3575075" cy="1528816"/>
              </a:xfrm>
              <a:prstGeom prst="rect">
                <a:avLst/>
              </a:prstGeom>
              <a:noFill/>
            </p:spPr>
            <p:txBody>
              <a:bodyPr wrap="square">
                <a:spAutoFit/>
              </a:bodyPr>
              <a:lstStyle/>
              <a:p>
                <a:pPr>
                  <a:lnSpc>
                    <a:spcPct val="150000"/>
                  </a:lnSpc>
                </a:pPr>
                <a:r>
                  <a:rPr lang="en-GB" sz="1600" dirty="0">
                    <a:latin typeface="Comic Sans MS" panose="030F0702030302020204" pitchFamily="66" charset="0"/>
                  </a:rPr>
                  <a:t>This rare tombstone, carved in the Roman style but which represents Celtic beliefs, is an example of the two cultures merging.</a:t>
                </a:r>
              </a:p>
            </p:txBody>
          </p:sp>
        </p:grpSp>
      </p:grpSp>
      <p:pic>
        <p:nvPicPr>
          <p:cNvPr id="24" name="info-button">
            <a:extLst>
              <a:ext uri="{FF2B5EF4-FFF2-40B4-BE49-F238E27FC236}">
                <a16:creationId xmlns:a16="http://schemas.microsoft.com/office/drawing/2014/main" id="{8DD7E0F2-A648-C2DE-8B6F-AE146C2C4C33}"/>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7099878" y="5513553"/>
            <a:ext cx="590550" cy="838200"/>
          </a:xfrm>
          <a:prstGeom prst="rect">
            <a:avLst/>
          </a:prstGeom>
          <a:effectLst>
            <a:outerShdw blurRad="50800" dist="38100" dir="2700000" algn="tl" rotWithShape="0">
              <a:prstClr val="black">
                <a:alpha val="40000"/>
              </a:prstClr>
            </a:outerShdw>
          </a:effectLst>
        </p:spPr>
      </p:pic>
      <p:pic>
        <p:nvPicPr>
          <p:cNvPr id="15" name="Logo">
            <a:extLst>
              <a:ext uri="{FF2B5EF4-FFF2-40B4-BE49-F238E27FC236}">
                <a16:creationId xmlns:a16="http://schemas.microsoft.com/office/drawing/2014/main" id="{08F86E08-A0A6-2D66-7642-A0986B003EE9}"/>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668000" y="-15161"/>
            <a:ext cx="1523999" cy="1370158"/>
          </a:xfrm>
          <a:prstGeom prst="rect">
            <a:avLst/>
          </a:prstGeom>
        </p:spPr>
      </p:pic>
    </p:spTree>
    <p:extLst>
      <p:ext uri="{BB962C8B-B14F-4D97-AF65-F5344CB8AC3E}">
        <p14:creationId xmlns:p14="http://schemas.microsoft.com/office/powerpoint/2010/main" val="4522612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fade">
                                      <p:cBhvr>
                                        <p:cTn id="25" dur="500"/>
                                        <p:tgtEl>
                                          <p:spTgt spid="25">
                                            <p:txEl>
                                              <p:pRg st="0" end="0"/>
                                            </p:txEl>
                                          </p:spTgt>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25">
                                            <p:txEl>
                                              <p:pRg st="2" end="2"/>
                                            </p:txEl>
                                          </p:spTgt>
                                        </p:tgtEl>
                                        <p:attrNameLst>
                                          <p:attrName>style.visibility</p:attrName>
                                        </p:attrNameLst>
                                      </p:cBhvr>
                                      <p:to>
                                        <p:strVal val="visible"/>
                                      </p:to>
                                    </p:set>
                                    <p:animEffect transition="in" filter="fade">
                                      <p:cBhvr>
                                        <p:cTn id="29" dur="500"/>
                                        <p:tgtEl>
                                          <p:spTgt spid="25">
                                            <p:txEl>
                                              <p:pRg st="2" end="2"/>
                                            </p:txEl>
                                          </p:spTgt>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4" restart="whenNotActive" fill="hold" evtFilter="cancelBubble" nodeType="interactiveSeq">
                <p:stCondLst>
                  <p:cond evt="onClick" delay="0">
                    <p:tgtEl>
                      <p:spTgt spid="24"/>
                    </p:tgtEl>
                  </p:cond>
                </p:stCondLst>
                <p:endSync evt="end" delay="0">
                  <p:rtn val="all"/>
                </p:endSync>
                <p:childTnLst>
                  <p:par>
                    <p:cTn id="35" fill="hold">
                      <p:stCondLst>
                        <p:cond delay="0"/>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22"/>
                                        </p:tgtEl>
                                      </p:cBhvr>
                                    </p:animEffect>
                                    <p:set>
                                      <p:cBhvr>
                                        <p:cTn id="44"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7" grpId="0"/>
      <p:bldP spid="8" grpId="0" uiExpand="1" build="allAtOnce"/>
      <p:bldP spid="25"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C06337C-F51F-5078-2413-37CFF01792B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035464A-A331-F1E4-6B6F-9FFCB6C0A432}"/>
              </a:ext>
            </a:extLst>
          </p:cNvPr>
          <p:cNvSpPr>
            <a:spLocks noGrp="1"/>
          </p:cNvSpPr>
          <p:nvPr>
            <p:ph type="ctrTitle"/>
          </p:nvPr>
        </p:nvSpPr>
        <p:spPr>
          <a:xfrm>
            <a:off x="1524000" y="-1280448"/>
            <a:ext cx="9144000" cy="921925"/>
          </a:xfrm>
        </p:spPr>
        <p:txBody>
          <a:bodyPr/>
          <a:lstStyle/>
          <a:p>
            <a:r>
              <a:rPr lang="en-US" dirty="0"/>
              <a:t>Tombstones</a:t>
            </a:r>
          </a:p>
        </p:txBody>
      </p:sp>
      <p:sp>
        <p:nvSpPr>
          <p:cNvPr id="11" name="Slide Question">
            <a:extLst>
              <a:ext uri="{FF2B5EF4-FFF2-40B4-BE49-F238E27FC236}">
                <a16:creationId xmlns:a16="http://schemas.microsoft.com/office/drawing/2014/main" id="{349C8825-AECB-7BA7-C369-26219738339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Who lived in Lincoln during the Roman era?</a:t>
            </a:r>
          </a:p>
        </p:txBody>
      </p:sp>
      <p:pic>
        <p:nvPicPr>
          <p:cNvPr id="15" name="Logo">
            <a:extLst>
              <a:ext uri="{FF2B5EF4-FFF2-40B4-BE49-F238E27FC236}">
                <a16:creationId xmlns:a16="http://schemas.microsoft.com/office/drawing/2014/main" id="{D4E6D2B2-983A-8CA2-AE0E-B6F352AD68C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
        <p:nvSpPr>
          <p:cNvPr id="4" name="Text ">
            <a:extLst>
              <a:ext uri="{FF2B5EF4-FFF2-40B4-BE49-F238E27FC236}">
                <a16:creationId xmlns:a16="http://schemas.microsoft.com/office/drawing/2014/main" id="{DB8D9593-973C-681C-F1E3-9D2814D4B750}"/>
              </a:ext>
            </a:extLst>
          </p:cNvPr>
          <p:cNvSpPr txBox="1"/>
          <p:nvPr/>
        </p:nvSpPr>
        <p:spPr>
          <a:xfrm>
            <a:off x="454499" y="421127"/>
            <a:ext cx="4736132" cy="1102225"/>
          </a:xfrm>
          <a:prstGeom prst="rect">
            <a:avLst/>
          </a:prstGeom>
          <a:noFill/>
        </p:spPr>
        <p:txBody>
          <a:bodyPr wrap="square">
            <a:spAutoFit/>
          </a:bodyPr>
          <a:lstStyle/>
          <a:p>
            <a:pPr>
              <a:lnSpc>
                <a:spcPct val="150000"/>
              </a:lnSpc>
            </a:pPr>
            <a:r>
              <a:rPr lang="en-GB" sz="1500" dirty="0">
                <a:latin typeface="Comic Sans MS" panose="030F0702030302020204" pitchFamily="66" charset="0"/>
              </a:rPr>
              <a:t>Tombstones situated and found within the city, provide more insight in who lived here during this time!</a:t>
            </a:r>
          </a:p>
        </p:txBody>
      </p:sp>
      <p:pic>
        <p:nvPicPr>
          <p:cNvPr id="9" name="T1" descr="A stone with writing on it.">
            <a:extLst>
              <a:ext uri="{FF2B5EF4-FFF2-40B4-BE49-F238E27FC236}">
                <a16:creationId xmlns:a16="http://schemas.microsoft.com/office/drawing/2014/main" id="{0388EED7-9AC4-016C-3E08-37B132A96A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4248" y="1671449"/>
            <a:ext cx="2712989" cy="3699530"/>
          </a:xfrm>
          <a:prstGeom prst="rect">
            <a:avLst/>
          </a:prstGeom>
        </p:spPr>
      </p:pic>
      <p:pic>
        <p:nvPicPr>
          <p:cNvPr id="13" name="T2" descr="A stone with writing on it.">
            <a:extLst>
              <a:ext uri="{FF2B5EF4-FFF2-40B4-BE49-F238E27FC236}">
                <a16:creationId xmlns:a16="http://schemas.microsoft.com/office/drawing/2014/main" id="{E08D9E32-86CE-247E-AF7F-202B88AFCF7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45558" y="2830689"/>
            <a:ext cx="2490519" cy="3597417"/>
          </a:xfrm>
          <a:prstGeom prst="rect">
            <a:avLst/>
          </a:prstGeom>
        </p:spPr>
      </p:pic>
      <p:pic>
        <p:nvPicPr>
          <p:cNvPr id="22" name="T3" descr="A stone with writing on it">
            <a:extLst>
              <a:ext uri="{FF2B5EF4-FFF2-40B4-BE49-F238E27FC236}">
                <a16:creationId xmlns:a16="http://schemas.microsoft.com/office/drawing/2014/main" id="{DA097CA5-90B2-22FC-CEDB-2E3C5F4BC56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27052" y="429894"/>
            <a:ext cx="2618518" cy="3184684"/>
          </a:xfrm>
          <a:prstGeom prst="rect">
            <a:avLst/>
          </a:prstGeom>
        </p:spPr>
      </p:pic>
      <p:pic>
        <p:nvPicPr>
          <p:cNvPr id="18" name="T4" descr="A stone with writing on it.">
            <a:extLst>
              <a:ext uri="{FF2B5EF4-FFF2-40B4-BE49-F238E27FC236}">
                <a16:creationId xmlns:a16="http://schemas.microsoft.com/office/drawing/2014/main" id="{D0E731D1-B255-80DF-A1AF-37405BC04B3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636731" y="2830689"/>
            <a:ext cx="2490519" cy="3597417"/>
          </a:xfrm>
          <a:prstGeom prst="rect">
            <a:avLst/>
          </a:prstGeom>
        </p:spPr>
      </p:pic>
      <p:pic>
        <p:nvPicPr>
          <p:cNvPr id="20" name="T5" descr="A stone with writing on it..">
            <a:extLst>
              <a:ext uri="{FF2B5EF4-FFF2-40B4-BE49-F238E27FC236}">
                <a16:creationId xmlns:a16="http://schemas.microsoft.com/office/drawing/2014/main" id="{A5A38603-9BF3-C385-E756-B81C49D0B95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546976" y="545345"/>
            <a:ext cx="3131606" cy="2883908"/>
          </a:xfrm>
          <a:prstGeom prst="rect">
            <a:avLst/>
          </a:prstGeom>
        </p:spPr>
      </p:pic>
      <p:grpSp>
        <p:nvGrpSpPr>
          <p:cNvPr id="5" name="Group 4" descr="Click on a tombstone to find out more about it.&#10;">
            <a:extLst>
              <a:ext uri="{FF2B5EF4-FFF2-40B4-BE49-F238E27FC236}">
                <a16:creationId xmlns:a16="http://schemas.microsoft.com/office/drawing/2014/main" id="{D1FF5F32-056F-6F00-E8C1-BC719D18B558}"/>
              </a:ext>
            </a:extLst>
          </p:cNvPr>
          <p:cNvGrpSpPr/>
          <p:nvPr/>
        </p:nvGrpSpPr>
        <p:grpSpPr>
          <a:xfrm>
            <a:off x="9455019" y="3712285"/>
            <a:ext cx="1832064" cy="1620485"/>
            <a:chOff x="9455019" y="3712285"/>
            <a:chExt cx="1832064" cy="1620485"/>
          </a:xfrm>
        </p:grpSpPr>
        <p:sp>
          <p:nvSpPr>
            <p:cNvPr id="24" name="Rounded Rectangle 23" descr="Click on a tombstone to find out more about it.&#10;">
              <a:extLst>
                <a:ext uri="{FF2B5EF4-FFF2-40B4-BE49-F238E27FC236}">
                  <a16:creationId xmlns:a16="http://schemas.microsoft.com/office/drawing/2014/main" id="{82F4B1D7-C84F-226B-B045-7AA415F8E08D}"/>
                </a:ext>
              </a:extLst>
            </p:cNvPr>
            <p:cNvSpPr/>
            <p:nvPr/>
          </p:nvSpPr>
          <p:spPr>
            <a:xfrm>
              <a:off x="9455020" y="3712285"/>
              <a:ext cx="1832063" cy="1585965"/>
            </a:xfrm>
            <a:prstGeom prst="roundRect">
              <a:avLst/>
            </a:prstGeom>
            <a:solidFill>
              <a:srgbClr val="56AE44"/>
            </a:solidFill>
            <a:ln w="28575" cmpd="sng">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endParaRPr lang="en-US" sz="1400" dirty="0">
                <a:latin typeface="Comic Sans MS" panose="030F0702030302020204" pitchFamily="66" charset="0"/>
              </a:endParaRPr>
            </a:p>
          </p:txBody>
        </p:sp>
        <p:sp>
          <p:nvSpPr>
            <p:cNvPr id="2" name="Rounded Rectangle 1" descr="Click on a tombstone to find out more about it.&#10;">
              <a:extLst>
                <a:ext uri="{FF2B5EF4-FFF2-40B4-BE49-F238E27FC236}">
                  <a16:creationId xmlns:a16="http://schemas.microsoft.com/office/drawing/2014/main" id="{75CFBDC6-1D72-44F5-19CD-A1A94708B2EE}"/>
                </a:ext>
              </a:extLst>
            </p:cNvPr>
            <p:cNvSpPr/>
            <p:nvPr/>
          </p:nvSpPr>
          <p:spPr>
            <a:xfrm>
              <a:off x="9455019" y="3746805"/>
              <a:ext cx="1832063" cy="1585965"/>
            </a:xfrm>
            <a:prstGeom prst="roundRect">
              <a:avLst/>
            </a:prstGeom>
            <a:noFill/>
            <a:ln w="28575" cmpd="sng">
              <a:noFill/>
            </a:ln>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US" sz="1400" dirty="0">
                  <a:latin typeface="Comic Sans MS" panose="030F0702030302020204" pitchFamily="66" charset="0"/>
                </a:rPr>
                <a:t>Click on a tombstone to find out more about it.</a:t>
              </a:r>
            </a:p>
          </p:txBody>
        </p:sp>
      </p:grpSp>
      <p:grpSp>
        <p:nvGrpSpPr>
          <p:cNvPr id="25" name="Back button-1" descr="Back button">
            <a:extLst>
              <a:ext uri="{FF2B5EF4-FFF2-40B4-BE49-F238E27FC236}">
                <a16:creationId xmlns:a16="http://schemas.microsoft.com/office/drawing/2014/main" id="{C04A31E7-992D-CF3F-C940-C423FD18DCAD}"/>
              </a:ext>
            </a:extLst>
          </p:cNvPr>
          <p:cNvGrpSpPr/>
          <p:nvPr/>
        </p:nvGrpSpPr>
        <p:grpSpPr>
          <a:xfrm>
            <a:off x="-140494" y="-121444"/>
            <a:ext cx="12472988" cy="7100888"/>
            <a:chOff x="-128587" y="-122165"/>
            <a:chExt cx="12472988" cy="7100888"/>
          </a:xfrm>
        </p:grpSpPr>
        <p:sp>
          <p:nvSpPr>
            <p:cNvPr id="26" name="Rectangle black">
              <a:extLst>
                <a:ext uri="{FF2B5EF4-FFF2-40B4-BE49-F238E27FC236}">
                  <a16:creationId xmlns:a16="http://schemas.microsoft.com/office/drawing/2014/main" id="{67FAD616-066F-C1AC-6C56-C9745DB4F70D}"/>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back">
              <a:extLst>
                <a:ext uri="{FF2B5EF4-FFF2-40B4-BE49-F238E27FC236}">
                  <a16:creationId xmlns:a16="http://schemas.microsoft.com/office/drawing/2014/main" id="{D0745002-EB82-9267-2E05-4639712920B8}"/>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38" name="T1-group" descr="Flavius Helius, a Greek man, died at 40, and his wife Flavia Ingenua set up his tombstone, written in Greek&#10;">
            <a:extLst>
              <a:ext uri="{FF2B5EF4-FFF2-40B4-BE49-F238E27FC236}">
                <a16:creationId xmlns:a16="http://schemas.microsoft.com/office/drawing/2014/main" id="{D93558E6-BE4B-9DC3-B899-DB7A8E145C3E}"/>
              </a:ext>
            </a:extLst>
          </p:cNvPr>
          <p:cNvGrpSpPr/>
          <p:nvPr/>
        </p:nvGrpSpPr>
        <p:grpSpPr>
          <a:xfrm>
            <a:off x="1064787" y="386752"/>
            <a:ext cx="10106299" cy="6084496"/>
            <a:chOff x="743980" y="352377"/>
            <a:chExt cx="10106299" cy="6084496"/>
          </a:xfrm>
        </p:grpSpPr>
        <p:sp>
          <p:nvSpPr>
            <p:cNvPr id="3" name="TextBox 2">
              <a:extLst>
                <a:ext uri="{FF2B5EF4-FFF2-40B4-BE49-F238E27FC236}">
                  <a16:creationId xmlns:a16="http://schemas.microsoft.com/office/drawing/2014/main" id="{E34F9F00-A664-5E6A-F4E5-81EED3511B2F}"/>
                </a:ext>
              </a:extLst>
            </p:cNvPr>
            <p:cNvSpPr txBox="1"/>
            <p:nvPr/>
          </p:nvSpPr>
          <p:spPr>
            <a:xfrm>
              <a:off x="5426168" y="2224576"/>
              <a:ext cx="5424111" cy="1693092"/>
            </a:xfrm>
            <a:prstGeom prst="rect">
              <a:avLst/>
            </a:prstGeom>
            <a:noFill/>
          </p:spPr>
          <p:txBody>
            <a:bodyPr wrap="square">
              <a:spAutoFit/>
            </a:bodyPr>
            <a:lstStyle/>
            <a:p>
              <a:pPr>
                <a:lnSpc>
                  <a:spcPct val="150000"/>
                </a:lnSpc>
              </a:pPr>
              <a:r>
                <a:rPr lang="en-GB" sz="2400" dirty="0">
                  <a:solidFill>
                    <a:schemeClr val="bg1"/>
                  </a:solidFill>
                  <a:latin typeface="Comic Sans MS" panose="030F0702030302020204" pitchFamily="66" charset="0"/>
                </a:rPr>
                <a:t>Flavius </a:t>
              </a:r>
              <a:r>
                <a:rPr lang="en-GB" sz="2400" dirty="0" err="1">
                  <a:solidFill>
                    <a:schemeClr val="bg1"/>
                  </a:solidFill>
                  <a:latin typeface="Comic Sans MS" panose="030F0702030302020204" pitchFamily="66" charset="0"/>
                </a:rPr>
                <a:t>Helius</a:t>
              </a:r>
              <a:r>
                <a:rPr lang="en-GB" sz="2400" dirty="0">
                  <a:solidFill>
                    <a:schemeClr val="bg1"/>
                  </a:solidFill>
                  <a:latin typeface="Comic Sans MS" panose="030F0702030302020204" pitchFamily="66" charset="0"/>
                </a:rPr>
                <a:t>, a Greek man, died at 40, and his wife Flavia </a:t>
              </a:r>
              <a:r>
                <a:rPr lang="en-GB" sz="2400" dirty="0" err="1">
                  <a:solidFill>
                    <a:schemeClr val="bg1"/>
                  </a:solidFill>
                  <a:latin typeface="Comic Sans MS" panose="030F0702030302020204" pitchFamily="66" charset="0"/>
                </a:rPr>
                <a:t>Ingenua</a:t>
              </a:r>
              <a:r>
                <a:rPr lang="en-GB" sz="2400" dirty="0">
                  <a:solidFill>
                    <a:schemeClr val="bg1"/>
                  </a:solidFill>
                  <a:latin typeface="Comic Sans MS" panose="030F0702030302020204" pitchFamily="66" charset="0"/>
                </a:rPr>
                <a:t> set up his tombstone, written in Greek.</a:t>
              </a:r>
            </a:p>
          </p:txBody>
        </p:sp>
        <p:pic>
          <p:nvPicPr>
            <p:cNvPr id="33" name="T1" descr="A stone with writing on it&#10;&#10;Description automatically generated">
              <a:extLst>
                <a:ext uri="{FF2B5EF4-FFF2-40B4-BE49-F238E27FC236}">
                  <a16:creationId xmlns:a16="http://schemas.microsoft.com/office/drawing/2014/main" id="{DBA6896E-2CDF-6B8A-D8D2-3949ADC22713}"/>
                </a:ext>
              </a:extLst>
            </p:cNvPr>
            <p:cNvPicPr>
              <a:picLocks noChangeAspect="1"/>
            </p:cNvPicPr>
            <p:nvPr/>
          </p:nvPicPr>
          <p:blipFill>
            <a:blip r:embed="rId10"/>
            <a:stretch>
              <a:fillRect/>
            </a:stretch>
          </p:blipFill>
          <p:spPr>
            <a:xfrm>
              <a:off x="743980" y="352377"/>
              <a:ext cx="4461964" cy="6084496"/>
            </a:xfrm>
            <a:prstGeom prst="rect">
              <a:avLst/>
            </a:prstGeom>
          </p:spPr>
        </p:pic>
      </p:grpSp>
      <p:grpSp>
        <p:nvGrpSpPr>
          <p:cNvPr id="39" name="Back button-2" descr="Back button">
            <a:extLst>
              <a:ext uri="{FF2B5EF4-FFF2-40B4-BE49-F238E27FC236}">
                <a16:creationId xmlns:a16="http://schemas.microsoft.com/office/drawing/2014/main" id="{D1C91760-6D4F-9286-9F90-B0FFBEF66AC4}"/>
              </a:ext>
            </a:extLst>
          </p:cNvPr>
          <p:cNvGrpSpPr/>
          <p:nvPr/>
        </p:nvGrpSpPr>
        <p:grpSpPr>
          <a:xfrm>
            <a:off x="-137719" y="-118669"/>
            <a:ext cx="12472988" cy="7100888"/>
            <a:chOff x="-128587" y="-122165"/>
            <a:chExt cx="12472988" cy="7100888"/>
          </a:xfrm>
        </p:grpSpPr>
        <p:sp>
          <p:nvSpPr>
            <p:cNvPr id="40" name="Rectangle black">
              <a:extLst>
                <a:ext uri="{FF2B5EF4-FFF2-40B4-BE49-F238E27FC236}">
                  <a16:creationId xmlns:a16="http://schemas.microsoft.com/office/drawing/2014/main" id="{444B56AD-1E18-EB56-1E1E-3CF5C3B5A285}"/>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back">
              <a:extLst>
                <a:ext uri="{FF2B5EF4-FFF2-40B4-BE49-F238E27FC236}">
                  <a16:creationId xmlns:a16="http://schemas.microsoft.com/office/drawing/2014/main" id="{57B8B782-2FF5-D707-A214-53F8981A16AD}"/>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43" name="T2-group" descr="Volusia Faustina died young at 26, remembered by her husband, while Claudia Catiotua, who lived to 60, is honoured on the same tombstone.&#10;">
            <a:extLst>
              <a:ext uri="{FF2B5EF4-FFF2-40B4-BE49-F238E27FC236}">
                <a16:creationId xmlns:a16="http://schemas.microsoft.com/office/drawing/2014/main" id="{41CAD338-3398-D62B-9213-87A32DFAE0E0}"/>
              </a:ext>
            </a:extLst>
          </p:cNvPr>
          <p:cNvGrpSpPr/>
          <p:nvPr/>
        </p:nvGrpSpPr>
        <p:grpSpPr>
          <a:xfrm>
            <a:off x="1305870" y="286015"/>
            <a:ext cx="9867991" cy="6339984"/>
            <a:chOff x="1305870" y="286015"/>
            <a:chExt cx="9867991" cy="6339984"/>
          </a:xfrm>
        </p:grpSpPr>
        <p:pic>
          <p:nvPicPr>
            <p:cNvPr id="34" name="T2" descr="A stone sculpture with writing on it&#10;&#10;Description automatically generated">
              <a:extLst>
                <a:ext uri="{FF2B5EF4-FFF2-40B4-BE49-F238E27FC236}">
                  <a16:creationId xmlns:a16="http://schemas.microsoft.com/office/drawing/2014/main" id="{16499C1E-DF81-69C1-5F02-A860FD4898DB}"/>
                </a:ext>
              </a:extLst>
            </p:cNvPr>
            <p:cNvPicPr>
              <a:picLocks noChangeAspect="1"/>
            </p:cNvPicPr>
            <p:nvPr/>
          </p:nvPicPr>
          <p:blipFill>
            <a:blip r:embed="rId11"/>
            <a:stretch>
              <a:fillRect/>
            </a:stretch>
          </p:blipFill>
          <p:spPr>
            <a:xfrm>
              <a:off x="1305870" y="286015"/>
              <a:ext cx="4389219" cy="6339984"/>
            </a:xfrm>
            <a:prstGeom prst="rect">
              <a:avLst/>
            </a:prstGeom>
          </p:spPr>
        </p:pic>
        <p:sp>
          <p:nvSpPr>
            <p:cNvPr id="42" name="TextBox 41">
              <a:extLst>
                <a:ext uri="{FF2B5EF4-FFF2-40B4-BE49-F238E27FC236}">
                  <a16:creationId xmlns:a16="http://schemas.microsoft.com/office/drawing/2014/main" id="{0BCE274B-A4C2-6709-F902-6A2D3DE1423B}"/>
                </a:ext>
              </a:extLst>
            </p:cNvPr>
            <p:cNvSpPr txBox="1"/>
            <p:nvPr/>
          </p:nvSpPr>
          <p:spPr>
            <a:xfrm>
              <a:off x="5749750" y="1929501"/>
              <a:ext cx="5424111" cy="2247090"/>
            </a:xfrm>
            <a:prstGeom prst="rect">
              <a:avLst/>
            </a:prstGeom>
            <a:noFill/>
          </p:spPr>
          <p:txBody>
            <a:bodyPr wrap="square">
              <a:spAutoFit/>
            </a:bodyPr>
            <a:lstStyle/>
            <a:p>
              <a:pPr>
                <a:lnSpc>
                  <a:spcPct val="150000"/>
                </a:lnSpc>
              </a:pPr>
              <a:r>
                <a:rPr lang="en-GB" sz="2400" dirty="0">
                  <a:solidFill>
                    <a:schemeClr val="bg1"/>
                  </a:solidFill>
                  <a:latin typeface="Comic Sans MS" panose="030F0702030302020204" pitchFamily="66" charset="0"/>
                </a:rPr>
                <a:t>Volusia Faustina died young at 26, remembered by her husband, while Claudia </a:t>
              </a:r>
              <a:r>
                <a:rPr lang="en-GB" sz="2400" dirty="0" err="1">
                  <a:solidFill>
                    <a:schemeClr val="bg1"/>
                  </a:solidFill>
                  <a:latin typeface="Comic Sans MS" panose="030F0702030302020204" pitchFamily="66" charset="0"/>
                </a:rPr>
                <a:t>Catiotua</a:t>
              </a:r>
              <a:r>
                <a:rPr lang="en-GB" sz="2400" dirty="0">
                  <a:solidFill>
                    <a:schemeClr val="bg1"/>
                  </a:solidFill>
                  <a:latin typeface="Comic Sans MS" panose="030F0702030302020204" pitchFamily="66" charset="0"/>
                </a:rPr>
                <a:t>, who lived to 60, is honoured on the same tombstone.</a:t>
              </a:r>
            </a:p>
          </p:txBody>
        </p:sp>
      </p:grpSp>
      <p:grpSp>
        <p:nvGrpSpPr>
          <p:cNvPr id="44" name="Back button-3" descr="Back button">
            <a:extLst>
              <a:ext uri="{FF2B5EF4-FFF2-40B4-BE49-F238E27FC236}">
                <a16:creationId xmlns:a16="http://schemas.microsoft.com/office/drawing/2014/main" id="{C2777A40-0BAB-CBBB-732F-86407C14E298}"/>
              </a:ext>
            </a:extLst>
          </p:cNvPr>
          <p:cNvGrpSpPr/>
          <p:nvPr/>
        </p:nvGrpSpPr>
        <p:grpSpPr>
          <a:xfrm>
            <a:off x="-134944" y="-115894"/>
            <a:ext cx="12472988" cy="7100888"/>
            <a:chOff x="-128587" y="-122165"/>
            <a:chExt cx="12472988" cy="7100888"/>
          </a:xfrm>
        </p:grpSpPr>
        <p:sp>
          <p:nvSpPr>
            <p:cNvPr id="45" name="Rectangle black">
              <a:extLst>
                <a:ext uri="{FF2B5EF4-FFF2-40B4-BE49-F238E27FC236}">
                  <a16:creationId xmlns:a16="http://schemas.microsoft.com/office/drawing/2014/main" id="{E2EE3384-C836-D550-AA77-99C41BEA024E}"/>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back">
              <a:extLst>
                <a:ext uri="{FF2B5EF4-FFF2-40B4-BE49-F238E27FC236}">
                  <a16:creationId xmlns:a16="http://schemas.microsoft.com/office/drawing/2014/main" id="{FD703A74-FE77-F7E4-3FBA-B5CE7CF6BD1C}"/>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48" name="T3-group" descr="Gaius Julius Calenus, a veteran soldier from Lyons, is buried in Lindum Colonia.&#10;">
            <a:extLst>
              <a:ext uri="{FF2B5EF4-FFF2-40B4-BE49-F238E27FC236}">
                <a16:creationId xmlns:a16="http://schemas.microsoft.com/office/drawing/2014/main" id="{D2961338-7B24-E4D2-051F-3F36B5E0647D}"/>
              </a:ext>
            </a:extLst>
          </p:cNvPr>
          <p:cNvGrpSpPr/>
          <p:nvPr/>
        </p:nvGrpSpPr>
        <p:grpSpPr>
          <a:xfrm>
            <a:off x="1218239" y="545904"/>
            <a:ext cx="10108022" cy="5749202"/>
            <a:chOff x="1218239" y="545904"/>
            <a:chExt cx="10108022" cy="5749202"/>
          </a:xfrm>
        </p:grpSpPr>
        <p:pic>
          <p:nvPicPr>
            <p:cNvPr id="35" name="T3" descr="A black and white drawing of a stone with writing&#10;&#10;Description automatically generated">
              <a:extLst>
                <a:ext uri="{FF2B5EF4-FFF2-40B4-BE49-F238E27FC236}">
                  <a16:creationId xmlns:a16="http://schemas.microsoft.com/office/drawing/2014/main" id="{32726444-4CB6-73BD-A4CA-ACA26E65EB7A}"/>
                </a:ext>
              </a:extLst>
            </p:cNvPr>
            <p:cNvPicPr>
              <a:picLocks noChangeAspect="1"/>
            </p:cNvPicPr>
            <p:nvPr/>
          </p:nvPicPr>
          <p:blipFill>
            <a:blip r:embed="rId12"/>
            <a:stretch>
              <a:fillRect/>
            </a:stretch>
          </p:blipFill>
          <p:spPr>
            <a:xfrm>
              <a:off x="1218239" y="545904"/>
              <a:ext cx="4727121" cy="5749202"/>
            </a:xfrm>
            <a:prstGeom prst="rect">
              <a:avLst/>
            </a:prstGeom>
          </p:spPr>
        </p:pic>
        <p:sp>
          <p:nvSpPr>
            <p:cNvPr id="47" name="TextBox 46" descr="Claudia Crysis lived an unusually long life of 90 years in Roman times, and her family set up her tombstone.&#10;">
              <a:extLst>
                <a:ext uri="{FF2B5EF4-FFF2-40B4-BE49-F238E27FC236}">
                  <a16:creationId xmlns:a16="http://schemas.microsoft.com/office/drawing/2014/main" id="{9CA49BEE-6E7D-7C96-2431-48E05025F7D9}"/>
                </a:ext>
              </a:extLst>
            </p:cNvPr>
            <p:cNvSpPr txBox="1"/>
            <p:nvPr/>
          </p:nvSpPr>
          <p:spPr>
            <a:xfrm>
              <a:off x="5902150" y="2081901"/>
              <a:ext cx="5424111" cy="1693092"/>
            </a:xfrm>
            <a:prstGeom prst="rect">
              <a:avLst/>
            </a:prstGeom>
            <a:noFill/>
          </p:spPr>
          <p:txBody>
            <a:bodyPr wrap="square">
              <a:spAutoFit/>
            </a:bodyPr>
            <a:lstStyle/>
            <a:p>
              <a:pPr>
                <a:lnSpc>
                  <a:spcPct val="150000"/>
                </a:lnSpc>
              </a:pPr>
              <a:r>
                <a:rPr lang="en-GB" sz="2400" dirty="0">
                  <a:solidFill>
                    <a:schemeClr val="bg1"/>
                  </a:solidFill>
                  <a:latin typeface="Comic Sans MS" panose="030F0702030302020204" pitchFamily="66" charset="0"/>
                </a:rPr>
                <a:t>Claudia Crysis lived an unusually long life of 90 years in Roman times, and her family set up her tombstone.</a:t>
              </a:r>
            </a:p>
          </p:txBody>
        </p:sp>
      </p:grpSp>
      <p:grpSp>
        <p:nvGrpSpPr>
          <p:cNvPr id="49" name="Back button-4" descr="Back button">
            <a:extLst>
              <a:ext uri="{FF2B5EF4-FFF2-40B4-BE49-F238E27FC236}">
                <a16:creationId xmlns:a16="http://schemas.microsoft.com/office/drawing/2014/main" id="{193947C5-4953-0751-222A-6A346BC88D4A}"/>
              </a:ext>
            </a:extLst>
          </p:cNvPr>
          <p:cNvGrpSpPr/>
          <p:nvPr/>
        </p:nvGrpSpPr>
        <p:grpSpPr>
          <a:xfrm>
            <a:off x="-132169" y="-113119"/>
            <a:ext cx="12472988" cy="7100888"/>
            <a:chOff x="-128587" y="-122165"/>
            <a:chExt cx="12472988" cy="7100888"/>
          </a:xfrm>
        </p:grpSpPr>
        <p:sp>
          <p:nvSpPr>
            <p:cNvPr id="50" name="Rectangle black">
              <a:extLst>
                <a:ext uri="{FF2B5EF4-FFF2-40B4-BE49-F238E27FC236}">
                  <a16:creationId xmlns:a16="http://schemas.microsoft.com/office/drawing/2014/main" id="{6314E293-760B-8FA0-927E-48FE3A567CA1}"/>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back">
              <a:extLst>
                <a:ext uri="{FF2B5EF4-FFF2-40B4-BE49-F238E27FC236}">
                  <a16:creationId xmlns:a16="http://schemas.microsoft.com/office/drawing/2014/main" id="{73F07B24-ED39-4389-EE4E-61882DBBF592}"/>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56" name="T4-group" descr="Sacer, his wife Carssouna, and their son Quintus from France are named on a tombstone later reused in a Lincoln church wall.&#10;">
            <a:extLst>
              <a:ext uri="{FF2B5EF4-FFF2-40B4-BE49-F238E27FC236}">
                <a16:creationId xmlns:a16="http://schemas.microsoft.com/office/drawing/2014/main" id="{91C885DF-A09D-1042-B71A-6E713393004C}"/>
              </a:ext>
            </a:extLst>
          </p:cNvPr>
          <p:cNvGrpSpPr/>
          <p:nvPr/>
        </p:nvGrpSpPr>
        <p:grpSpPr>
          <a:xfrm>
            <a:off x="1807347" y="188803"/>
            <a:ext cx="8559592" cy="6497043"/>
            <a:chOff x="1807347" y="188803"/>
            <a:chExt cx="8559592" cy="6497043"/>
          </a:xfrm>
        </p:grpSpPr>
        <p:pic>
          <p:nvPicPr>
            <p:cNvPr id="36" name="T4" descr="A stone with writing on it&#10;&#10;Description automatically generated">
              <a:extLst>
                <a:ext uri="{FF2B5EF4-FFF2-40B4-BE49-F238E27FC236}">
                  <a16:creationId xmlns:a16="http://schemas.microsoft.com/office/drawing/2014/main" id="{887E3640-73A8-6124-2D7D-7D081710E349}"/>
                </a:ext>
              </a:extLst>
            </p:cNvPr>
            <p:cNvPicPr>
              <a:picLocks noChangeAspect="1"/>
            </p:cNvPicPr>
            <p:nvPr/>
          </p:nvPicPr>
          <p:blipFill>
            <a:blip r:embed="rId13"/>
            <a:stretch>
              <a:fillRect/>
            </a:stretch>
          </p:blipFill>
          <p:spPr>
            <a:xfrm>
              <a:off x="1807347" y="188803"/>
              <a:ext cx="4497952" cy="6497043"/>
            </a:xfrm>
            <a:prstGeom prst="rect">
              <a:avLst/>
            </a:prstGeom>
          </p:spPr>
        </p:pic>
        <p:sp>
          <p:nvSpPr>
            <p:cNvPr id="55" name="TextBox 54">
              <a:extLst>
                <a:ext uri="{FF2B5EF4-FFF2-40B4-BE49-F238E27FC236}">
                  <a16:creationId xmlns:a16="http://schemas.microsoft.com/office/drawing/2014/main" id="{2A2894BD-DBD6-FCC2-E8BC-86029DBBBAC2}"/>
                </a:ext>
              </a:extLst>
            </p:cNvPr>
            <p:cNvSpPr txBox="1"/>
            <p:nvPr/>
          </p:nvSpPr>
          <p:spPr>
            <a:xfrm>
              <a:off x="6391275" y="1562249"/>
              <a:ext cx="3975664" cy="2801088"/>
            </a:xfrm>
            <a:prstGeom prst="rect">
              <a:avLst/>
            </a:prstGeom>
            <a:noFill/>
          </p:spPr>
          <p:txBody>
            <a:bodyPr wrap="square">
              <a:spAutoFit/>
            </a:bodyPr>
            <a:lstStyle/>
            <a:p>
              <a:pPr>
                <a:lnSpc>
                  <a:spcPct val="150000"/>
                </a:lnSpc>
              </a:pPr>
              <a:r>
                <a:rPr lang="en-GB" sz="2400" dirty="0" err="1">
                  <a:solidFill>
                    <a:schemeClr val="bg1"/>
                  </a:solidFill>
                  <a:latin typeface="Comic Sans MS" panose="030F0702030302020204" pitchFamily="66" charset="0"/>
                </a:rPr>
                <a:t>Sacer</a:t>
              </a:r>
              <a:r>
                <a:rPr lang="en-GB" sz="2400" dirty="0">
                  <a:solidFill>
                    <a:schemeClr val="bg1"/>
                  </a:solidFill>
                  <a:latin typeface="Comic Sans MS" panose="030F0702030302020204" pitchFamily="66" charset="0"/>
                </a:rPr>
                <a:t>, his wife </a:t>
              </a:r>
              <a:r>
                <a:rPr lang="en-GB" sz="2400" dirty="0" err="1">
                  <a:solidFill>
                    <a:schemeClr val="bg1"/>
                  </a:solidFill>
                  <a:latin typeface="Comic Sans MS" panose="030F0702030302020204" pitchFamily="66" charset="0"/>
                </a:rPr>
                <a:t>Carssouna</a:t>
              </a:r>
              <a:r>
                <a:rPr lang="en-GB" sz="2400" dirty="0">
                  <a:solidFill>
                    <a:schemeClr val="bg1"/>
                  </a:solidFill>
                  <a:latin typeface="Comic Sans MS" panose="030F0702030302020204" pitchFamily="66" charset="0"/>
                </a:rPr>
                <a:t>, and their son Quintus from France are named on a tombstone later reused in a Lincoln church wall.</a:t>
              </a:r>
            </a:p>
          </p:txBody>
        </p:sp>
      </p:grpSp>
      <p:grpSp>
        <p:nvGrpSpPr>
          <p:cNvPr id="52" name="Back button-5" descr="Back button">
            <a:extLst>
              <a:ext uri="{FF2B5EF4-FFF2-40B4-BE49-F238E27FC236}">
                <a16:creationId xmlns:a16="http://schemas.microsoft.com/office/drawing/2014/main" id="{31EEECDA-C76B-88FB-A9E2-26F2D4BCE681}"/>
              </a:ext>
            </a:extLst>
          </p:cNvPr>
          <p:cNvGrpSpPr/>
          <p:nvPr/>
        </p:nvGrpSpPr>
        <p:grpSpPr>
          <a:xfrm>
            <a:off x="-129394" y="-110344"/>
            <a:ext cx="12472988" cy="7100888"/>
            <a:chOff x="-128587" y="-122165"/>
            <a:chExt cx="12472988" cy="7100888"/>
          </a:xfrm>
        </p:grpSpPr>
        <p:sp>
          <p:nvSpPr>
            <p:cNvPr id="53" name="Rectangle black">
              <a:extLst>
                <a:ext uri="{FF2B5EF4-FFF2-40B4-BE49-F238E27FC236}">
                  <a16:creationId xmlns:a16="http://schemas.microsoft.com/office/drawing/2014/main" id="{BCBF8E2D-E863-C4A9-938C-59095419BC59}"/>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back">
              <a:extLst>
                <a:ext uri="{FF2B5EF4-FFF2-40B4-BE49-F238E27FC236}">
                  <a16:creationId xmlns:a16="http://schemas.microsoft.com/office/drawing/2014/main" id="{62BDE405-B7A2-BE40-C8E2-E8F5D94A5EBF}"/>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60" name="T5-group" descr="Gaius Julius Calenus, a veteran soldier from Lyons, is buried in Lindum Colonia.&#10;">
            <a:extLst>
              <a:ext uri="{FF2B5EF4-FFF2-40B4-BE49-F238E27FC236}">
                <a16:creationId xmlns:a16="http://schemas.microsoft.com/office/drawing/2014/main" id="{A4A8F841-7276-1B46-265F-80B9675753D8}"/>
              </a:ext>
            </a:extLst>
          </p:cNvPr>
          <p:cNvGrpSpPr/>
          <p:nvPr/>
        </p:nvGrpSpPr>
        <p:grpSpPr>
          <a:xfrm>
            <a:off x="974773" y="839053"/>
            <a:ext cx="9953141" cy="5185360"/>
            <a:chOff x="974773" y="839053"/>
            <a:chExt cx="9953141" cy="5185360"/>
          </a:xfrm>
        </p:grpSpPr>
        <p:pic>
          <p:nvPicPr>
            <p:cNvPr id="37" name="T5" descr="A black and white drawing of a rectangular object with writing on it&#10;&#10;Description automatically generated">
              <a:extLst>
                <a:ext uri="{FF2B5EF4-FFF2-40B4-BE49-F238E27FC236}">
                  <a16:creationId xmlns:a16="http://schemas.microsoft.com/office/drawing/2014/main" id="{1D80E926-A153-1E1E-8EC4-1566D2A2A851}"/>
                </a:ext>
              </a:extLst>
            </p:cNvPr>
            <p:cNvPicPr>
              <a:picLocks noChangeAspect="1"/>
            </p:cNvPicPr>
            <p:nvPr/>
          </p:nvPicPr>
          <p:blipFill>
            <a:blip r:embed="rId14"/>
            <a:stretch>
              <a:fillRect/>
            </a:stretch>
          </p:blipFill>
          <p:spPr>
            <a:xfrm>
              <a:off x="974773" y="839053"/>
              <a:ext cx="5630729" cy="5185360"/>
            </a:xfrm>
            <a:prstGeom prst="rect">
              <a:avLst/>
            </a:prstGeom>
          </p:spPr>
        </p:pic>
        <p:sp>
          <p:nvSpPr>
            <p:cNvPr id="59" name="TextBox 58">
              <a:extLst>
                <a:ext uri="{FF2B5EF4-FFF2-40B4-BE49-F238E27FC236}">
                  <a16:creationId xmlns:a16="http://schemas.microsoft.com/office/drawing/2014/main" id="{85E6B113-BC04-4809-586B-CAB49F053928}"/>
                </a:ext>
              </a:extLst>
            </p:cNvPr>
            <p:cNvSpPr txBox="1"/>
            <p:nvPr/>
          </p:nvSpPr>
          <p:spPr>
            <a:xfrm>
              <a:off x="6952250" y="1982808"/>
              <a:ext cx="3975664" cy="2262158"/>
            </a:xfrm>
            <a:prstGeom prst="rect">
              <a:avLst/>
            </a:prstGeom>
            <a:noFill/>
          </p:spPr>
          <p:txBody>
            <a:bodyPr wrap="square">
              <a:spAutoFit/>
            </a:bodyPr>
            <a:lstStyle/>
            <a:p>
              <a:pPr>
                <a:lnSpc>
                  <a:spcPct val="150000"/>
                </a:lnSpc>
              </a:pPr>
              <a:r>
                <a:rPr lang="en-GB" sz="2400" dirty="0">
                  <a:solidFill>
                    <a:schemeClr val="bg1"/>
                  </a:solidFill>
                  <a:latin typeface="Comic Sans MS" panose="030F0702030302020204" pitchFamily="66" charset="0"/>
                </a:rPr>
                <a:t>Gaius Julius </a:t>
              </a:r>
              <a:r>
                <a:rPr lang="en-GB" sz="2400" dirty="0" err="1">
                  <a:solidFill>
                    <a:schemeClr val="bg1"/>
                  </a:solidFill>
                  <a:latin typeface="Comic Sans MS" panose="030F0702030302020204" pitchFamily="66" charset="0"/>
                </a:rPr>
                <a:t>Calenus</a:t>
              </a:r>
              <a:r>
                <a:rPr lang="en-GB" sz="2400" dirty="0">
                  <a:solidFill>
                    <a:schemeClr val="bg1"/>
                  </a:solidFill>
                  <a:latin typeface="Comic Sans MS" panose="030F0702030302020204" pitchFamily="66" charset="0"/>
                </a:rPr>
                <a:t>, a veteran soldier from Lyons, is buried in Lindum Colonia.</a:t>
              </a:r>
            </a:p>
          </p:txBody>
        </p:sp>
      </p:grpSp>
    </p:spTree>
    <p:extLst>
      <p:ext uri="{BB962C8B-B14F-4D97-AF65-F5344CB8AC3E}">
        <p14:creationId xmlns:p14="http://schemas.microsoft.com/office/powerpoint/2010/main" val="15259194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2" presetClass="entr" presetSubtype="2" decel="5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1+#ppt_w/2"/>
                                          </p:val>
                                        </p:tav>
                                        <p:tav tm="100000">
                                          <p:val>
                                            <p:strVal val="#ppt_x"/>
                                          </p:val>
                                        </p:tav>
                                      </p:tavLst>
                                    </p:anim>
                                    <p:anim calcmode="lin" valueType="num">
                                      <p:cBhvr additive="base">
                                        <p:cTn id="3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9"/>
                    </p:tgtEl>
                  </p:cond>
                </p:stCondLst>
                <p:endSync evt="end" delay="0">
                  <p:rtn val="all"/>
                </p:endSync>
                <p:childTnLst>
                  <p:par>
                    <p:cTn id="34" fill="hold">
                      <p:stCondLst>
                        <p:cond delay="0"/>
                      </p:stCondLst>
                      <p:childTnLst>
                        <p:par>
                          <p:cTn id="35" fill="hold">
                            <p:stCondLst>
                              <p:cond delay="0"/>
                            </p:stCondLst>
                            <p:childTnLst>
                              <p:par>
                                <p:cTn id="36" presetID="53" presetClass="entr" presetSubtype="16" repeatCount="0" fill="hold" nodeType="click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childTnLst>
                                </p:cTn>
                              </p:par>
                              <p:par>
                                <p:cTn id="41" presetID="10"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childTnLst>
                    </p:cTn>
                  </p:par>
                </p:childTnLst>
              </p:cTn>
              <p:nextCondLst>
                <p:cond evt="onClick" delay="0">
                  <p:tgtEl>
                    <p:spTgt spid="9"/>
                  </p:tgtEl>
                </p:cond>
              </p:nextCondLst>
            </p:seq>
            <p:seq concurrent="1" nextAc="seek">
              <p:cTn id="44" restart="whenNotActive" fill="hold" evtFilter="cancelBubble" nodeType="interactiveSeq">
                <p:stCondLst>
                  <p:cond evt="onClick" delay="0">
                    <p:tgtEl>
                      <p:spTgt spid="25"/>
                    </p:tgtEl>
                  </p:cond>
                </p:stCondLst>
                <p:endSync evt="end" delay="0">
                  <p:rtn val="all"/>
                </p:endSync>
                <p:childTnLst>
                  <p:par>
                    <p:cTn id="45" fill="hold">
                      <p:stCondLst>
                        <p:cond delay="0"/>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500"/>
                                        <p:tgtEl>
                                          <p:spTgt spid="25"/>
                                        </p:tgtEl>
                                      </p:cBhvr>
                                    </p:animEffect>
                                    <p:set>
                                      <p:cBhvr>
                                        <p:cTn id="49" dur="1" fill="hold">
                                          <p:stCondLst>
                                            <p:cond delay="499"/>
                                          </p:stCondLst>
                                        </p:cTn>
                                        <p:tgtEl>
                                          <p:spTgt spid="25"/>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38"/>
                                        </p:tgtEl>
                                      </p:cBhvr>
                                    </p:animEffect>
                                    <p:set>
                                      <p:cBhvr>
                                        <p:cTn id="52"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par>
                                <p:cTn id="61" presetID="10" presetClass="entr" presetSubtype="0"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childTnLst>
                    </p:cTn>
                  </p:par>
                </p:childTnLst>
              </p:cTn>
              <p:nextCondLst>
                <p:cond evt="onClick" delay="0">
                  <p:tgtEl>
                    <p:spTgt spid="13"/>
                  </p:tgtEl>
                </p:cond>
              </p:nextCondLst>
            </p:seq>
            <p:seq concurrent="1" nextAc="seek">
              <p:cTn id="64" restart="whenNotActive" fill="hold" evtFilter="cancelBubble" nodeType="interactiveSeq">
                <p:stCondLst>
                  <p:cond evt="onClick" delay="0">
                    <p:tgtEl>
                      <p:spTgt spid="39"/>
                    </p:tgtEl>
                  </p:cond>
                </p:stCondLst>
                <p:endSync evt="end" delay="0">
                  <p:rtn val="all"/>
                </p:endSync>
                <p:childTnLst>
                  <p:par>
                    <p:cTn id="65" fill="hold">
                      <p:stCondLst>
                        <p:cond delay="0"/>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500"/>
                                        <p:tgtEl>
                                          <p:spTgt spid="39"/>
                                        </p:tgtEl>
                                      </p:cBhvr>
                                    </p:animEffect>
                                    <p:set>
                                      <p:cBhvr>
                                        <p:cTn id="69" dur="1" fill="hold">
                                          <p:stCondLst>
                                            <p:cond delay="499"/>
                                          </p:stCondLst>
                                        </p:cTn>
                                        <p:tgtEl>
                                          <p:spTgt spid="39"/>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43"/>
                                        </p:tgtEl>
                                      </p:cBhvr>
                                    </p:animEffect>
                                    <p:set>
                                      <p:cBhvr>
                                        <p:cTn id="72"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73" restart="whenNotActive" fill="hold" evtFilter="cancelBubble" nodeType="interactiveSeq">
                <p:stCondLst>
                  <p:cond evt="onClick" delay="0">
                    <p:tgtEl>
                      <p:spTgt spid="22"/>
                    </p:tgtEl>
                  </p:cond>
                </p:stCondLst>
                <p:endSync evt="end" delay="0">
                  <p:rtn val="all"/>
                </p:endSync>
                <p:childTnLst>
                  <p:par>
                    <p:cTn id="74" fill="hold">
                      <p:stCondLst>
                        <p:cond delay="0"/>
                      </p:stCondLst>
                      <p:childTnLst>
                        <p:par>
                          <p:cTn id="75" fill="hold">
                            <p:stCondLst>
                              <p:cond delay="0"/>
                            </p:stCondLst>
                            <p:childTnLst>
                              <p:par>
                                <p:cTn id="76" presetID="53" presetClass="entr" presetSubtype="16" fill="hold" nodeType="click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p:cTn id="78" dur="500" fill="hold"/>
                                        <p:tgtEl>
                                          <p:spTgt spid="48"/>
                                        </p:tgtEl>
                                        <p:attrNameLst>
                                          <p:attrName>ppt_w</p:attrName>
                                        </p:attrNameLst>
                                      </p:cBhvr>
                                      <p:tavLst>
                                        <p:tav tm="0">
                                          <p:val>
                                            <p:fltVal val="0"/>
                                          </p:val>
                                        </p:tav>
                                        <p:tav tm="100000">
                                          <p:val>
                                            <p:strVal val="#ppt_w"/>
                                          </p:val>
                                        </p:tav>
                                      </p:tavLst>
                                    </p:anim>
                                    <p:anim calcmode="lin" valueType="num">
                                      <p:cBhvr>
                                        <p:cTn id="79" dur="500" fill="hold"/>
                                        <p:tgtEl>
                                          <p:spTgt spid="48"/>
                                        </p:tgtEl>
                                        <p:attrNameLst>
                                          <p:attrName>ppt_h</p:attrName>
                                        </p:attrNameLst>
                                      </p:cBhvr>
                                      <p:tavLst>
                                        <p:tav tm="0">
                                          <p:val>
                                            <p:fltVal val="0"/>
                                          </p:val>
                                        </p:tav>
                                        <p:tav tm="100000">
                                          <p:val>
                                            <p:strVal val="#ppt_h"/>
                                          </p:val>
                                        </p:tav>
                                      </p:tavLst>
                                    </p:anim>
                                    <p:animEffect transition="in" filter="fade">
                                      <p:cBhvr>
                                        <p:cTn id="80" dur="500"/>
                                        <p:tgtEl>
                                          <p:spTgt spid="48"/>
                                        </p:tgtEl>
                                      </p:cBhvr>
                                    </p:animEffect>
                                  </p:childTnLst>
                                </p:cTn>
                              </p:par>
                              <p:par>
                                <p:cTn id="81" presetID="10" presetClass="entr" presetSubtype="0" fill="hold"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childTnLst>
                          </p:cTn>
                        </p:par>
                      </p:childTnLst>
                    </p:cTn>
                  </p:par>
                </p:childTnLst>
              </p:cTn>
              <p:nextCondLst>
                <p:cond evt="onClick" delay="0">
                  <p:tgtEl>
                    <p:spTgt spid="22"/>
                  </p:tgtEl>
                </p:cond>
              </p:nextCondLst>
            </p:seq>
            <p:seq concurrent="1" nextAc="seek">
              <p:cTn id="84" restart="whenNotActive" fill="hold" evtFilter="cancelBubble" nodeType="interactiveSeq">
                <p:stCondLst>
                  <p:cond evt="onClick" delay="0">
                    <p:tgtEl>
                      <p:spTgt spid="44"/>
                    </p:tgtEl>
                  </p:cond>
                </p:stCondLst>
                <p:endSync evt="end" delay="0">
                  <p:rtn val="all"/>
                </p:endSync>
                <p:childTnLst>
                  <p:par>
                    <p:cTn id="85" fill="hold">
                      <p:stCondLst>
                        <p:cond delay="0"/>
                      </p:stCondLst>
                      <p:childTnLst>
                        <p:par>
                          <p:cTn id="86" fill="hold">
                            <p:stCondLst>
                              <p:cond delay="0"/>
                            </p:stCondLst>
                            <p:childTnLst>
                              <p:par>
                                <p:cTn id="87" presetID="10" presetClass="exit" presetSubtype="0" fill="hold" nodeType="clickEffect">
                                  <p:stCondLst>
                                    <p:cond delay="0"/>
                                  </p:stCondLst>
                                  <p:childTnLst>
                                    <p:animEffect transition="out" filter="fade">
                                      <p:cBhvr>
                                        <p:cTn id="88" dur="500"/>
                                        <p:tgtEl>
                                          <p:spTgt spid="44"/>
                                        </p:tgtEl>
                                      </p:cBhvr>
                                    </p:animEffect>
                                    <p:set>
                                      <p:cBhvr>
                                        <p:cTn id="89" dur="1" fill="hold">
                                          <p:stCondLst>
                                            <p:cond delay="499"/>
                                          </p:stCondLst>
                                        </p:cTn>
                                        <p:tgtEl>
                                          <p:spTgt spid="44"/>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48"/>
                                        </p:tgtEl>
                                      </p:cBhvr>
                                    </p:animEffect>
                                    <p:set>
                                      <p:cBhvr>
                                        <p:cTn id="92" dur="1" fill="hold">
                                          <p:stCondLst>
                                            <p:cond delay="499"/>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93" restart="whenNotActive" fill="hold" evtFilter="cancelBubble" nodeType="interactiveSeq">
                <p:stCondLst>
                  <p:cond evt="onClick" delay="0">
                    <p:tgtEl>
                      <p:spTgt spid="18"/>
                    </p:tgtEl>
                  </p:cond>
                </p:stCondLst>
                <p:endSync evt="end" delay="0">
                  <p:rtn val="all"/>
                </p:endSync>
                <p:childTnLst>
                  <p:par>
                    <p:cTn id="94" fill="hold">
                      <p:stCondLst>
                        <p:cond delay="0"/>
                      </p:stCondLst>
                      <p:childTnLst>
                        <p:par>
                          <p:cTn id="95" fill="hold">
                            <p:stCondLst>
                              <p:cond delay="0"/>
                            </p:stCondLst>
                            <p:childTnLst>
                              <p:par>
                                <p:cTn id="96" presetID="53" presetClass="entr" presetSubtype="16" fill="hold" nodeType="clickEffect">
                                  <p:stCondLst>
                                    <p:cond delay="0"/>
                                  </p:stCondLst>
                                  <p:childTnLst>
                                    <p:set>
                                      <p:cBhvr>
                                        <p:cTn id="97" dur="1" fill="hold">
                                          <p:stCondLst>
                                            <p:cond delay="0"/>
                                          </p:stCondLst>
                                        </p:cTn>
                                        <p:tgtEl>
                                          <p:spTgt spid="56"/>
                                        </p:tgtEl>
                                        <p:attrNameLst>
                                          <p:attrName>style.visibility</p:attrName>
                                        </p:attrNameLst>
                                      </p:cBhvr>
                                      <p:to>
                                        <p:strVal val="visible"/>
                                      </p:to>
                                    </p:set>
                                    <p:anim calcmode="lin" valueType="num">
                                      <p:cBhvr>
                                        <p:cTn id="98" dur="500" fill="hold"/>
                                        <p:tgtEl>
                                          <p:spTgt spid="56"/>
                                        </p:tgtEl>
                                        <p:attrNameLst>
                                          <p:attrName>ppt_w</p:attrName>
                                        </p:attrNameLst>
                                      </p:cBhvr>
                                      <p:tavLst>
                                        <p:tav tm="0">
                                          <p:val>
                                            <p:fltVal val="0"/>
                                          </p:val>
                                        </p:tav>
                                        <p:tav tm="100000">
                                          <p:val>
                                            <p:strVal val="#ppt_w"/>
                                          </p:val>
                                        </p:tav>
                                      </p:tavLst>
                                    </p:anim>
                                    <p:anim calcmode="lin" valueType="num">
                                      <p:cBhvr>
                                        <p:cTn id="99" dur="500" fill="hold"/>
                                        <p:tgtEl>
                                          <p:spTgt spid="56"/>
                                        </p:tgtEl>
                                        <p:attrNameLst>
                                          <p:attrName>ppt_h</p:attrName>
                                        </p:attrNameLst>
                                      </p:cBhvr>
                                      <p:tavLst>
                                        <p:tav tm="0">
                                          <p:val>
                                            <p:fltVal val="0"/>
                                          </p:val>
                                        </p:tav>
                                        <p:tav tm="100000">
                                          <p:val>
                                            <p:strVal val="#ppt_h"/>
                                          </p:val>
                                        </p:tav>
                                      </p:tavLst>
                                    </p:anim>
                                    <p:animEffect transition="in" filter="fade">
                                      <p:cBhvr>
                                        <p:cTn id="100" dur="500"/>
                                        <p:tgtEl>
                                          <p:spTgt spid="56"/>
                                        </p:tgtEl>
                                      </p:cBhvr>
                                    </p:animEffect>
                                  </p:childTnLst>
                                </p:cTn>
                              </p:par>
                              <p:par>
                                <p:cTn id="101" presetID="10" presetClass="entr" presetSubtype="0" fill="hold" nodeType="with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500"/>
                                        <p:tgtEl>
                                          <p:spTgt spid="49"/>
                                        </p:tgtEl>
                                      </p:cBhvr>
                                    </p:animEffect>
                                  </p:childTnLst>
                                </p:cTn>
                              </p:par>
                            </p:childTnLst>
                          </p:cTn>
                        </p:par>
                      </p:childTnLst>
                    </p:cTn>
                  </p:par>
                </p:childTnLst>
              </p:cTn>
              <p:nextCondLst>
                <p:cond evt="onClick" delay="0">
                  <p:tgtEl>
                    <p:spTgt spid="18"/>
                  </p:tgtEl>
                </p:cond>
              </p:nextCondLst>
            </p:seq>
            <p:seq concurrent="1" nextAc="seek">
              <p:cTn id="104" restart="whenNotActive" fill="hold" evtFilter="cancelBubble" nodeType="interactiveSeq">
                <p:stCondLst>
                  <p:cond evt="onClick" delay="0">
                    <p:tgtEl>
                      <p:spTgt spid="49"/>
                    </p:tgtEl>
                  </p:cond>
                </p:stCondLst>
                <p:endSync evt="end" delay="0">
                  <p:rtn val="all"/>
                </p:endSync>
                <p:childTnLst>
                  <p:par>
                    <p:cTn id="105" fill="hold">
                      <p:stCondLst>
                        <p:cond delay="0"/>
                      </p:stCondLst>
                      <p:childTnLst>
                        <p:par>
                          <p:cTn id="106" fill="hold">
                            <p:stCondLst>
                              <p:cond delay="0"/>
                            </p:stCondLst>
                            <p:childTnLst>
                              <p:par>
                                <p:cTn id="107" presetID="10" presetClass="exit" presetSubtype="0" fill="hold" nodeType="clickEffect">
                                  <p:stCondLst>
                                    <p:cond delay="0"/>
                                  </p:stCondLst>
                                  <p:childTnLst>
                                    <p:animEffect transition="out" filter="fade">
                                      <p:cBhvr>
                                        <p:cTn id="108" dur="500"/>
                                        <p:tgtEl>
                                          <p:spTgt spid="49"/>
                                        </p:tgtEl>
                                      </p:cBhvr>
                                    </p:animEffect>
                                    <p:set>
                                      <p:cBhvr>
                                        <p:cTn id="109" dur="1" fill="hold">
                                          <p:stCondLst>
                                            <p:cond delay="499"/>
                                          </p:stCondLst>
                                        </p:cTn>
                                        <p:tgtEl>
                                          <p:spTgt spid="49"/>
                                        </p:tgtEl>
                                        <p:attrNameLst>
                                          <p:attrName>style.visibility</p:attrName>
                                        </p:attrNameLst>
                                      </p:cBhvr>
                                      <p:to>
                                        <p:strVal val="hidden"/>
                                      </p:to>
                                    </p:set>
                                  </p:childTnLst>
                                </p:cTn>
                              </p:par>
                              <p:par>
                                <p:cTn id="110" presetID="10" presetClass="exit" presetSubtype="0" fill="hold" nodeType="withEffect">
                                  <p:stCondLst>
                                    <p:cond delay="0"/>
                                  </p:stCondLst>
                                  <p:childTnLst>
                                    <p:animEffect transition="out" filter="fade">
                                      <p:cBhvr>
                                        <p:cTn id="111" dur="500"/>
                                        <p:tgtEl>
                                          <p:spTgt spid="56"/>
                                        </p:tgtEl>
                                      </p:cBhvr>
                                    </p:animEffect>
                                    <p:set>
                                      <p:cBhvr>
                                        <p:cTn id="112" dur="1" fill="hold">
                                          <p:stCondLst>
                                            <p:cond delay="49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49"/>
                  </p:tgtEl>
                </p:cond>
              </p:nextCondLst>
            </p:seq>
            <p:seq concurrent="1" nextAc="seek">
              <p:cTn id="113" restart="whenNotActive" fill="hold" evtFilter="cancelBubble" nodeType="interactiveSeq">
                <p:stCondLst>
                  <p:cond evt="onClick" delay="0">
                    <p:tgtEl>
                      <p:spTgt spid="20"/>
                    </p:tgtEl>
                  </p:cond>
                </p:stCondLst>
                <p:endSync evt="end" delay="0">
                  <p:rtn val="all"/>
                </p:endSync>
                <p:childTnLst>
                  <p:par>
                    <p:cTn id="114" fill="hold">
                      <p:stCondLst>
                        <p:cond delay="0"/>
                      </p:stCondLst>
                      <p:childTnLst>
                        <p:par>
                          <p:cTn id="115" fill="hold">
                            <p:stCondLst>
                              <p:cond delay="0"/>
                            </p:stCondLst>
                            <p:childTnLst>
                              <p:par>
                                <p:cTn id="116" presetID="53" presetClass="entr" presetSubtype="16" fill="hold" nodeType="clickEffect">
                                  <p:stCondLst>
                                    <p:cond delay="0"/>
                                  </p:stCondLst>
                                  <p:childTnLst>
                                    <p:set>
                                      <p:cBhvr>
                                        <p:cTn id="117" dur="1" fill="hold">
                                          <p:stCondLst>
                                            <p:cond delay="0"/>
                                          </p:stCondLst>
                                        </p:cTn>
                                        <p:tgtEl>
                                          <p:spTgt spid="60"/>
                                        </p:tgtEl>
                                        <p:attrNameLst>
                                          <p:attrName>style.visibility</p:attrName>
                                        </p:attrNameLst>
                                      </p:cBhvr>
                                      <p:to>
                                        <p:strVal val="visible"/>
                                      </p:to>
                                    </p:set>
                                    <p:anim calcmode="lin" valueType="num">
                                      <p:cBhvr>
                                        <p:cTn id="118" dur="500" fill="hold"/>
                                        <p:tgtEl>
                                          <p:spTgt spid="60"/>
                                        </p:tgtEl>
                                        <p:attrNameLst>
                                          <p:attrName>ppt_w</p:attrName>
                                        </p:attrNameLst>
                                      </p:cBhvr>
                                      <p:tavLst>
                                        <p:tav tm="0">
                                          <p:val>
                                            <p:fltVal val="0"/>
                                          </p:val>
                                        </p:tav>
                                        <p:tav tm="100000">
                                          <p:val>
                                            <p:strVal val="#ppt_w"/>
                                          </p:val>
                                        </p:tav>
                                      </p:tavLst>
                                    </p:anim>
                                    <p:anim calcmode="lin" valueType="num">
                                      <p:cBhvr>
                                        <p:cTn id="119" dur="500" fill="hold"/>
                                        <p:tgtEl>
                                          <p:spTgt spid="60"/>
                                        </p:tgtEl>
                                        <p:attrNameLst>
                                          <p:attrName>ppt_h</p:attrName>
                                        </p:attrNameLst>
                                      </p:cBhvr>
                                      <p:tavLst>
                                        <p:tav tm="0">
                                          <p:val>
                                            <p:fltVal val="0"/>
                                          </p:val>
                                        </p:tav>
                                        <p:tav tm="100000">
                                          <p:val>
                                            <p:strVal val="#ppt_h"/>
                                          </p:val>
                                        </p:tav>
                                      </p:tavLst>
                                    </p:anim>
                                    <p:animEffect transition="in" filter="fade">
                                      <p:cBhvr>
                                        <p:cTn id="120" dur="500"/>
                                        <p:tgtEl>
                                          <p:spTgt spid="60"/>
                                        </p:tgtEl>
                                      </p:cBhvr>
                                    </p:animEffect>
                                  </p:childTnLst>
                                </p:cTn>
                              </p:par>
                              <p:par>
                                <p:cTn id="121" presetID="10" presetClass="entr" presetSubtype="0" fill="hold" nodeType="withEffect">
                                  <p:stCondLst>
                                    <p:cond delay="0"/>
                                  </p:stCondLst>
                                  <p:childTnLst>
                                    <p:set>
                                      <p:cBhvr>
                                        <p:cTn id="122" dur="1" fill="hold">
                                          <p:stCondLst>
                                            <p:cond delay="0"/>
                                          </p:stCondLst>
                                        </p:cTn>
                                        <p:tgtEl>
                                          <p:spTgt spid="52"/>
                                        </p:tgtEl>
                                        <p:attrNameLst>
                                          <p:attrName>style.visibility</p:attrName>
                                        </p:attrNameLst>
                                      </p:cBhvr>
                                      <p:to>
                                        <p:strVal val="visible"/>
                                      </p:to>
                                    </p:set>
                                    <p:animEffect transition="in" filter="fade">
                                      <p:cBhvr>
                                        <p:cTn id="123" dur="500"/>
                                        <p:tgtEl>
                                          <p:spTgt spid="52"/>
                                        </p:tgtEl>
                                      </p:cBhvr>
                                    </p:animEffect>
                                  </p:childTnLst>
                                </p:cTn>
                              </p:par>
                            </p:childTnLst>
                          </p:cTn>
                        </p:par>
                      </p:childTnLst>
                    </p:cTn>
                  </p:par>
                </p:childTnLst>
              </p:cTn>
              <p:nextCondLst>
                <p:cond evt="onClick" delay="0">
                  <p:tgtEl>
                    <p:spTgt spid="20"/>
                  </p:tgtEl>
                </p:cond>
              </p:nextCondLst>
            </p:seq>
            <p:seq concurrent="1" nextAc="seek">
              <p:cTn id="124" restart="whenNotActive" fill="hold" evtFilter="cancelBubble" nodeType="interactiveSeq">
                <p:stCondLst>
                  <p:cond evt="onClick" delay="0">
                    <p:tgtEl>
                      <p:spTgt spid="52"/>
                    </p:tgtEl>
                  </p:cond>
                </p:stCondLst>
                <p:endSync evt="end" delay="0">
                  <p:rtn val="all"/>
                </p:endSync>
                <p:childTnLst>
                  <p:par>
                    <p:cTn id="125" fill="hold">
                      <p:stCondLst>
                        <p:cond delay="0"/>
                      </p:stCondLst>
                      <p:childTnLst>
                        <p:par>
                          <p:cTn id="126" fill="hold">
                            <p:stCondLst>
                              <p:cond delay="0"/>
                            </p:stCondLst>
                            <p:childTnLst>
                              <p:par>
                                <p:cTn id="127" presetID="10" presetClass="exit" presetSubtype="0" fill="hold" nodeType="clickEffect">
                                  <p:stCondLst>
                                    <p:cond delay="0"/>
                                  </p:stCondLst>
                                  <p:childTnLst>
                                    <p:animEffect transition="out" filter="fade">
                                      <p:cBhvr>
                                        <p:cTn id="128" dur="500"/>
                                        <p:tgtEl>
                                          <p:spTgt spid="52"/>
                                        </p:tgtEl>
                                      </p:cBhvr>
                                    </p:animEffect>
                                    <p:set>
                                      <p:cBhvr>
                                        <p:cTn id="129" dur="1" fill="hold">
                                          <p:stCondLst>
                                            <p:cond delay="499"/>
                                          </p:stCondLst>
                                        </p:cTn>
                                        <p:tgtEl>
                                          <p:spTgt spid="52"/>
                                        </p:tgtEl>
                                        <p:attrNameLst>
                                          <p:attrName>style.visibility</p:attrName>
                                        </p:attrNameLst>
                                      </p:cBhvr>
                                      <p:to>
                                        <p:strVal val="hidden"/>
                                      </p:to>
                                    </p:set>
                                  </p:childTnLst>
                                </p:cTn>
                              </p:par>
                              <p:par>
                                <p:cTn id="130" presetID="10" presetClass="exit" presetSubtype="0" fill="hold" nodeType="withEffect">
                                  <p:stCondLst>
                                    <p:cond delay="0"/>
                                  </p:stCondLst>
                                  <p:childTnLst>
                                    <p:animEffect transition="out" filter="fade">
                                      <p:cBhvr>
                                        <p:cTn id="131" dur="500"/>
                                        <p:tgtEl>
                                          <p:spTgt spid="60"/>
                                        </p:tgtEl>
                                      </p:cBhvr>
                                    </p:animEffect>
                                    <p:set>
                                      <p:cBhvr>
                                        <p:cTn id="132" dur="1" fill="hold">
                                          <p:stCondLst>
                                            <p:cond delay="4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bldLst>
      <p:bldP spid="4"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23DC3C2-6225-F0CF-E440-B47144B9E63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3C6C8E2-660C-2B72-2C15-E26EA5576BC5}"/>
              </a:ext>
            </a:extLst>
          </p:cNvPr>
          <p:cNvSpPr>
            <a:spLocks noGrp="1"/>
          </p:cNvSpPr>
          <p:nvPr>
            <p:ph type="ctrTitle"/>
          </p:nvPr>
        </p:nvSpPr>
        <p:spPr>
          <a:xfrm>
            <a:off x="1524000" y="-1280448"/>
            <a:ext cx="9144000" cy="921925"/>
          </a:xfrm>
        </p:spPr>
        <p:txBody>
          <a:bodyPr/>
          <a:lstStyle/>
          <a:p>
            <a:r>
              <a:rPr lang="en-US" dirty="0"/>
              <a:t>Roman Religion</a:t>
            </a:r>
          </a:p>
        </p:txBody>
      </p:sp>
      <p:sp>
        <p:nvSpPr>
          <p:cNvPr id="11" name="Slide Question">
            <a:extLst>
              <a:ext uri="{FF2B5EF4-FFF2-40B4-BE49-F238E27FC236}">
                <a16:creationId xmlns:a16="http://schemas.microsoft.com/office/drawing/2014/main" id="{74AB8AF0-D2DE-2FA4-E475-5F2F7A79397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life like in Roman Lincoln?</a:t>
            </a:r>
          </a:p>
        </p:txBody>
      </p:sp>
      <p:sp>
        <p:nvSpPr>
          <p:cNvPr id="7" name="Title">
            <a:extLst>
              <a:ext uri="{FF2B5EF4-FFF2-40B4-BE49-F238E27FC236}">
                <a16:creationId xmlns:a16="http://schemas.microsoft.com/office/drawing/2014/main" id="{D6830786-7245-DB4F-EF38-A47A09AF18FA}"/>
              </a:ext>
            </a:extLst>
          </p:cNvPr>
          <p:cNvSpPr txBox="1">
            <a:spLocks/>
          </p:cNvSpPr>
          <p:nvPr/>
        </p:nvSpPr>
        <p:spPr>
          <a:xfrm>
            <a:off x="407913" y="34644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Roman Religion</a:t>
            </a:r>
          </a:p>
        </p:txBody>
      </p:sp>
      <p:pic>
        <p:nvPicPr>
          <p:cNvPr id="15" name="Logo">
            <a:extLst>
              <a:ext uri="{FF2B5EF4-FFF2-40B4-BE49-F238E27FC236}">
                <a16:creationId xmlns:a16="http://schemas.microsoft.com/office/drawing/2014/main" id="{5891528C-9933-D058-CC55-6AEB5D61A11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1" y="-5134"/>
            <a:ext cx="1523999" cy="1370158"/>
          </a:xfrm>
          <a:prstGeom prst="rect">
            <a:avLst/>
          </a:prstGeom>
        </p:spPr>
      </p:pic>
      <p:sp>
        <p:nvSpPr>
          <p:cNvPr id="8" name="Text ">
            <a:extLst>
              <a:ext uri="{FF2B5EF4-FFF2-40B4-BE49-F238E27FC236}">
                <a16:creationId xmlns:a16="http://schemas.microsoft.com/office/drawing/2014/main" id="{6C6846DA-D4FE-F151-BC73-A03695628510}"/>
              </a:ext>
            </a:extLst>
          </p:cNvPr>
          <p:cNvSpPr txBox="1"/>
          <p:nvPr/>
        </p:nvSpPr>
        <p:spPr>
          <a:xfrm>
            <a:off x="374505" y="1188003"/>
            <a:ext cx="11188066" cy="702949"/>
          </a:xfrm>
          <a:prstGeom prst="rect">
            <a:avLst/>
          </a:prstGeom>
          <a:noFill/>
        </p:spPr>
        <p:txBody>
          <a:bodyPr wrap="square">
            <a:spAutoFit/>
          </a:bodyPr>
          <a:lstStyle/>
          <a:p>
            <a:pPr>
              <a:lnSpc>
                <a:spcPct val="150000"/>
              </a:lnSpc>
            </a:pPr>
            <a:r>
              <a:rPr lang="en-GB" sz="1400" dirty="0">
                <a:latin typeface="Comic Sans MS" panose="030F0702030302020204" pitchFamily="66" charset="0"/>
              </a:rPr>
              <a:t>Religion was very important in Roman life, and Lindum had several temples for worship. People worshipped Roman gods like Jupiter, Mars, and Minerva. These temples were grand buildings made of stone and often decorated with columns and statues. </a:t>
            </a:r>
          </a:p>
        </p:txBody>
      </p:sp>
      <p:grpSp>
        <p:nvGrpSpPr>
          <p:cNvPr id="12" name="Group 11" descr="A depiction of a roman temple with men and women standing outside speaking to each other.">
            <a:extLst>
              <a:ext uri="{FF2B5EF4-FFF2-40B4-BE49-F238E27FC236}">
                <a16:creationId xmlns:a16="http://schemas.microsoft.com/office/drawing/2014/main" id="{0BEB69C2-BCB5-DFF8-9B43-457854CF762F}"/>
              </a:ext>
            </a:extLst>
          </p:cNvPr>
          <p:cNvGrpSpPr/>
          <p:nvPr/>
        </p:nvGrpSpPr>
        <p:grpSpPr>
          <a:xfrm>
            <a:off x="514322" y="2459706"/>
            <a:ext cx="5454216" cy="3870685"/>
            <a:chOff x="514322" y="2459706"/>
            <a:chExt cx="5454216" cy="3870685"/>
          </a:xfrm>
        </p:grpSpPr>
        <p:pic>
          <p:nvPicPr>
            <p:cNvPr id="4" name="Picture 3" descr="A group of people standing outside a building&#10;&#10;AI-generated content may be incorrect.">
              <a:extLst>
                <a:ext uri="{FF2B5EF4-FFF2-40B4-BE49-F238E27FC236}">
                  <a16:creationId xmlns:a16="http://schemas.microsoft.com/office/drawing/2014/main" id="{E398AB00-086F-73EE-B6BA-1E8411A98E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4322" y="2459706"/>
              <a:ext cx="5454216" cy="3870685"/>
            </a:xfrm>
            <a:prstGeom prst="rect">
              <a:avLst/>
            </a:prstGeom>
            <a:ln w="28575">
              <a:solidFill>
                <a:schemeClr val="tx1"/>
              </a:solidFill>
            </a:ln>
          </p:spPr>
        </p:pic>
        <p:sp>
          <p:nvSpPr>
            <p:cNvPr id="9" name="TextBox 8">
              <a:extLst>
                <a:ext uri="{FF2B5EF4-FFF2-40B4-BE49-F238E27FC236}">
                  <a16:creationId xmlns:a16="http://schemas.microsoft.com/office/drawing/2014/main" id="{B9FFB5E2-89E1-3B90-DF4C-DA5C9E888554}"/>
                </a:ext>
              </a:extLst>
            </p:cNvPr>
            <p:cNvSpPr txBox="1"/>
            <p:nvPr/>
          </p:nvSpPr>
          <p:spPr>
            <a:xfrm>
              <a:off x="514322" y="6084170"/>
              <a:ext cx="37909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bg1">
                      <a:lumMod val="75000"/>
                    </a:schemeClr>
                  </a:solidFill>
                  <a:latin typeface="Arial" panose="020B0604020202020204" pitchFamily="34" charset="0"/>
                  <a:ea typeface="+mn-lt"/>
                  <a:cs typeface="Arial" panose="020B0604020202020204" pitchFamily="34" charset="0"/>
                </a:rPr>
                <a:t>© </a:t>
              </a:r>
              <a:r>
                <a:rPr lang="en-US" sz="1000" i="1" dirty="0">
                  <a:solidFill>
                    <a:schemeClr val="bg1">
                      <a:lumMod val="75000"/>
                    </a:schemeClr>
                  </a:solidFill>
                  <a:latin typeface="Arial" panose="020B0604020202020204" pitchFamily="34" charset="0"/>
                  <a:ea typeface="+mn-lt"/>
                  <a:cs typeface="Arial" panose="020B0604020202020204" pitchFamily="34" charset="0"/>
                </a:rPr>
                <a:t> Historic England Archive </a:t>
              </a:r>
              <a:r>
                <a:rPr lang="en-US" sz="900" dirty="0">
                  <a:solidFill>
                    <a:schemeClr val="bg1">
                      <a:lumMod val="75000"/>
                    </a:schemeClr>
                  </a:solidFill>
                  <a:latin typeface="Arial" panose="020B0604020202020204" pitchFamily="34" charset="0"/>
                  <a:ea typeface="+mn-lt"/>
                  <a:cs typeface="Arial" panose="020B0604020202020204" pitchFamily="34" charset="0"/>
                </a:rPr>
                <a:t>IC048/175</a:t>
              </a:r>
              <a:endParaRPr lang="en-US" sz="1000" dirty="0">
                <a:solidFill>
                  <a:schemeClr val="bg1">
                    <a:lumMod val="75000"/>
                  </a:schemeClr>
                </a:solidFill>
                <a:latin typeface="Arial" panose="020B0604020202020204" pitchFamily="34" charset="0"/>
                <a:cs typeface="Arial" panose="020B0604020202020204" pitchFamily="34" charset="0"/>
              </a:endParaRPr>
            </a:p>
          </p:txBody>
        </p:sp>
      </p:grpSp>
      <p:sp>
        <p:nvSpPr>
          <p:cNvPr id="6" name="Text ">
            <a:extLst>
              <a:ext uri="{FF2B5EF4-FFF2-40B4-BE49-F238E27FC236}">
                <a16:creationId xmlns:a16="http://schemas.microsoft.com/office/drawing/2014/main" id="{0C77D2FD-48BD-384B-9C79-4232ADD46677}"/>
              </a:ext>
            </a:extLst>
          </p:cNvPr>
          <p:cNvSpPr txBox="1"/>
          <p:nvPr/>
        </p:nvSpPr>
        <p:spPr>
          <a:xfrm>
            <a:off x="6223464" y="2049775"/>
            <a:ext cx="5581678" cy="3297056"/>
          </a:xfrm>
          <a:prstGeom prst="rect">
            <a:avLst/>
          </a:prstGeom>
          <a:noFill/>
        </p:spPr>
        <p:txBody>
          <a:bodyPr wrap="square">
            <a:spAutoFit/>
          </a:bodyPr>
          <a:lstStyle/>
          <a:p>
            <a:pPr>
              <a:lnSpc>
                <a:spcPct val="150000"/>
              </a:lnSpc>
            </a:pPr>
            <a:r>
              <a:rPr lang="en-GB" sz="1400" dirty="0">
                <a:latin typeface="Comic Sans MS" panose="030F0702030302020204" pitchFamily="66" charset="0"/>
              </a:rPr>
              <a:t>People would leave offerings and say prayers to keep the gods happy and bring good fortune.</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Some local Britons also continued to follow their own gods, and over time, Roman and local beliefs mixed. This blending of religions was common across the Roman Empire.</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Temples were places not just for prayer, but for social gatherings and festivals too. They played a big part in the town's religious and cultural life.</a:t>
            </a:r>
          </a:p>
        </p:txBody>
      </p:sp>
      <p:sp>
        <p:nvSpPr>
          <p:cNvPr id="13" name="Rounded Rectangle 12" descr="Find photo of artefacts from Roman Lincoln here&#10;">
            <a:hlinkClick r:id="rId6"/>
            <a:extLst>
              <a:ext uri="{FF2B5EF4-FFF2-40B4-BE49-F238E27FC236}">
                <a16:creationId xmlns:a16="http://schemas.microsoft.com/office/drawing/2014/main" id="{E6F9C4E6-1FAA-1DBC-EBA7-BBC2998D84F6}"/>
              </a:ext>
            </a:extLst>
          </p:cNvPr>
          <p:cNvSpPr/>
          <p:nvPr/>
        </p:nvSpPr>
        <p:spPr>
          <a:xfrm>
            <a:off x="4740852" y="5865537"/>
            <a:ext cx="4677468" cy="585351"/>
          </a:xfrm>
          <a:prstGeom prst="roundRect">
            <a:avLst/>
          </a:prstGeom>
          <a:solidFill>
            <a:srgbClr val="56AE44"/>
          </a:solidFill>
          <a:ln w="28575" cmpd="sng">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08000" rtlCol="0" anchor="ctr"/>
          <a:lstStyle/>
          <a:p>
            <a:pPr algn="ctr">
              <a:lnSpc>
                <a:spcPct val="150000"/>
              </a:lnSpc>
            </a:pPr>
            <a:endParaRPr lang="en-US" sz="1200" b="1" dirty="0">
              <a:solidFill>
                <a:schemeClr val="bg1"/>
              </a:solidFill>
              <a:latin typeface="Comic Sans MS" panose="030F0702030302020204" pitchFamily="66" charset="0"/>
            </a:endParaRPr>
          </a:p>
        </p:txBody>
      </p:sp>
      <p:sp>
        <p:nvSpPr>
          <p:cNvPr id="2" name="Rounded Rectangle 1" descr="Find photo of artefacts from Roman Lincoln here&#10;">
            <a:hlinkClick r:id="rId6"/>
            <a:extLst>
              <a:ext uri="{FF2B5EF4-FFF2-40B4-BE49-F238E27FC236}">
                <a16:creationId xmlns:a16="http://schemas.microsoft.com/office/drawing/2014/main" id="{0FFDD897-B813-047F-72E3-33642ADDED78}"/>
              </a:ext>
            </a:extLst>
          </p:cNvPr>
          <p:cNvSpPr/>
          <p:nvPr/>
        </p:nvSpPr>
        <p:spPr>
          <a:xfrm>
            <a:off x="4740852" y="5865537"/>
            <a:ext cx="4677468" cy="585351"/>
          </a:xfrm>
          <a:prstGeom prst="roundRect">
            <a:avLst/>
          </a:prstGeom>
          <a:noFill/>
          <a:ln w="28575" cmpd="sng">
            <a:noFill/>
          </a:ln>
          <a:effectLst/>
        </p:spPr>
        <p:style>
          <a:lnRef idx="2">
            <a:schemeClr val="accent1">
              <a:shade val="15000"/>
            </a:schemeClr>
          </a:lnRef>
          <a:fillRef idx="1">
            <a:schemeClr val="accent1"/>
          </a:fillRef>
          <a:effectRef idx="0">
            <a:schemeClr val="accent1"/>
          </a:effectRef>
          <a:fontRef idx="minor">
            <a:schemeClr val="lt1"/>
          </a:fontRef>
        </p:style>
        <p:txBody>
          <a:bodyPr bIns="108000" rtlCol="0" anchor="ctr"/>
          <a:lstStyle/>
          <a:p>
            <a:pPr algn="ctr">
              <a:lnSpc>
                <a:spcPct val="150000"/>
              </a:lnSpc>
            </a:pPr>
            <a:r>
              <a:rPr lang="en-US" sz="1200" b="1" dirty="0">
                <a:solidFill>
                  <a:schemeClr val="bg1"/>
                </a:solidFill>
                <a:latin typeface="Comic Sans MS" panose="030F0702030302020204" pitchFamily="66" charset="0"/>
              </a:rPr>
              <a:t>Find photo of artefacts from Roman Lincoln here</a:t>
            </a:r>
          </a:p>
        </p:txBody>
      </p:sp>
    </p:spTree>
    <p:extLst>
      <p:ext uri="{BB962C8B-B14F-4D97-AF65-F5344CB8AC3E}">
        <p14:creationId xmlns:p14="http://schemas.microsoft.com/office/powerpoint/2010/main" val="20712449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500"/>
                                        <p:tgtEl>
                                          <p:spTgt spid="6">
                                            <p:txEl>
                                              <p:pRg st="2" end="2"/>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xEl>
                                              <p:pRg st="4" end="4"/>
                                            </p:txEl>
                                          </p:spTgt>
                                        </p:tgtEl>
                                        <p:attrNameLst>
                                          <p:attrName>style.visibility</p:attrName>
                                        </p:attrNameLst>
                                      </p:cBhvr>
                                      <p:to>
                                        <p:strVal val="visible"/>
                                      </p:to>
                                    </p:set>
                                    <p:animEffect transition="in" filter="fade">
                                      <p:cBhvr>
                                        <p:cTn id="26" dur="500"/>
                                        <p:tgtEl>
                                          <p:spTgt spid="6">
                                            <p:txEl>
                                              <p:pRg st="4" end="4"/>
                                            </p:txEl>
                                          </p:spTgt>
                                        </p:tgtEl>
                                      </p:cBhvr>
                                    </p:animEffect>
                                  </p:childTnLst>
                                </p:cTn>
                              </p:par>
                            </p:childTnLst>
                          </p:cTn>
                        </p:par>
                        <p:par>
                          <p:cTn id="27" fill="hold">
                            <p:stCondLst>
                              <p:cond delay="2500"/>
                            </p:stCondLst>
                            <p:childTnLst>
                              <p:par>
                                <p:cTn id="28" presetID="2" presetClass="entr" presetSubtype="4" decel="5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decel="5000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6" grpId="0" uiExpand="1" build="allAtOnce"/>
      <p:bldP spid="13" grpId="0" animBg="1"/>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2FACEBB-DA50-D462-F2D7-6518B1944D1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6361F03-906E-5897-6A3C-D3B63B0B4E31}"/>
              </a:ext>
            </a:extLst>
          </p:cNvPr>
          <p:cNvSpPr>
            <a:spLocks noGrp="1"/>
          </p:cNvSpPr>
          <p:nvPr>
            <p:ph type="ctrTitle"/>
          </p:nvPr>
        </p:nvSpPr>
        <p:spPr>
          <a:xfrm>
            <a:off x="1524000" y="-1280448"/>
            <a:ext cx="9144000" cy="921925"/>
          </a:xfrm>
        </p:spPr>
        <p:txBody>
          <a:bodyPr/>
          <a:lstStyle/>
          <a:p>
            <a:r>
              <a:rPr lang="en-US" dirty="0"/>
              <a:t>The Bathhouse</a:t>
            </a:r>
          </a:p>
        </p:txBody>
      </p:sp>
      <p:sp>
        <p:nvSpPr>
          <p:cNvPr id="11" name="Slide Question">
            <a:extLst>
              <a:ext uri="{FF2B5EF4-FFF2-40B4-BE49-F238E27FC236}">
                <a16:creationId xmlns:a16="http://schemas.microsoft.com/office/drawing/2014/main" id="{CE550438-CCAF-D298-5159-59EAB2D15B0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was life like in Roman Lincoln?</a:t>
            </a:r>
          </a:p>
        </p:txBody>
      </p:sp>
      <p:sp>
        <p:nvSpPr>
          <p:cNvPr id="7" name="Title">
            <a:extLst>
              <a:ext uri="{FF2B5EF4-FFF2-40B4-BE49-F238E27FC236}">
                <a16:creationId xmlns:a16="http://schemas.microsoft.com/office/drawing/2014/main" id="{D56CE901-25DD-0D0B-D38A-10D127FD30D0}"/>
              </a:ext>
            </a:extLst>
          </p:cNvPr>
          <p:cNvSpPr txBox="1">
            <a:spLocks/>
          </p:cNvSpPr>
          <p:nvPr/>
        </p:nvSpPr>
        <p:spPr>
          <a:xfrm>
            <a:off x="429425" y="441983"/>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600" dirty="0">
                <a:ln w="12700">
                  <a:noFill/>
                </a:ln>
                <a:latin typeface="Superclarendon Rg" panose="02060605060000020003" pitchFamily="18" charset="77"/>
              </a:rPr>
              <a:t>The Bathhouse</a:t>
            </a:r>
          </a:p>
        </p:txBody>
      </p:sp>
      <p:sp>
        <p:nvSpPr>
          <p:cNvPr id="8" name="Text ">
            <a:extLst>
              <a:ext uri="{FF2B5EF4-FFF2-40B4-BE49-F238E27FC236}">
                <a16:creationId xmlns:a16="http://schemas.microsoft.com/office/drawing/2014/main" id="{15CBCB07-0299-D2DD-345E-F8239F0CC008}"/>
              </a:ext>
            </a:extLst>
          </p:cNvPr>
          <p:cNvSpPr txBox="1"/>
          <p:nvPr/>
        </p:nvSpPr>
        <p:spPr>
          <a:xfrm>
            <a:off x="519690" y="1350341"/>
            <a:ext cx="5111000" cy="2267480"/>
          </a:xfrm>
          <a:prstGeom prst="rect">
            <a:avLst/>
          </a:prstGeom>
          <a:noFill/>
        </p:spPr>
        <p:txBody>
          <a:bodyPr wrap="square">
            <a:spAutoFit/>
          </a:bodyPr>
          <a:lstStyle/>
          <a:p>
            <a:pPr>
              <a:lnSpc>
                <a:spcPct val="150000"/>
              </a:lnSpc>
            </a:pPr>
            <a:r>
              <a:rPr lang="en-GB" sz="1600" dirty="0">
                <a:latin typeface="Comic Sans MS" panose="030F0702030302020204" pitchFamily="66" charset="0"/>
              </a:rPr>
              <a:t>Public bath houses were places to get clean, relax, and meet friends. Bath houses had different rooms, including hot baths (caldarium), warm rooms (tepidarium), and cold baths (frigidarium). Heating systems called hypocausts warmed the floors and walls so the rooms stayed hot.</a:t>
            </a:r>
          </a:p>
        </p:txBody>
      </p:sp>
      <p:grpSp>
        <p:nvGrpSpPr>
          <p:cNvPr id="9" name="Group 8" descr="A depiction of a cross section inside a Roman bath house.">
            <a:extLst>
              <a:ext uri="{FF2B5EF4-FFF2-40B4-BE49-F238E27FC236}">
                <a16:creationId xmlns:a16="http://schemas.microsoft.com/office/drawing/2014/main" id="{267E0BF3-5ADE-9650-F2EF-4ED1AFC123C4}"/>
              </a:ext>
            </a:extLst>
          </p:cNvPr>
          <p:cNvGrpSpPr/>
          <p:nvPr/>
        </p:nvGrpSpPr>
        <p:grpSpPr>
          <a:xfrm>
            <a:off x="5814458" y="662622"/>
            <a:ext cx="5744684" cy="3966366"/>
            <a:chOff x="5344494" y="921313"/>
            <a:chExt cx="5744684" cy="3966366"/>
          </a:xfrm>
        </p:grpSpPr>
        <p:pic>
          <p:nvPicPr>
            <p:cNvPr id="4" name="Picture 3" descr="A drawing of a house&#10;&#10;AI-generated content may be incorrect.">
              <a:extLst>
                <a:ext uri="{FF2B5EF4-FFF2-40B4-BE49-F238E27FC236}">
                  <a16:creationId xmlns:a16="http://schemas.microsoft.com/office/drawing/2014/main" id="{8FBADF9A-5E34-7FA1-71ED-1C6C321DC5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44494" y="921313"/>
              <a:ext cx="5744684" cy="3966366"/>
            </a:xfrm>
            <a:prstGeom prst="rect">
              <a:avLst/>
            </a:prstGeom>
            <a:ln w="28575">
              <a:solidFill>
                <a:schemeClr val="tx1"/>
              </a:solidFill>
            </a:ln>
          </p:spPr>
        </p:pic>
        <p:sp>
          <p:nvSpPr>
            <p:cNvPr id="6" name="TextBox 5">
              <a:extLst>
                <a:ext uri="{FF2B5EF4-FFF2-40B4-BE49-F238E27FC236}">
                  <a16:creationId xmlns:a16="http://schemas.microsoft.com/office/drawing/2014/main" id="{561FAF44-C7D5-627A-56C8-23C7DC80E026}"/>
                </a:ext>
              </a:extLst>
            </p:cNvPr>
            <p:cNvSpPr txBox="1"/>
            <p:nvPr/>
          </p:nvSpPr>
          <p:spPr>
            <a:xfrm>
              <a:off x="5344494" y="4641458"/>
              <a:ext cx="37909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6">
                      <a:lumMod val="50000"/>
                    </a:schemeClr>
                  </a:solidFill>
                  <a:latin typeface="Arial" panose="020B0604020202020204" pitchFamily="34" charset="0"/>
                  <a:ea typeface="+mn-lt"/>
                  <a:cs typeface="Arial" panose="020B0604020202020204" pitchFamily="34" charset="0"/>
                </a:rPr>
                <a:t>©  Historic England Archive </a:t>
              </a:r>
              <a:r>
                <a:rPr lang="en-GB" sz="1000" b="0" dirty="0">
                  <a:solidFill>
                    <a:schemeClr val="accent6">
                      <a:lumMod val="50000"/>
                    </a:schemeClr>
                  </a:solidFill>
                  <a:effectLst/>
                  <a:latin typeface="Arial" panose="020B0604020202020204" pitchFamily="34" charset="0"/>
                  <a:cs typeface="Arial" panose="020B0604020202020204" pitchFamily="34" charset="0"/>
                </a:rPr>
                <a:t>IC048/167</a:t>
              </a:r>
              <a:endParaRPr lang="en-US" sz="1000" dirty="0">
                <a:solidFill>
                  <a:schemeClr val="accent6">
                    <a:lumMod val="50000"/>
                  </a:schemeClr>
                </a:solidFill>
                <a:latin typeface="Arial" panose="020B0604020202020204" pitchFamily="34" charset="0"/>
                <a:cs typeface="Arial" panose="020B0604020202020204" pitchFamily="34" charset="0"/>
              </a:endParaRPr>
            </a:p>
          </p:txBody>
        </p:sp>
      </p:grpSp>
      <p:pic>
        <p:nvPicPr>
          <p:cNvPr id="18" name="Logo">
            <a:extLst>
              <a:ext uri="{FF2B5EF4-FFF2-40B4-BE49-F238E27FC236}">
                <a16:creationId xmlns:a16="http://schemas.microsoft.com/office/drawing/2014/main" id="{62F8F287-9E89-C7AE-7858-708D5968AE1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1" y="-5134"/>
            <a:ext cx="1523999" cy="1370158"/>
          </a:xfrm>
          <a:prstGeom prst="rect">
            <a:avLst/>
          </a:prstGeom>
        </p:spPr>
      </p:pic>
      <p:sp>
        <p:nvSpPr>
          <p:cNvPr id="17" name="Text ">
            <a:extLst>
              <a:ext uri="{FF2B5EF4-FFF2-40B4-BE49-F238E27FC236}">
                <a16:creationId xmlns:a16="http://schemas.microsoft.com/office/drawing/2014/main" id="{0A84BEFD-2615-FF65-96A2-95295F439B3C}"/>
              </a:ext>
            </a:extLst>
          </p:cNvPr>
          <p:cNvSpPr txBox="1"/>
          <p:nvPr/>
        </p:nvSpPr>
        <p:spPr>
          <a:xfrm>
            <a:off x="519690" y="4476993"/>
            <a:ext cx="9911608" cy="1159485"/>
          </a:xfrm>
          <a:prstGeom prst="rect">
            <a:avLst/>
          </a:prstGeom>
          <a:noFill/>
        </p:spPr>
        <p:txBody>
          <a:bodyPr wrap="square">
            <a:spAutoFit/>
          </a:bodyPr>
          <a:lstStyle/>
          <a:p>
            <a:pPr>
              <a:lnSpc>
                <a:spcPct val="150000"/>
              </a:lnSpc>
            </a:pPr>
            <a:r>
              <a:rPr lang="en-GB" sz="1600" dirty="0">
                <a:latin typeface="Comic Sans MS" panose="030F0702030302020204" pitchFamily="66" charset="0"/>
              </a:rPr>
              <a:t>Bath houses were a big part of Roman life. </a:t>
            </a:r>
            <a:br>
              <a:rPr lang="en-GB" sz="1600" dirty="0">
                <a:latin typeface="Comic Sans MS" panose="030F0702030302020204" pitchFamily="66" charset="0"/>
              </a:rPr>
            </a:br>
            <a:r>
              <a:rPr lang="en-GB" sz="1600" dirty="0">
                <a:latin typeface="Comic Sans MS" panose="030F0702030302020204" pitchFamily="66" charset="0"/>
              </a:rPr>
              <a:t>They were more than just a place to wash—they were an important part of everyday Roman culture. Bathing was a social activity that brought people together.</a:t>
            </a:r>
          </a:p>
        </p:txBody>
      </p:sp>
      <p:pic>
        <p:nvPicPr>
          <p:cNvPr id="13" name="Picture 12" descr="A roman man wearing towel.">
            <a:extLst>
              <a:ext uri="{FF2B5EF4-FFF2-40B4-BE49-F238E27FC236}">
                <a16:creationId xmlns:a16="http://schemas.microsoft.com/office/drawing/2014/main" id="{71BB813A-A55F-81B9-351A-D9003EDEF42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05408" y="1782492"/>
            <a:ext cx="2402824" cy="6134269"/>
          </a:xfrm>
          <a:prstGeom prst="rect">
            <a:avLst/>
          </a:prstGeom>
        </p:spPr>
      </p:pic>
    </p:spTree>
    <p:extLst>
      <p:ext uri="{BB962C8B-B14F-4D97-AF65-F5344CB8AC3E}">
        <p14:creationId xmlns:p14="http://schemas.microsoft.com/office/powerpoint/2010/main" val="6597072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Effect transition="in" filter="fade">
                                      <p:cBhvr>
                                        <p:cTn id="19" dur="500"/>
                                        <p:tgtEl>
                                          <p:spTgt spid="17">
                                            <p:txEl>
                                              <p:pRg st="0" end="0"/>
                                            </p:txEl>
                                          </p:spTgt>
                                        </p:tgtEl>
                                      </p:cBhvr>
                                    </p:animEffect>
                                  </p:childTnLst>
                                </p:cTn>
                              </p:par>
                            </p:childTnLst>
                          </p:cTn>
                        </p:par>
                        <p:par>
                          <p:cTn id="20" fill="hold">
                            <p:stCondLst>
                              <p:cond delay="2000"/>
                            </p:stCondLst>
                            <p:childTnLst>
                              <p:par>
                                <p:cTn id="21" presetID="2" presetClass="entr" presetSubtype="2" decel="5000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1+#ppt_w/2"/>
                                          </p:val>
                                        </p:tav>
                                        <p:tav tm="100000">
                                          <p:val>
                                            <p:strVal val="#ppt_x"/>
                                          </p:val>
                                        </p:tav>
                                      </p:tavLst>
                                    </p:anim>
                                    <p:anim calcmode="lin" valueType="num">
                                      <p:cBhvr additive="base">
                                        <p:cTn id="24"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7"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3DD660-83A8-8304-1FC6-84DF0E7C17D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10BBEFD-37BD-F1A9-CDF9-2E5764DFEFDC}"/>
              </a:ext>
            </a:extLst>
          </p:cNvPr>
          <p:cNvSpPr>
            <a:spLocks noGrp="1"/>
          </p:cNvSpPr>
          <p:nvPr>
            <p:ph type="ctrTitle"/>
          </p:nvPr>
        </p:nvSpPr>
        <p:spPr>
          <a:xfrm>
            <a:off x="1524000" y="-1280448"/>
            <a:ext cx="9144000" cy="921925"/>
          </a:xfrm>
        </p:spPr>
        <p:txBody>
          <a:bodyPr/>
          <a:lstStyle/>
          <a:p>
            <a:r>
              <a:rPr lang="en-US" dirty="0"/>
              <a:t>Mosaics</a:t>
            </a:r>
          </a:p>
        </p:txBody>
      </p:sp>
      <p:sp>
        <p:nvSpPr>
          <p:cNvPr id="11" name="Slide Question">
            <a:extLst>
              <a:ext uri="{FF2B5EF4-FFF2-40B4-BE49-F238E27FC236}">
                <a16:creationId xmlns:a16="http://schemas.microsoft.com/office/drawing/2014/main" id="{329B379E-47DB-34DD-A44B-2B8C2ABDD05F}"/>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was life like in Roman Lincoln?</a:t>
            </a:r>
          </a:p>
        </p:txBody>
      </p:sp>
      <p:sp>
        <p:nvSpPr>
          <p:cNvPr id="7" name="Title">
            <a:extLst>
              <a:ext uri="{FF2B5EF4-FFF2-40B4-BE49-F238E27FC236}">
                <a16:creationId xmlns:a16="http://schemas.microsoft.com/office/drawing/2014/main" id="{73B9FD77-2CC8-0370-D8E8-24277933DAEC}"/>
              </a:ext>
            </a:extLst>
          </p:cNvPr>
          <p:cNvSpPr txBox="1">
            <a:spLocks/>
          </p:cNvSpPr>
          <p:nvPr/>
        </p:nvSpPr>
        <p:spPr>
          <a:xfrm>
            <a:off x="407913" y="420474"/>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Mosaics</a:t>
            </a:r>
          </a:p>
        </p:txBody>
      </p:sp>
      <p:sp>
        <p:nvSpPr>
          <p:cNvPr id="8" name="Text ">
            <a:extLst>
              <a:ext uri="{FF2B5EF4-FFF2-40B4-BE49-F238E27FC236}">
                <a16:creationId xmlns:a16="http://schemas.microsoft.com/office/drawing/2014/main" id="{8901DCBE-A499-E608-6E4D-104D3D09424E}"/>
              </a:ext>
            </a:extLst>
          </p:cNvPr>
          <p:cNvSpPr txBox="1"/>
          <p:nvPr/>
        </p:nvSpPr>
        <p:spPr>
          <a:xfrm>
            <a:off x="407913" y="1222478"/>
            <a:ext cx="10066123" cy="1908215"/>
          </a:xfrm>
          <a:prstGeom prst="rect">
            <a:avLst/>
          </a:prstGeom>
          <a:noFill/>
        </p:spPr>
        <p:txBody>
          <a:bodyPr wrap="square">
            <a:spAutoFit/>
          </a:bodyPr>
          <a:lstStyle/>
          <a:p>
            <a:pPr>
              <a:lnSpc>
                <a:spcPct val="150000"/>
              </a:lnSpc>
            </a:pPr>
            <a:r>
              <a:rPr lang="en-GB" sz="1600" dirty="0">
                <a:latin typeface="Comic Sans MS" panose="030F0702030302020204" pitchFamily="66" charset="0"/>
              </a:rPr>
              <a:t>It wasn’t just the large public buildings that had fancy decorations. Private houses in the old fort had mosaic floors and painted plaster walls as well.</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Wealthy people had large homes called villas with their own gardens, courtyards, and even private baths. These homes showed off their wealth and comfort.</a:t>
            </a:r>
          </a:p>
        </p:txBody>
      </p:sp>
      <p:grpSp>
        <p:nvGrpSpPr>
          <p:cNvPr id="17" name="Group 16" descr="A photo of a mosaic pattern on the floor.">
            <a:extLst>
              <a:ext uri="{FF2B5EF4-FFF2-40B4-BE49-F238E27FC236}">
                <a16:creationId xmlns:a16="http://schemas.microsoft.com/office/drawing/2014/main" id="{35992D74-80C9-8878-53F6-3A1E2ECA38D2}"/>
              </a:ext>
            </a:extLst>
          </p:cNvPr>
          <p:cNvGrpSpPr/>
          <p:nvPr/>
        </p:nvGrpSpPr>
        <p:grpSpPr>
          <a:xfrm>
            <a:off x="594731" y="3376447"/>
            <a:ext cx="3521676" cy="2641257"/>
            <a:chOff x="594731" y="3326572"/>
            <a:chExt cx="3521676" cy="2641257"/>
          </a:xfrm>
        </p:grpSpPr>
        <p:pic>
          <p:nvPicPr>
            <p:cNvPr id="9" name="Content Placeholder 4">
              <a:extLst>
                <a:ext uri="{FF2B5EF4-FFF2-40B4-BE49-F238E27FC236}">
                  <a16:creationId xmlns:a16="http://schemas.microsoft.com/office/drawing/2014/main" id="{332FB53E-6E07-9959-492C-782355003D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4731" y="3326572"/>
              <a:ext cx="3521676" cy="2641257"/>
            </a:xfrm>
            <a:prstGeom prst="rect">
              <a:avLst/>
            </a:prstGeom>
            <a:ln w="28575">
              <a:solidFill>
                <a:schemeClr val="tx1"/>
              </a:solidFill>
            </a:ln>
          </p:spPr>
        </p:pic>
        <p:sp>
          <p:nvSpPr>
            <p:cNvPr id="13" name="TextBox 12">
              <a:extLst>
                <a:ext uri="{FF2B5EF4-FFF2-40B4-BE49-F238E27FC236}">
                  <a16:creationId xmlns:a16="http://schemas.microsoft.com/office/drawing/2014/main" id="{97B07889-AB04-C5DB-7BF0-27A8331018C5}"/>
                </a:ext>
              </a:extLst>
            </p:cNvPr>
            <p:cNvSpPr txBox="1"/>
            <p:nvPr/>
          </p:nvSpPr>
          <p:spPr>
            <a:xfrm>
              <a:off x="594731" y="5721608"/>
              <a:ext cx="237068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bg1">
                      <a:lumMod val="85000"/>
                    </a:schemeClr>
                  </a:solidFill>
                  <a:latin typeface="Arial" panose="020B0604020202020204" pitchFamily="34" charset="0"/>
                  <a:ea typeface="+mn-lt"/>
                  <a:cs typeface="Arial" panose="020B0604020202020204" pitchFamily="34" charset="0"/>
                </a:rPr>
                <a:t>© Image courtesy of SHLA</a:t>
              </a:r>
              <a:endParaRPr lang="en-US" sz="1000" dirty="0">
                <a:solidFill>
                  <a:schemeClr val="bg1">
                    <a:lumMod val="85000"/>
                  </a:schemeClr>
                </a:solidFill>
                <a:latin typeface="Arial" panose="020B0604020202020204" pitchFamily="34" charset="0"/>
                <a:cs typeface="Arial" panose="020B0604020202020204" pitchFamily="34" charset="0"/>
              </a:endParaRPr>
            </a:p>
          </p:txBody>
        </p:sp>
      </p:grpSp>
      <p:pic>
        <p:nvPicPr>
          <p:cNvPr id="18" name="Picture 17" descr="An illustration of an archeologist.">
            <a:extLst>
              <a:ext uri="{FF2B5EF4-FFF2-40B4-BE49-F238E27FC236}">
                <a16:creationId xmlns:a16="http://schemas.microsoft.com/office/drawing/2014/main" id="{10FBC914-8454-7C8B-B315-3B1078E6F468}"/>
              </a:ext>
            </a:extLst>
          </p:cNvPr>
          <p:cNvPicPr>
            <a:picLocks noChangeAspect="1"/>
          </p:cNvPicPr>
          <p:nvPr/>
        </p:nvPicPr>
        <p:blipFill>
          <a:blip r:embed="rId5"/>
          <a:stretch>
            <a:fillRect/>
          </a:stretch>
        </p:blipFill>
        <p:spPr>
          <a:xfrm rot="20986018">
            <a:off x="466246" y="3413262"/>
            <a:ext cx="1845229" cy="2357793"/>
          </a:xfrm>
          <a:prstGeom prst="rect">
            <a:avLst/>
          </a:prstGeom>
          <a:effectLst>
            <a:outerShdw blurRad="50800" dist="38100" dir="2700000" algn="tl" rotWithShape="0">
              <a:prstClr val="black">
                <a:alpha val="40000"/>
              </a:prstClr>
            </a:outerShdw>
          </a:effectLst>
        </p:spPr>
      </p:pic>
      <p:pic>
        <p:nvPicPr>
          <p:cNvPr id="6" name="Content Placeholder 4" descr="A photo of a checkered mosaic">
            <a:extLst>
              <a:ext uri="{FF2B5EF4-FFF2-40B4-BE49-F238E27FC236}">
                <a16:creationId xmlns:a16="http://schemas.microsoft.com/office/drawing/2014/main" id="{8EE0B1D7-3D8D-7E67-AB80-BCC59A557B3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81793" y="3376447"/>
            <a:ext cx="3521676" cy="2641258"/>
          </a:xfrm>
          <a:prstGeom prst="rect">
            <a:avLst/>
          </a:prstGeom>
          <a:ln w="28575">
            <a:solidFill>
              <a:schemeClr val="tx1"/>
            </a:solidFill>
          </a:ln>
        </p:spPr>
      </p:pic>
      <p:pic>
        <p:nvPicPr>
          <p:cNvPr id="12" name="Picture 11" descr="A mosaic of a person in a circle.">
            <a:extLst>
              <a:ext uri="{FF2B5EF4-FFF2-40B4-BE49-F238E27FC236}">
                <a16:creationId xmlns:a16="http://schemas.microsoft.com/office/drawing/2014/main" id="{19DFE97F-D897-716E-72E9-5B9436EDFB7F}"/>
              </a:ext>
            </a:extLst>
          </p:cNvPr>
          <p:cNvPicPr>
            <a:picLocks noChangeAspect="1"/>
          </p:cNvPicPr>
          <p:nvPr/>
        </p:nvPicPr>
        <p:blipFill>
          <a:blip r:embed="rId7"/>
          <a:stretch>
            <a:fillRect/>
          </a:stretch>
        </p:blipFill>
        <p:spPr>
          <a:xfrm>
            <a:off x="7968856" y="3376447"/>
            <a:ext cx="2656389" cy="2665842"/>
          </a:xfrm>
          <a:prstGeom prst="rect">
            <a:avLst/>
          </a:prstGeom>
          <a:ln w="28575">
            <a:solidFill>
              <a:schemeClr val="tx1"/>
            </a:solidFill>
          </a:ln>
        </p:spPr>
      </p:pic>
      <p:pic>
        <p:nvPicPr>
          <p:cNvPr id="15" name="Logo">
            <a:extLst>
              <a:ext uri="{FF2B5EF4-FFF2-40B4-BE49-F238E27FC236}">
                <a16:creationId xmlns:a16="http://schemas.microsoft.com/office/drawing/2014/main" id="{1DA23EAA-6186-7D2F-80D8-A862F45AEFAD}"/>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pic>
        <p:nvPicPr>
          <p:cNvPr id="4" name="Picture 3" descr="An illustration of a wealthy roman man">
            <a:extLst>
              <a:ext uri="{FF2B5EF4-FFF2-40B4-BE49-F238E27FC236}">
                <a16:creationId xmlns:a16="http://schemas.microsoft.com/office/drawing/2014/main" id="{8EEC97A2-8E9E-C8BA-422D-48166B5B16FB}"/>
              </a:ext>
            </a:extLst>
          </p:cNvPr>
          <p:cNvPicPr>
            <a:picLocks noChangeAspect="1"/>
          </p:cNvPicPr>
          <p:nvPr/>
        </p:nvPicPr>
        <p:blipFill>
          <a:blip r:embed="rId9"/>
          <a:stretch>
            <a:fillRect/>
          </a:stretch>
        </p:blipFill>
        <p:spPr>
          <a:xfrm>
            <a:off x="10219863" y="441082"/>
            <a:ext cx="1615190" cy="4640828"/>
          </a:xfrm>
          <a:prstGeom prst="rect">
            <a:avLst/>
          </a:prstGeom>
        </p:spPr>
      </p:pic>
    </p:spTree>
    <p:extLst>
      <p:ext uri="{BB962C8B-B14F-4D97-AF65-F5344CB8AC3E}">
        <p14:creationId xmlns:p14="http://schemas.microsoft.com/office/powerpoint/2010/main" val="24984305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2" presetClass="entr" presetSubtype="2" decel="5000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2500"/>
                            </p:stCondLst>
                            <p:childTnLst>
                              <p:par>
                                <p:cTn id="26" presetID="2" presetClass="entr" presetSubtype="8" decel="5000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1000" fill="hold"/>
                                        <p:tgtEl>
                                          <p:spTgt spid="18"/>
                                        </p:tgtEl>
                                        <p:attrNameLst>
                                          <p:attrName>ppt_x</p:attrName>
                                        </p:attrNameLst>
                                      </p:cBhvr>
                                      <p:tavLst>
                                        <p:tav tm="0">
                                          <p:val>
                                            <p:strVal val="0-#ppt_w/2"/>
                                          </p:val>
                                        </p:tav>
                                        <p:tav tm="100000">
                                          <p:val>
                                            <p:strVal val="#ppt_x"/>
                                          </p:val>
                                        </p:tav>
                                      </p:tavLst>
                                    </p:anim>
                                    <p:anim calcmode="lin" valueType="num">
                                      <p:cBhvr additive="base">
                                        <p:cTn id="29" dur="1000" fill="hold"/>
                                        <p:tgtEl>
                                          <p:spTgt spid="18"/>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FF193C5-A6E6-7FD0-5512-B81A4F71B66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BB0065E-7B9B-75CF-2719-91A7CCC9F31D}"/>
              </a:ext>
            </a:extLst>
          </p:cNvPr>
          <p:cNvSpPr>
            <a:spLocks noGrp="1"/>
          </p:cNvSpPr>
          <p:nvPr>
            <p:ph type="ctrTitle"/>
          </p:nvPr>
        </p:nvSpPr>
        <p:spPr>
          <a:xfrm>
            <a:off x="1524000" y="-1280448"/>
            <a:ext cx="9144000" cy="921925"/>
          </a:xfrm>
        </p:spPr>
        <p:txBody>
          <a:bodyPr>
            <a:normAutofit/>
          </a:bodyPr>
          <a:lstStyle/>
          <a:p>
            <a:r>
              <a:rPr lang="en-US" dirty="0"/>
              <a:t>The Centre Piece of the Town</a:t>
            </a:r>
          </a:p>
        </p:txBody>
      </p:sp>
      <p:sp>
        <p:nvSpPr>
          <p:cNvPr id="11" name="Slide Question">
            <a:extLst>
              <a:ext uri="{FF2B5EF4-FFF2-40B4-BE49-F238E27FC236}">
                <a16:creationId xmlns:a16="http://schemas.microsoft.com/office/drawing/2014/main" id="{F4F3DEE0-868A-B3BC-8B60-3B6E35F9088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life like in Roman Lincoln?</a:t>
            </a:r>
          </a:p>
        </p:txBody>
      </p:sp>
      <p:sp>
        <p:nvSpPr>
          <p:cNvPr id="7" name="Title">
            <a:extLst>
              <a:ext uri="{FF2B5EF4-FFF2-40B4-BE49-F238E27FC236}">
                <a16:creationId xmlns:a16="http://schemas.microsoft.com/office/drawing/2014/main" id="{D7ECE764-7367-8530-B17E-01E770C8F42E}"/>
              </a:ext>
            </a:extLst>
          </p:cNvPr>
          <p:cNvSpPr txBox="1">
            <a:spLocks/>
          </p:cNvSpPr>
          <p:nvPr/>
        </p:nvSpPr>
        <p:spPr>
          <a:xfrm>
            <a:off x="407913" y="346446"/>
            <a:ext cx="885246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solidFill>
                  <a:schemeClr val="bg1"/>
                </a:solidFill>
                <a:latin typeface="Superclarendon Rg" panose="02060605060000020003" pitchFamily="18" charset="77"/>
              </a:rPr>
              <a:t>The Centre Piece of the Town</a:t>
            </a:r>
          </a:p>
        </p:txBody>
      </p:sp>
      <p:pic>
        <p:nvPicPr>
          <p:cNvPr id="15" name="Logo">
            <a:extLst>
              <a:ext uri="{FF2B5EF4-FFF2-40B4-BE49-F238E27FC236}">
                <a16:creationId xmlns:a16="http://schemas.microsoft.com/office/drawing/2014/main" id="{36B3922E-625B-12A6-BD34-A271C038C6D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
        <p:nvSpPr>
          <p:cNvPr id="6" name="Text box">
            <a:extLst>
              <a:ext uri="{FF2B5EF4-FFF2-40B4-BE49-F238E27FC236}">
                <a16:creationId xmlns:a16="http://schemas.microsoft.com/office/drawing/2014/main" id="{44A2108B-2F89-249C-96EA-8CD70F7940F1}"/>
              </a:ext>
            </a:extLst>
          </p:cNvPr>
          <p:cNvSpPr/>
          <p:nvPr/>
        </p:nvSpPr>
        <p:spPr>
          <a:xfrm>
            <a:off x="630943" y="1360539"/>
            <a:ext cx="3209538" cy="4589098"/>
          </a:xfrm>
          <a:prstGeom prst="rect">
            <a:avLst/>
          </a:prstGeom>
          <a:solidFill>
            <a:schemeClr val="bg1">
              <a:alpha val="87883"/>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400" dirty="0">
                <a:solidFill>
                  <a:schemeClr val="tx1"/>
                </a:solidFill>
                <a:latin typeface="Comic Sans MS" panose="030F0702030302020204" pitchFamily="66" charset="0"/>
              </a:rPr>
              <a:t>The forum of the Colonia would have been used for important religious, political and social activities.</a:t>
            </a:r>
          </a:p>
          <a:p>
            <a:pPr>
              <a:lnSpc>
                <a:spcPct val="150000"/>
              </a:lnSpc>
            </a:pPr>
            <a:endParaRPr lang="en-GB" sz="1400" dirty="0">
              <a:solidFill>
                <a:schemeClr val="tx1"/>
              </a:solidFill>
              <a:latin typeface="Comic Sans MS" panose="030F0702030302020204" pitchFamily="66" charset="0"/>
            </a:endParaRPr>
          </a:p>
          <a:p>
            <a:pPr>
              <a:lnSpc>
                <a:spcPct val="150000"/>
              </a:lnSpc>
            </a:pPr>
            <a:r>
              <a:rPr lang="en-GB" sz="1400" dirty="0">
                <a:solidFill>
                  <a:schemeClr val="tx1"/>
                </a:solidFill>
                <a:latin typeface="Comic Sans MS" panose="030F0702030302020204" pitchFamily="66" charset="0"/>
              </a:rPr>
              <a:t>A large colonnade ran along part of the eastern side of the forum and basilica.</a:t>
            </a:r>
          </a:p>
          <a:p>
            <a:pPr>
              <a:lnSpc>
                <a:spcPct val="150000"/>
              </a:lnSpc>
            </a:pPr>
            <a:endParaRPr lang="en-GB" sz="1400" dirty="0">
              <a:solidFill>
                <a:schemeClr val="tx1"/>
              </a:solidFill>
              <a:latin typeface="Comic Sans MS" panose="030F0702030302020204" pitchFamily="66" charset="0"/>
            </a:endParaRPr>
          </a:p>
          <a:p>
            <a:pPr>
              <a:lnSpc>
                <a:spcPct val="150000"/>
              </a:lnSpc>
            </a:pPr>
            <a:r>
              <a:rPr lang="en-GB" sz="1400" dirty="0">
                <a:solidFill>
                  <a:schemeClr val="tx1"/>
                </a:solidFill>
                <a:latin typeface="Comic Sans MS" panose="030F0702030302020204" pitchFamily="66" charset="0"/>
              </a:rPr>
              <a:t>There were also mosaic floors and pavements.</a:t>
            </a:r>
          </a:p>
        </p:txBody>
      </p:sp>
      <p:sp>
        <p:nvSpPr>
          <p:cNvPr id="9" name="Rectangle 8" descr="An illustration of a roman street, there is a line of columns, lots of people are walking around and trading their wares.">
            <a:extLst>
              <a:ext uri="{FF2B5EF4-FFF2-40B4-BE49-F238E27FC236}">
                <a16:creationId xmlns:a16="http://schemas.microsoft.com/office/drawing/2014/main" id="{8DFDD15F-1BA9-1225-8B03-2A9F18ED0F4D}"/>
              </a:ext>
            </a:extLst>
          </p:cNvPr>
          <p:cNvSpPr/>
          <p:nvPr/>
        </p:nvSpPr>
        <p:spPr>
          <a:xfrm>
            <a:off x="292100" y="273030"/>
            <a:ext cx="11595100" cy="63309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53867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8E7A312-235D-799A-5C2D-4999FFC09BF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5184B2E-1E35-1DD0-BF5D-8E1814B76B17}"/>
              </a:ext>
            </a:extLst>
          </p:cNvPr>
          <p:cNvSpPr>
            <a:spLocks noGrp="1"/>
          </p:cNvSpPr>
          <p:nvPr>
            <p:ph type="ctrTitle"/>
          </p:nvPr>
        </p:nvSpPr>
        <p:spPr>
          <a:xfrm>
            <a:off x="1524000" y="-1280448"/>
            <a:ext cx="9144000" cy="921925"/>
          </a:xfrm>
        </p:spPr>
        <p:txBody>
          <a:bodyPr>
            <a:normAutofit/>
          </a:bodyPr>
          <a:lstStyle/>
          <a:p>
            <a:r>
              <a:rPr lang="en-US" dirty="0"/>
              <a:t>The End of the Roman Era</a:t>
            </a:r>
          </a:p>
        </p:txBody>
      </p:sp>
      <p:sp>
        <p:nvSpPr>
          <p:cNvPr id="7" name="Title">
            <a:extLst>
              <a:ext uri="{FF2B5EF4-FFF2-40B4-BE49-F238E27FC236}">
                <a16:creationId xmlns:a16="http://schemas.microsoft.com/office/drawing/2014/main" id="{5EFB5BC5-3997-5416-23BE-4A4B701E569D}"/>
              </a:ext>
            </a:extLst>
          </p:cNvPr>
          <p:cNvSpPr txBox="1">
            <a:spLocks/>
          </p:cNvSpPr>
          <p:nvPr/>
        </p:nvSpPr>
        <p:spPr>
          <a:xfrm>
            <a:off x="407913" y="346446"/>
            <a:ext cx="827888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End of the Roman Era</a:t>
            </a:r>
          </a:p>
        </p:txBody>
      </p:sp>
      <p:sp>
        <p:nvSpPr>
          <p:cNvPr id="8" name="Text ">
            <a:extLst>
              <a:ext uri="{FF2B5EF4-FFF2-40B4-BE49-F238E27FC236}">
                <a16:creationId xmlns:a16="http://schemas.microsoft.com/office/drawing/2014/main" id="{0D018633-723A-4D52-2E48-359FD0DD33DE}"/>
              </a:ext>
            </a:extLst>
          </p:cNvPr>
          <p:cNvSpPr txBox="1"/>
          <p:nvPr/>
        </p:nvSpPr>
        <p:spPr>
          <a:xfrm>
            <a:off x="547800" y="1297735"/>
            <a:ext cx="10882199" cy="1159485"/>
          </a:xfrm>
          <a:prstGeom prst="rect">
            <a:avLst/>
          </a:prstGeom>
          <a:noFill/>
        </p:spPr>
        <p:txBody>
          <a:bodyPr wrap="square">
            <a:spAutoFit/>
          </a:bodyPr>
          <a:lstStyle/>
          <a:p>
            <a:pPr>
              <a:lnSpc>
                <a:spcPct val="150000"/>
              </a:lnSpc>
            </a:pPr>
            <a:r>
              <a:rPr lang="en-GB" sz="1600" dirty="0">
                <a:latin typeface="Comic Sans MS" panose="030F0702030302020204" pitchFamily="66" charset="0"/>
              </a:rPr>
              <a:t>By the early 400s AD, Roman rule in Britain was weakening. The Roman Empire was under attack from enemies, and the army was called back to defend other parts of the empire. Roman towns like Lindum were left to look after themselves without help from Rome.</a:t>
            </a:r>
          </a:p>
        </p:txBody>
      </p:sp>
      <p:pic>
        <p:nvPicPr>
          <p:cNvPr id="15" name="Logo">
            <a:extLst>
              <a:ext uri="{FF2B5EF4-FFF2-40B4-BE49-F238E27FC236}">
                <a16:creationId xmlns:a16="http://schemas.microsoft.com/office/drawing/2014/main" id="{249E11AB-9F5C-ACAD-0BCE-7897E4733C1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31069"/>
            <a:ext cx="1523999" cy="1370158"/>
          </a:xfrm>
          <a:prstGeom prst="rect">
            <a:avLst/>
          </a:prstGeom>
        </p:spPr>
      </p:pic>
      <p:sp>
        <p:nvSpPr>
          <p:cNvPr id="9" name="Text ">
            <a:extLst>
              <a:ext uri="{FF2B5EF4-FFF2-40B4-BE49-F238E27FC236}">
                <a16:creationId xmlns:a16="http://schemas.microsoft.com/office/drawing/2014/main" id="{9CCC13EE-0832-FF24-4FE1-61A31F94B3D9}"/>
              </a:ext>
            </a:extLst>
          </p:cNvPr>
          <p:cNvSpPr txBox="1"/>
          <p:nvPr/>
        </p:nvSpPr>
        <p:spPr>
          <a:xfrm>
            <a:off x="547799" y="3048502"/>
            <a:ext cx="5420739" cy="2267480"/>
          </a:xfrm>
          <a:prstGeom prst="rect">
            <a:avLst/>
          </a:prstGeom>
          <a:noFill/>
        </p:spPr>
        <p:txBody>
          <a:bodyPr wrap="square">
            <a:spAutoFit/>
          </a:bodyPr>
          <a:lstStyle/>
          <a:p>
            <a:pPr>
              <a:lnSpc>
                <a:spcPct val="150000"/>
              </a:lnSpc>
            </a:pPr>
            <a:r>
              <a:rPr lang="en-GB" sz="1600" dirty="0">
                <a:latin typeface="Comic Sans MS" panose="030F0702030302020204" pitchFamily="66" charset="0"/>
              </a:rPr>
              <a:t>Without the Roman army and support, Lindum’s buildings and roads began to fall into disrepair. Trade slowed down, and many people left the town. The strong Roman systems that once held everything together began to fade. Life became harder and less organised as Roman Britain came to an end.</a:t>
            </a:r>
          </a:p>
        </p:txBody>
      </p:sp>
      <p:pic>
        <p:nvPicPr>
          <p:cNvPr id="4" name="Picture 3">
            <a:extLst>
              <a:ext uri="{FF2B5EF4-FFF2-40B4-BE49-F238E27FC236}">
                <a16:creationId xmlns:a16="http://schemas.microsoft.com/office/drawing/2014/main" id="{7926F46F-0260-D5E8-C91D-B690A6A675A7}"/>
              </a:ext>
            </a:extLst>
          </p:cNvPr>
          <p:cNvPicPr>
            <a:picLocks noChangeAspect="1"/>
          </p:cNvPicPr>
          <p:nvPr/>
        </p:nvPicPr>
        <p:blipFill>
          <a:blip r:embed="rId5"/>
          <a:srcRect/>
          <a:stretch/>
        </p:blipFill>
        <p:spPr>
          <a:xfrm>
            <a:off x="5968539" y="2431852"/>
            <a:ext cx="5780858" cy="4066013"/>
          </a:xfrm>
          <a:prstGeom prst="rect">
            <a:avLst/>
          </a:prstGeom>
        </p:spPr>
      </p:pic>
    </p:spTree>
    <p:extLst>
      <p:ext uri="{BB962C8B-B14F-4D97-AF65-F5344CB8AC3E}">
        <p14:creationId xmlns:p14="http://schemas.microsoft.com/office/powerpoint/2010/main" val="12901944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2" presetClass="entr" presetSubtype="2" decel="5000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9"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9C14669-F310-1E70-C509-B11BF1705FF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25479A4-1E60-9C2F-7F04-E42EFE807872}"/>
              </a:ext>
            </a:extLst>
          </p:cNvPr>
          <p:cNvSpPr>
            <a:spLocks noGrp="1"/>
          </p:cNvSpPr>
          <p:nvPr>
            <p:ph type="ctrTitle"/>
          </p:nvPr>
        </p:nvSpPr>
        <p:spPr>
          <a:xfrm>
            <a:off x="1524000" y="-1280448"/>
            <a:ext cx="9144000" cy="921925"/>
          </a:xfrm>
        </p:spPr>
        <p:txBody>
          <a:bodyPr/>
          <a:lstStyle/>
          <a:p>
            <a:r>
              <a:rPr lang="en-US" dirty="0"/>
              <a:t>Remains</a:t>
            </a:r>
          </a:p>
        </p:txBody>
      </p:sp>
      <p:pic>
        <p:nvPicPr>
          <p:cNvPr id="9" name="Picture 8" descr="A map of a roman city with two square shaped sections and a road connecting the two, there are many gates outlining the city walls, with roads in between.">
            <a:extLst>
              <a:ext uri="{FF2B5EF4-FFF2-40B4-BE49-F238E27FC236}">
                <a16:creationId xmlns:a16="http://schemas.microsoft.com/office/drawing/2014/main" id="{C33122B6-1CEA-B32D-A9F2-9582679D76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4057" y="374157"/>
            <a:ext cx="4386606" cy="6112776"/>
          </a:xfrm>
          <a:prstGeom prst="rect">
            <a:avLst/>
          </a:prstGeom>
        </p:spPr>
      </p:pic>
      <p:sp>
        <p:nvSpPr>
          <p:cNvPr id="7" name="Title">
            <a:extLst>
              <a:ext uri="{FF2B5EF4-FFF2-40B4-BE49-F238E27FC236}">
                <a16:creationId xmlns:a16="http://schemas.microsoft.com/office/drawing/2014/main" id="{08EFCFAD-7FC0-E97C-DD9A-96CA29668DEA}"/>
              </a:ext>
            </a:extLst>
          </p:cNvPr>
          <p:cNvSpPr txBox="1">
            <a:spLocks/>
          </p:cNvSpPr>
          <p:nvPr/>
        </p:nvSpPr>
        <p:spPr>
          <a:xfrm>
            <a:off x="4877645" y="157731"/>
            <a:ext cx="5297133" cy="145289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What remains of Roman Lincoln?</a:t>
            </a:r>
          </a:p>
        </p:txBody>
      </p:sp>
      <p:pic>
        <p:nvPicPr>
          <p:cNvPr id="18" name="Logo">
            <a:extLst>
              <a:ext uri="{FF2B5EF4-FFF2-40B4-BE49-F238E27FC236}">
                <a16:creationId xmlns:a16="http://schemas.microsoft.com/office/drawing/2014/main" id="{A8861F6B-A8AE-8E1D-8AFF-2A3611CDBD6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31069"/>
            <a:ext cx="1523999" cy="1370158"/>
          </a:xfrm>
          <a:prstGeom prst="rect">
            <a:avLst/>
          </a:prstGeom>
        </p:spPr>
      </p:pic>
      <p:pic>
        <p:nvPicPr>
          <p:cNvPr id="4" name="Picture 3" descr="An illustration of an archeologist.">
            <a:extLst>
              <a:ext uri="{FF2B5EF4-FFF2-40B4-BE49-F238E27FC236}">
                <a16:creationId xmlns:a16="http://schemas.microsoft.com/office/drawing/2014/main" id="{499F06F5-EDA9-0837-1032-95B4E3E303E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41948" y="1610623"/>
            <a:ext cx="3057094" cy="7419044"/>
          </a:xfrm>
          <a:prstGeom prst="rect">
            <a:avLst/>
          </a:prstGeom>
        </p:spPr>
      </p:pic>
      <p:grpSp>
        <p:nvGrpSpPr>
          <p:cNvPr id="17" name="Group 16" descr="There are many Roman remains that can be easily seen in Lincoln today – let’s take a walk around our city!&#10;">
            <a:extLst>
              <a:ext uri="{FF2B5EF4-FFF2-40B4-BE49-F238E27FC236}">
                <a16:creationId xmlns:a16="http://schemas.microsoft.com/office/drawing/2014/main" id="{3394935A-A47D-80F8-157A-9BBFC83A2024}"/>
              </a:ext>
            </a:extLst>
          </p:cNvPr>
          <p:cNvGrpSpPr/>
          <p:nvPr/>
        </p:nvGrpSpPr>
        <p:grpSpPr>
          <a:xfrm>
            <a:off x="8171410" y="2258725"/>
            <a:ext cx="3258589" cy="3520807"/>
            <a:chOff x="8146473" y="1799338"/>
            <a:chExt cx="3258589" cy="3520807"/>
          </a:xfrm>
        </p:grpSpPr>
        <p:sp>
          <p:nvSpPr>
            <p:cNvPr id="12" name="Rectangular Callout 11">
              <a:extLst>
                <a:ext uri="{FF2B5EF4-FFF2-40B4-BE49-F238E27FC236}">
                  <a16:creationId xmlns:a16="http://schemas.microsoft.com/office/drawing/2014/main" id="{BB7423F2-5E14-4122-C235-9DCF25DB6472}"/>
                </a:ext>
              </a:extLst>
            </p:cNvPr>
            <p:cNvSpPr/>
            <p:nvPr/>
          </p:nvSpPr>
          <p:spPr>
            <a:xfrm>
              <a:off x="8146473" y="1799338"/>
              <a:ext cx="3258589" cy="3520807"/>
            </a:xfrm>
            <a:prstGeom prst="wedgeRectCallout">
              <a:avLst>
                <a:gd name="adj1" fmla="val -80808"/>
                <a:gd name="adj2" fmla="val -31518"/>
              </a:avLst>
            </a:prstGeom>
            <a:solidFill>
              <a:srgbClr val="56AE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endParaRPr lang="en-GB" dirty="0">
                <a:solidFill>
                  <a:schemeClr val="bg1"/>
                </a:solidFill>
                <a:latin typeface="Comic Sans MS" panose="030F0702030302020204" pitchFamily="66" charset="0"/>
              </a:endParaRPr>
            </a:p>
          </p:txBody>
        </p:sp>
        <p:sp>
          <p:nvSpPr>
            <p:cNvPr id="13" name="Text ">
              <a:extLst>
                <a:ext uri="{FF2B5EF4-FFF2-40B4-BE49-F238E27FC236}">
                  <a16:creationId xmlns:a16="http://schemas.microsoft.com/office/drawing/2014/main" id="{6FFD5B0B-F47E-CC03-5EF1-BADBEB9DCFC6}"/>
                </a:ext>
              </a:extLst>
            </p:cNvPr>
            <p:cNvSpPr txBox="1"/>
            <p:nvPr/>
          </p:nvSpPr>
          <p:spPr>
            <a:xfrm>
              <a:off x="8395958" y="2044920"/>
              <a:ext cx="2759617" cy="2123851"/>
            </a:xfrm>
            <a:prstGeom prst="rect">
              <a:avLst/>
            </a:prstGeom>
            <a:noFill/>
          </p:spPr>
          <p:txBody>
            <a:bodyPr wrap="square">
              <a:spAutoFit/>
            </a:bodyPr>
            <a:lstStyle/>
            <a:p>
              <a:pPr>
                <a:lnSpc>
                  <a:spcPct val="150000"/>
                </a:lnSpc>
              </a:pPr>
              <a:r>
                <a:rPr lang="en-GB" dirty="0">
                  <a:solidFill>
                    <a:schemeClr val="bg1"/>
                  </a:solidFill>
                  <a:latin typeface="Comic Sans MS" panose="030F0702030302020204" pitchFamily="66" charset="0"/>
                </a:rPr>
                <a:t>There are many Roman remains that can be easily seen in Lincoln today – let’s take a walk around our city!</a:t>
              </a:r>
            </a:p>
          </p:txBody>
        </p:sp>
      </p:grpSp>
    </p:spTree>
    <p:extLst>
      <p:ext uri="{BB962C8B-B14F-4D97-AF65-F5344CB8AC3E}">
        <p14:creationId xmlns:p14="http://schemas.microsoft.com/office/powerpoint/2010/main" val="17713964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 presetClass="entr" presetSubtype="4" decel="5000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Why did the Romans choose to live here?&#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100678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the Romans choose to live here?</a:t>
              </a:r>
            </a:p>
          </p:txBody>
        </p:sp>
      </p:grpSp>
      <p:grpSp>
        <p:nvGrpSpPr>
          <p:cNvPr id="17" name="box 2" descr="Who lived in Lincoln during the Roman era?&#10;">
            <a:extLst>
              <a:ext uri="{FF2B5EF4-FFF2-40B4-BE49-F238E27FC236}">
                <a16:creationId xmlns:a16="http://schemas.microsoft.com/office/drawing/2014/main" id="{BB0FF705-DCA4-D69D-7529-B87E64C26D5B}"/>
              </a:ext>
            </a:extLst>
          </p:cNvPr>
          <p:cNvGrpSpPr/>
          <p:nvPr/>
        </p:nvGrpSpPr>
        <p:grpSpPr>
          <a:xfrm>
            <a:off x="6164878" y="454349"/>
            <a:ext cx="5498356" cy="2123658"/>
            <a:chOff x="6164878" y="454349"/>
            <a:chExt cx="5498356"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164878" y="1006782"/>
              <a:ext cx="5498356"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Who lived in Lincoln during the Roman era?</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2751720" y="2753413"/>
            <a:ext cx="6605640" cy="1077218"/>
          </a:xfrm>
          <a:prstGeom prst="rect">
            <a:avLst/>
          </a:prstGeom>
          <a:noFill/>
        </p:spPr>
        <p:txBody>
          <a:bodyPr wrap="square">
            <a:spAutoFit/>
          </a:bodyPr>
          <a:lstStyle/>
          <a:p>
            <a:pPr algn="ctr"/>
            <a:r>
              <a:rPr lang="en-GB" sz="3200" dirty="0">
                <a:solidFill>
                  <a:srgbClr val="56AE44"/>
                </a:solidFill>
                <a:latin typeface="Superclarendon Rg" panose="02000505080000020003" pitchFamily="2" charset="77"/>
              </a:rPr>
              <a:t>How important was Lincoln in Roman Britain?</a:t>
            </a:r>
          </a:p>
        </p:txBody>
      </p:sp>
      <p:grpSp>
        <p:nvGrpSpPr>
          <p:cNvPr id="20" name="box 3" descr="What was life like in Roman Lincoln?&#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627002"/>
              <a:ext cx="52372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life like in Roman Lincoln?</a:t>
              </a:r>
            </a:p>
          </p:txBody>
        </p:sp>
      </p:grpSp>
      <p:grpSp>
        <p:nvGrpSpPr>
          <p:cNvPr id="23" name="box 4" descr="What remains of Roman Lincoln?&#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62700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remains of Roman Lincoln?</a:t>
              </a:r>
            </a:p>
          </p:txBody>
        </p:sp>
      </p:grpSp>
      <p:pic>
        <p:nvPicPr>
          <p:cNvPr id="5" name="Logo">
            <a:extLst>
              <a:ext uri="{FF2B5EF4-FFF2-40B4-BE49-F238E27FC236}">
                <a16:creationId xmlns:a16="http://schemas.microsoft.com/office/drawing/2014/main" id="{A8564833-AB1A-3A8A-EE17-CDA485F7DF5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A384B0A-B644-8DBE-0D78-F39CC888940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328D8EBE-9EB6-ADFC-6056-49E5AD2EB8D8}"/>
              </a:ext>
            </a:extLst>
          </p:cNvPr>
          <p:cNvSpPr>
            <a:spLocks noGrp="1"/>
          </p:cNvSpPr>
          <p:nvPr>
            <p:ph type="ctrTitle"/>
          </p:nvPr>
        </p:nvSpPr>
        <p:spPr>
          <a:xfrm>
            <a:off x="1524000" y="-1280448"/>
            <a:ext cx="9144000" cy="921925"/>
          </a:xfrm>
        </p:spPr>
        <p:txBody>
          <a:bodyPr/>
          <a:lstStyle/>
          <a:p>
            <a:r>
              <a:rPr lang="en-US" dirty="0"/>
              <a:t>Map part 1</a:t>
            </a:r>
          </a:p>
        </p:txBody>
      </p:sp>
      <p:sp>
        <p:nvSpPr>
          <p:cNvPr id="11" name="Slide Question">
            <a:extLst>
              <a:ext uri="{FF2B5EF4-FFF2-40B4-BE49-F238E27FC236}">
                <a16:creationId xmlns:a16="http://schemas.microsoft.com/office/drawing/2014/main" id="{8372D627-15F5-6524-B3B9-847D12056F6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remains of Roman Lincoln?</a:t>
            </a:r>
          </a:p>
        </p:txBody>
      </p:sp>
      <p:pic>
        <p:nvPicPr>
          <p:cNvPr id="9" name="map" descr="A map of a roman city with two square shaped sections and a road connecting the two, there are many gates outlining the city walls, with roads in between.">
            <a:extLst>
              <a:ext uri="{FF2B5EF4-FFF2-40B4-BE49-F238E27FC236}">
                <a16:creationId xmlns:a16="http://schemas.microsoft.com/office/drawing/2014/main" id="{B39971A9-6EC0-043A-F90F-BB0B3115BC18}"/>
              </a:ext>
            </a:extLst>
          </p:cNvPr>
          <p:cNvPicPr>
            <a:picLocks noGrp="1" noRot="1" noChangeAspect="1" noMove="1" noResize="1" noEditPoints="1" noAdjustHandles="1" noChangeArrowheads="1" noChangeShapeType="1" noCrop="1"/>
          </p:cNvPicPr>
          <p:nvPr/>
        </p:nvPicPr>
        <p:blipFill>
          <a:blip r:embed="rId4" cstate="screen">
            <a:extLst>
              <a:ext uri="{28A0092B-C50C-407E-A947-70E740481C1C}">
                <a14:useLocalDpi xmlns:a14="http://schemas.microsoft.com/office/drawing/2010/main"/>
              </a:ext>
            </a:extLst>
          </a:blip>
          <a:stretch>
            <a:fillRect/>
          </a:stretch>
        </p:blipFill>
        <p:spPr>
          <a:xfrm>
            <a:off x="2301240" y="273030"/>
            <a:ext cx="7589520" cy="10576065"/>
          </a:xfrm>
          <a:prstGeom prst="rect">
            <a:avLst/>
          </a:prstGeom>
        </p:spPr>
      </p:pic>
      <p:sp>
        <p:nvSpPr>
          <p:cNvPr id="60" name="copyright">
            <a:extLst>
              <a:ext uri="{FF2B5EF4-FFF2-40B4-BE49-F238E27FC236}">
                <a16:creationId xmlns:a16="http://schemas.microsoft.com/office/drawing/2014/main" id="{20534F1A-A66C-4851-CD97-11A789F46BAC}"/>
              </a:ext>
            </a:extLst>
          </p:cNvPr>
          <p:cNvSpPr txBox="1">
            <a:spLocks/>
          </p:cNvSpPr>
          <p:nvPr/>
        </p:nvSpPr>
        <p:spPr>
          <a:xfrm rot="5400000">
            <a:off x="-779285" y="1307540"/>
            <a:ext cx="2361434"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solidFill>
                  <a:schemeClr val="bg1">
                    <a:lumMod val="85000"/>
                  </a:schemeClr>
                </a:solidFill>
                <a:latin typeface="Arial" panose="020B0604020202020204" pitchFamily="34" charset="0"/>
                <a:ea typeface="+mn-lt"/>
                <a:cs typeface="Arial" panose="020B0604020202020204" pitchFamily="34" charset="0"/>
              </a:rPr>
              <a:t>Images 1-10 © Historic England</a:t>
            </a:r>
            <a:endParaRPr lang="en-US" sz="800" dirty="0">
              <a:solidFill>
                <a:schemeClr val="bg1">
                  <a:lumMod val="85000"/>
                </a:schemeClr>
              </a:solidFill>
              <a:latin typeface="Arial" panose="020B0604020202020204" pitchFamily="34" charset="0"/>
              <a:cs typeface="Arial" panose="020B0604020202020204" pitchFamily="34" charset="0"/>
            </a:endParaRPr>
          </a:p>
        </p:txBody>
      </p:sp>
      <p:grpSp>
        <p:nvGrpSpPr>
          <p:cNvPr id="89" name="g1" descr="1. Newport Arch.&#10;">
            <a:extLst>
              <a:ext uri="{FF2B5EF4-FFF2-40B4-BE49-F238E27FC236}">
                <a16:creationId xmlns:a16="http://schemas.microsoft.com/office/drawing/2014/main" id="{DA1B0DF5-380C-31A9-52C9-4F20A52939BD}"/>
              </a:ext>
            </a:extLst>
          </p:cNvPr>
          <p:cNvGrpSpPr/>
          <p:nvPr/>
        </p:nvGrpSpPr>
        <p:grpSpPr>
          <a:xfrm>
            <a:off x="736066" y="417648"/>
            <a:ext cx="3987504" cy="1116825"/>
            <a:chOff x="736066" y="417648"/>
            <a:chExt cx="3987504" cy="1116825"/>
          </a:xfrm>
        </p:grpSpPr>
        <p:pic>
          <p:nvPicPr>
            <p:cNvPr id="17" name="Picture 16" descr="A stone arch with cars parked on the side of the road&#10;&#10;Description automatically generated">
              <a:extLst>
                <a:ext uri="{FF2B5EF4-FFF2-40B4-BE49-F238E27FC236}">
                  <a16:creationId xmlns:a16="http://schemas.microsoft.com/office/drawing/2014/main" id="{978C5EAE-C707-1912-B320-D2B14074E9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6066" y="417648"/>
              <a:ext cx="2479646" cy="1116825"/>
            </a:xfrm>
            <a:prstGeom prst="rect">
              <a:avLst/>
            </a:prstGeom>
            <a:ln w="28575">
              <a:solidFill>
                <a:schemeClr val="tx1"/>
              </a:solidFill>
            </a:ln>
            <a:effectLst>
              <a:outerShdw blurRad="50800" dist="38100" dir="2700000" algn="tl" rotWithShape="0">
                <a:prstClr val="black">
                  <a:alpha val="40000"/>
                </a:prstClr>
              </a:outerShdw>
            </a:effectLst>
          </p:spPr>
        </p:pic>
        <p:sp>
          <p:nvSpPr>
            <p:cNvPr id="54" name="Rectangular Callout 53">
              <a:extLst>
                <a:ext uri="{FF2B5EF4-FFF2-40B4-BE49-F238E27FC236}">
                  <a16:creationId xmlns:a16="http://schemas.microsoft.com/office/drawing/2014/main" id="{5E8E7FD5-9F63-BC22-4A24-B8E9B2295EF2}"/>
                </a:ext>
              </a:extLst>
            </p:cNvPr>
            <p:cNvSpPr/>
            <p:nvPr/>
          </p:nvSpPr>
          <p:spPr>
            <a:xfrm>
              <a:off x="3002638" y="668589"/>
              <a:ext cx="1720932" cy="544840"/>
            </a:xfrm>
            <a:prstGeom prst="wedgeRectCallout">
              <a:avLst>
                <a:gd name="adj1" fmla="val 4153"/>
                <a:gd name="adj2" fmla="val -1040"/>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1. Newport Arch.</a:t>
              </a:r>
            </a:p>
          </p:txBody>
        </p:sp>
      </p:grpSp>
      <p:pic>
        <p:nvPicPr>
          <p:cNvPr id="19" name="1" descr="1">
            <a:extLst>
              <a:ext uri="{FF2B5EF4-FFF2-40B4-BE49-F238E27FC236}">
                <a16:creationId xmlns:a16="http://schemas.microsoft.com/office/drawing/2014/main" id="{93E4D7F3-E3ED-6C11-3776-E2C9B34F482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68505" y="629413"/>
            <a:ext cx="317500" cy="444500"/>
          </a:xfrm>
          <a:prstGeom prst="rect">
            <a:avLst/>
          </a:prstGeom>
        </p:spPr>
      </p:pic>
      <p:pic>
        <p:nvPicPr>
          <p:cNvPr id="21" name="2" descr="2">
            <a:extLst>
              <a:ext uri="{FF2B5EF4-FFF2-40B4-BE49-F238E27FC236}">
                <a16:creationId xmlns:a16="http://schemas.microsoft.com/office/drawing/2014/main" id="{8E9804B8-70CB-794E-8B16-C4B3D6675D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5966" y="735907"/>
            <a:ext cx="317500" cy="444500"/>
          </a:xfrm>
          <a:prstGeom prst="rect">
            <a:avLst/>
          </a:prstGeom>
        </p:spPr>
      </p:pic>
      <p:grpSp>
        <p:nvGrpSpPr>
          <p:cNvPr id="88" name="g2" descr="2. East Bight wall section and castellum aquae.&#10;">
            <a:extLst>
              <a:ext uri="{FF2B5EF4-FFF2-40B4-BE49-F238E27FC236}">
                <a16:creationId xmlns:a16="http://schemas.microsoft.com/office/drawing/2014/main" id="{B67CB304-953F-3E91-7B53-C9E397FF9065}"/>
              </a:ext>
            </a:extLst>
          </p:cNvPr>
          <p:cNvGrpSpPr>
            <a:grpSpLocks/>
          </p:cNvGrpSpPr>
          <p:nvPr/>
        </p:nvGrpSpPr>
        <p:grpSpPr>
          <a:xfrm>
            <a:off x="8061094" y="368391"/>
            <a:ext cx="3528930" cy="1645492"/>
            <a:chOff x="8061094" y="368391"/>
            <a:chExt cx="3528930" cy="1645492"/>
          </a:xfrm>
        </p:grpSpPr>
        <p:pic>
          <p:nvPicPr>
            <p:cNvPr id="55" name="Picture 54" descr="A green lawn with a stone wall and trees&#10;&#10;AI-generated content may be incorrect.">
              <a:extLst>
                <a:ext uri="{FF2B5EF4-FFF2-40B4-BE49-F238E27FC236}">
                  <a16:creationId xmlns:a16="http://schemas.microsoft.com/office/drawing/2014/main" id="{CCBB251D-C3CA-969A-0E7E-D58C150AED8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890760" y="702284"/>
              <a:ext cx="1699264" cy="1311599"/>
            </a:xfrm>
            <a:prstGeom prst="rect">
              <a:avLst/>
            </a:prstGeom>
            <a:ln w="28575">
              <a:solidFill>
                <a:schemeClr val="tx1"/>
              </a:solidFill>
            </a:ln>
          </p:spPr>
        </p:pic>
        <p:sp>
          <p:nvSpPr>
            <p:cNvPr id="4" name="Rectangular Callout 3">
              <a:extLst>
                <a:ext uri="{FF2B5EF4-FFF2-40B4-BE49-F238E27FC236}">
                  <a16:creationId xmlns:a16="http://schemas.microsoft.com/office/drawing/2014/main" id="{CBA74CB4-9A09-A644-A736-D71D0C6270A7}"/>
                </a:ext>
              </a:extLst>
            </p:cNvPr>
            <p:cNvSpPr>
              <a:spLocks/>
            </p:cNvSpPr>
            <p:nvPr/>
          </p:nvSpPr>
          <p:spPr>
            <a:xfrm>
              <a:off x="8061094" y="368391"/>
              <a:ext cx="2479647" cy="753694"/>
            </a:xfrm>
            <a:prstGeom prst="wedgeRectCallout">
              <a:avLst>
                <a:gd name="adj1" fmla="val 1933"/>
                <a:gd name="adj2" fmla="val 11996"/>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2. East Bight wall section and castellum aquae.</a:t>
              </a:r>
            </a:p>
          </p:txBody>
        </p:sp>
      </p:grpSp>
      <p:grpSp>
        <p:nvGrpSpPr>
          <p:cNvPr id="90" name="g3" descr="3. Roundels marking the forum colonnade on Bailgate.&#10;">
            <a:extLst>
              <a:ext uri="{FF2B5EF4-FFF2-40B4-BE49-F238E27FC236}">
                <a16:creationId xmlns:a16="http://schemas.microsoft.com/office/drawing/2014/main" id="{D41E30C2-FA9A-2BF9-A779-94CA8009ADDF}"/>
              </a:ext>
            </a:extLst>
          </p:cNvPr>
          <p:cNvGrpSpPr/>
          <p:nvPr/>
        </p:nvGrpSpPr>
        <p:grpSpPr>
          <a:xfrm>
            <a:off x="911256" y="1608988"/>
            <a:ext cx="4664817" cy="1351209"/>
            <a:chOff x="911256" y="1608988"/>
            <a:chExt cx="4664817" cy="1351209"/>
          </a:xfrm>
        </p:grpSpPr>
        <p:pic>
          <p:nvPicPr>
            <p:cNvPr id="67" name="Picture 66" descr="A stone pavement with a heart on it&#10;&#10;Description automatically generated">
              <a:extLst>
                <a:ext uri="{FF2B5EF4-FFF2-40B4-BE49-F238E27FC236}">
                  <a16:creationId xmlns:a16="http://schemas.microsoft.com/office/drawing/2014/main" id="{35D5A078-C5DB-B059-1509-CDDA1D69D878}"/>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rot="5400000">
              <a:off x="3857156" y="1241280"/>
              <a:ext cx="1351209" cy="2086625"/>
            </a:xfrm>
            <a:prstGeom prst="rect">
              <a:avLst/>
            </a:prstGeom>
            <a:ln w="28575">
              <a:solidFill>
                <a:schemeClr val="tx1"/>
              </a:solidFill>
            </a:ln>
            <a:effectLst>
              <a:outerShdw blurRad="50800" dist="38100" dir="2700000" algn="tl" rotWithShape="0">
                <a:prstClr val="black">
                  <a:alpha val="40000"/>
                </a:prstClr>
              </a:outerShdw>
            </a:effectLst>
          </p:spPr>
        </p:pic>
        <p:sp>
          <p:nvSpPr>
            <p:cNvPr id="66" name="Rectangular Callout 65">
              <a:extLst>
                <a:ext uri="{FF2B5EF4-FFF2-40B4-BE49-F238E27FC236}">
                  <a16:creationId xmlns:a16="http://schemas.microsoft.com/office/drawing/2014/main" id="{821E227A-4107-21E4-E603-1B2FFAC95FE3}"/>
                </a:ext>
              </a:extLst>
            </p:cNvPr>
            <p:cNvSpPr/>
            <p:nvPr/>
          </p:nvSpPr>
          <p:spPr>
            <a:xfrm>
              <a:off x="911256" y="1724439"/>
              <a:ext cx="2865760" cy="834063"/>
            </a:xfrm>
            <a:prstGeom prst="wedgeRectCallout">
              <a:avLst>
                <a:gd name="adj1" fmla="val 17348"/>
                <a:gd name="adj2" fmla="val 3738"/>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3. Roundels marking the forum colonnade on Bailgate.</a:t>
              </a:r>
            </a:p>
          </p:txBody>
        </p:sp>
      </p:grpSp>
      <p:pic>
        <p:nvPicPr>
          <p:cNvPr id="27" name="5" descr="5">
            <a:extLst>
              <a:ext uri="{FF2B5EF4-FFF2-40B4-BE49-F238E27FC236}">
                <a16:creationId xmlns:a16="http://schemas.microsoft.com/office/drawing/2014/main" id="{9477F882-B74A-9366-0E64-37756B7C5554}"/>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806209" y="1814921"/>
            <a:ext cx="317500" cy="444500"/>
          </a:xfrm>
          <a:prstGeom prst="rect">
            <a:avLst/>
          </a:prstGeom>
        </p:spPr>
      </p:pic>
      <p:pic>
        <p:nvPicPr>
          <p:cNvPr id="23" name="3" descr="3">
            <a:extLst>
              <a:ext uri="{FF2B5EF4-FFF2-40B4-BE49-F238E27FC236}">
                <a16:creationId xmlns:a16="http://schemas.microsoft.com/office/drawing/2014/main" id="{73F4B76D-6078-28C4-4CDB-8898C20F35F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520839" y="2130697"/>
            <a:ext cx="317500" cy="444500"/>
          </a:xfrm>
          <a:prstGeom prst="rect">
            <a:avLst/>
          </a:prstGeom>
        </p:spPr>
      </p:pic>
      <p:pic>
        <p:nvPicPr>
          <p:cNvPr id="29" name="6" descr="6">
            <a:extLst>
              <a:ext uri="{FF2B5EF4-FFF2-40B4-BE49-F238E27FC236}">
                <a16:creationId xmlns:a16="http://schemas.microsoft.com/office/drawing/2014/main" id="{7EA87226-251D-7612-0D8F-2300B1E9E92F}"/>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964959" y="2352947"/>
            <a:ext cx="317500" cy="444500"/>
          </a:xfrm>
          <a:prstGeom prst="rect">
            <a:avLst/>
          </a:prstGeom>
        </p:spPr>
      </p:pic>
      <p:pic>
        <p:nvPicPr>
          <p:cNvPr id="25" name="4" descr="4">
            <a:extLst>
              <a:ext uri="{FF2B5EF4-FFF2-40B4-BE49-F238E27FC236}">
                <a16:creationId xmlns:a16="http://schemas.microsoft.com/office/drawing/2014/main" id="{8FA22AEA-8994-DB10-0579-5CBAAE2FEE3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351005" y="2373729"/>
            <a:ext cx="317500" cy="444500"/>
          </a:xfrm>
          <a:prstGeom prst="rect">
            <a:avLst/>
          </a:prstGeom>
        </p:spPr>
      </p:pic>
      <p:pic>
        <p:nvPicPr>
          <p:cNvPr id="33" name="8" descr="8">
            <a:extLst>
              <a:ext uri="{FF2B5EF4-FFF2-40B4-BE49-F238E27FC236}">
                <a16:creationId xmlns:a16="http://schemas.microsoft.com/office/drawing/2014/main" id="{22C64ED7-F95B-E0F8-D743-9FA5F542F798}"/>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224371" y="2430958"/>
            <a:ext cx="317500" cy="444500"/>
          </a:xfrm>
          <a:prstGeom prst="rect">
            <a:avLst/>
          </a:prstGeom>
        </p:spPr>
      </p:pic>
      <p:pic>
        <p:nvPicPr>
          <p:cNvPr id="31" name="7" descr="7">
            <a:extLst>
              <a:ext uri="{FF2B5EF4-FFF2-40B4-BE49-F238E27FC236}">
                <a16:creationId xmlns:a16="http://schemas.microsoft.com/office/drawing/2014/main" id="{DB461CA5-C090-172B-CDD7-44E9226BD584}"/>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8218368" y="2705465"/>
            <a:ext cx="317500" cy="444500"/>
          </a:xfrm>
          <a:prstGeom prst="rect">
            <a:avLst/>
          </a:prstGeom>
        </p:spPr>
      </p:pic>
      <p:grpSp>
        <p:nvGrpSpPr>
          <p:cNvPr id="98" name="g7" descr="7. North tower of the upper east gate.&#10;">
            <a:extLst>
              <a:ext uri="{FF2B5EF4-FFF2-40B4-BE49-F238E27FC236}">
                <a16:creationId xmlns:a16="http://schemas.microsoft.com/office/drawing/2014/main" id="{4597D1D2-634F-3D4D-77F9-DABE62F0222E}"/>
              </a:ext>
            </a:extLst>
          </p:cNvPr>
          <p:cNvGrpSpPr>
            <a:grpSpLocks/>
          </p:cNvGrpSpPr>
          <p:nvPr/>
        </p:nvGrpSpPr>
        <p:grpSpPr>
          <a:xfrm>
            <a:off x="8634433" y="1477616"/>
            <a:ext cx="2955591" cy="1968007"/>
            <a:chOff x="8634433" y="1659907"/>
            <a:chExt cx="2955591" cy="1968007"/>
          </a:xfrm>
        </p:grpSpPr>
        <p:pic>
          <p:nvPicPr>
            <p:cNvPr id="82" name="Picture 81">
              <a:extLst>
                <a:ext uri="{FF2B5EF4-FFF2-40B4-BE49-F238E27FC236}">
                  <a16:creationId xmlns:a16="http://schemas.microsoft.com/office/drawing/2014/main" id="{EE91D584-2215-404A-6DC6-DE62FCFCBE05}"/>
                </a:ext>
              </a:extLst>
            </p:cNvPr>
            <p:cNvPicPr>
              <a:picLocks noChangeAspect="1"/>
            </p:cNvPicPr>
            <p:nvPr/>
          </p:nvPicPr>
          <p:blipFill>
            <a:blip r:embed="rId16" cstate="screen">
              <a:extLst>
                <a:ext uri="{28A0092B-C50C-407E-A947-70E740481C1C}">
                  <a14:useLocalDpi xmlns:a14="http://schemas.microsoft.com/office/drawing/2010/main"/>
                </a:ext>
              </a:extLst>
            </a:blip>
            <a:srcRect l="-1112"/>
            <a:stretch>
              <a:fillRect/>
            </a:stretch>
          </p:blipFill>
          <p:spPr>
            <a:xfrm rot="10800000">
              <a:off x="9565338" y="2350391"/>
              <a:ext cx="2024686" cy="1277523"/>
            </a:xfrm>
            <a:prstGeom prst="rect">
              <a:avLst/>
            </a:prstGeom>
            <a:ln w="28575">
              <a:solidFill>
                <a:schemeClr val="tx1"/>
              </a:solidFill>
            </a:ln>
            <a:effectLst>
              <a:outerShdw blurRad="50800" dist="38100" dir="2700000" algn="tl" rotWithShape="0">
                <a:prstClr val="black">
                  <a:alpha val="40000"/>
                </a:prstClr>
              </a:outerShdw>
            </a:effectLst>
          </p:spPr>
        </p:pic>
        <p:sp>
          <p:nvSpPr>
            <p:cNvPr id="81" name="Rectangular Callout 80">
              <a:extLst>
                <a:ext uri="{FF2B5EF4-FFF2-40B4-BE49-F238E27FC236}">
                  <a16:creationId xmlns:a16="http://schemas.microsoft.com/office/drawing/2014/main" id="{5AE2EDB4-9633-659B-5B83-FB7102C0532E}"/>
                </a:ext>
              </a:extLst>
            </p:cNvPr>
            <p:cNvSpPr>
              <a:spLocks/>
            </p:cNvSpPr>
            <p:nvPr/>
          </p:nvSpPr>
          <p:spPr>
            <a:xfrm>
              <a:off x="8634433" y="1659907"/>
              <a:ext cx="1095449" cy="1445893"/>
            </a:xfrm>
            <a:prstGeom prst="wedgeRectCallout">
              <a:avLst>
                <a:gd name="adj1" fmla="val 17348"/>
                <a:gd name="adj2" fmla="val 3738"/>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7. North tower of the upper east gate.</a:t>
              </a:r>
            </a:p>
          </p:txBody>
        </p:sp>
      </p:grpSp>
      <p:grpSp>
        <p:nvGrpSpPr>
          <p:cNvPr id="91" name="g4" descr="4. Forum well.&#10;">
            <a:extLst>
              <a:ext uri="{FF2B5EF4-FFF2-40B4-BE49-F238E27FC236}">
                <a16:creationId xmlns:a16="http://schemas.microsoft.com/office/drawing/2014/main" id="{3DEF09D8-C7D3-9398-A9A1-247739A08D98}"/>
              </a:ext>
            </a:extLst>
          </p:cNvPr>
          <p:cNvGrpSpPr/>
          <p:nvPr/>
        </p:nvGrpSpPr>
        <p:grpSpPr>
          <a:xfrm>
            <a:off x="468827" y="2718071"/>
            <a:ext cx="3448232" cy="1402501"/>
            <a:chOff x="468827" y="2718071"/>
            <a:chExt cx="3448232" cy="1402501"/>
          </a:xfrm>
        </p:grpSpPr>
        <p:pic>
          <p:nvPicPr>
            <p:cNvPr id="72" name="Picture 71">
              <a:extLst>
                <a:ext uri="{FF2B5EF4-FFF2-40B4-BE49-F238E27FC236}">
                  <a16:creationId xmlns:a16="http://schemas.microsoft.com/office/drawing/2014/main" id="{1967F108-9174-52E6-FB25-F0BF43D8B6D7}"/>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468827" y="2718071"/>
              <a:ext cx="1870001" cy="1402501"/>
            </a:xfrm>
            <a:prstGeom prst="rect">
              <a:avLst/>
            </a:prstGeom>
            <a:ln w="28575">
              <a:solidFill>
                <a:schemeClr val="tx1"/>
              </a:solidFill>
            </a:ln>
            <a:effectLst>
              <a:outerShdw blurRad="50800" dist="38100" dir="2700000" algn="tl" rotWithShape="0">
                <a:prstClr val="black">
                  <a:alpha val="40000"/>
                </a:prstClr>
              </a:outerShdw>
            </a:effectLst>
          </p:spPr>
        </p:pic>
        <p:sp>
          <p:nvSpPr>
            <p:cNvPr id="71" name="Rectangular Callout 70">
              <a:extLst>
                <a:ext uri="{FF2B5EF4-FFF2-40B4-BE49-F238E27FC236}">
                  <a16:creationId xmlns:a16="http://schemas.microsoft.com/office/drawing/2014/main" id="{E7ACEDF1-C685-8974-C54D-D41297BFE9F8}"/>
                </a:ext>
              </a:extLst>
            </p:cNvPr>
            <p:cNvSpPr/>
            <p:nvPr/>
          </p:nvSpPr>
          <p:spPr>
            <a:xfrm>
              <a:off x="2202675" y="3061558"/>
              <a:ext cx="1714384" cy="418923"/>
            </a:xfrm>
            <a:prstGeom prst="wedgeRectCallout">
              <a:avLst>
                <a:gd name="adj1" fmla="val 17348"/>
                <a:gd name="adj2" fmla="val 3738"/>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4. Forum well.</a:t>
              </a:r>
            </a:p>
          </p:txBody>
        </p:sp>
      </p:grpSp>
      <p:pic>
        <p:nvPicPr>
          <p:cNvPr id="35" name="9" descr="9">
            <a:extLst>
              <a:ext uri="{FF2B5EF4-FFF2-40B4-BE49-F238E27FC236}">
                <a16:creationId xmlns:a16="http://schemas.microsoft.com/office/drawing/2014/main" id="{203479CC-E7DE-9395-4225-21770632D99D}"/>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7906871" y="3149965"/>
            <a:ext cx="317500" cy="444500"/>
          </a:xfrm>
          <a:prstGeom prst="rect">
            <a:avLst/>
          </a:prstGeom>
        </p:spPr>
      </p:pic>
      <p:grpSp>
        <p:nvGrpSpPr>
          <p:cNvPr id="92" name="g5" descr="5. The ‘Mint Wall’.&#10;">
            <a:extLst>
              <a:ext uri="{FF2B5EF4-FFF2-40B4-BE49-F238E27FC236}">
                <a16:creationId xmlns:a16="http://schemas.microsoft.com/office/drawing/2014/main" id="{BF767653-4808-2E82-8A69-F4D243E98FCB}"/>
              </a:ext>
            </a:extLst>
          </p:cNvPr>
          <p:cNvGrpSpPr/>
          <p:nvPr/>
        </p:nvGrpSpPr>
        <p:grpSpPr>
          <a:xfrm>
            <a:off x="2070792" y="3662588"/>
            <a:ext cx="2731794" cy="1402502"/>
            <a:chOff x="2070792" y="3662588"/>
            <a:chExt cx="2731794" cy="1402502"/>
          </a:xfrm>
        </p:grpSpPr>
        <p:pic>
          <p:nvPicPr>
            <p:cNvPr id="77" name="Picture 76" descr="A stone wall with bushes and a tree&#10;&#10;Description automatically generated">
              <a:extLst>
                <a:ext uri="{FF2B5EF4-FFF2-40B4-BE49-F238E27FC236}">
                  <a16:creationId xmlns:a16="http://schemas.microsoft.com/office/drawing/2014/main" id="{D29471F1-3D3B-21A1-E1EE-4B0B664E5B2E}"/>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2932584" y="3662588"/>
              <a:ext cx="1870002" cy="1402502"/>
            </a:xfrm>
            <a:prstGeom prst="rect">
              <a:avLst/>
            </a:prstGeom>
            <a:ln w="28575">
              <a:solidFill>
                <a:schemeClr val="tx1"/>
              </a:solidFill>
            </a:ln>
          </p:spPr>
        </p:pic>
        <p:sp>
          <p:nvSpPr>
            <p:cNvPr id="76" name="Rectangular Callout 75">
              <a:extLst>
                <a:ext uri="{FF2B5EF4-FFF2-40B4-BE49-F238E27FC236}">
                  <a16:creationId xmlns:a16="http://schemas.microsoft.com/office/drawing/2014/main" id="{2A521BD1-25C8-F3C8-F740-DF7398A4D394}"/>
                </a:ext>
              </a:extLst>
            </p:cNvPr>
            <p:cNvSpPr/>
            <p:nvPr/>
          </p:nvSpPr>
          <p:spPr>
            <a:xfrm>
              <a:off x="2070792" y="4265889"/>
              <a:ext cx="1194887" cy="729880"/>
            </a:xfrm>
            <a:prstGeom prst="wedgeRectCallout">
              <a:avLst>
                <a:gd name="adj1" fmla="val 17348"/>
                <a:gd name="adj2" fmla="val 3738"/>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5. The ‘Mint Wall’.</a:t>
              </a:r>
            </a:p>
          </p:txBody>
        </p:sp>
      </p:grpSp>
      <p:grpSp>
        <p:nvGrpSpPr>
          <p:cNvPr id="107" name="g8" descr="8. Section of east wall of the upper city.">
            <a:extLst>
              <a:ext uri="{FF2B5EF4-FFF2-40B4-BE49-F238E27FC236}">
                <a16:creationId xmlns:a16="http://schemas.microsoft.com/office/drawing/2014/main" id="{199BFEC8-B3F0-58F1-A476-D4BFE8D1BAE7}"/>
              </a:ext>
            </a:extLst>
          </p:cNvPr>
          <p:cNvGrpSpPr/>
          <p:nvPr/>
        </p:nvGrpSpPr>
        <p:grpSpPr>
          <a:xfrm>
            <a:off x="7775601" y="3727082"/>
            <a:ext cx="3985901" cy="1443769"/>
            <a:chOff x="7724716" y="3774929"/>
            <a:chExt cx="3985901" cy="1443769"/>
          </a:xfrm>
        </p:grpSpPr>
        <p:pic>
          <p:nvPicPr>
            <p:cNvPr id="87" name="Picture 86">
              <a:extLst>
                <a:ext uri="{FF2B5EF4-FFF2-40B4-BE49-F238E27FC236}">
                  <a16:creationId xmlns:a16="http://schemas.microsoft.com/office/drawing/2014/main" id="{0F5CB8B4-E978-C7F7-EFF4-CBD62C60326D}"/>
                </a:ext>
              </a:extLst>
            </p:cNvPr>
            <p:cNvPicPr>
              <a:picLocks noChangeAspect="1"/>
            </p:cNvPicPr>
            <p:nvPr/>
          </p:nvPicPr>
          <p:blipFill>
            <a:blip r:embed="rId20" cstate="screen">
              <a:extLst>
                <a:ext uri="{28A0092B-C50C-407E-A947-70E740481C1C}">
                  <a14:useLocalDpi xmlns:a14="http://schemas.microsoft.com/office/drawing/2010/main"/>
                </a:ext>
              </a:extLst>
            </a:blip>
            <a:srcRect/>
            <a:stretch/>
          </p:blipFill>
          <p:spPr>
            <a:xfrm>
              <a:off x="9869311" y="4178909"/>
              <a:ext cx="1841306" cy="1039789"/>
            </a:xfrm>
            <a:prstGeom prst="rect">
              <a:avLst/>
            </a:prstGeom>
            <a:ln w="28575">
              <a:solidFill>
                <a:schemeClr val="tx1"/>
              </a:solidFill>
            </a:ln>
            <a:effectLst>
              <a:outerShdw blurRad="50800" dist="38100" dir="2700000" algn="tl" rotWithShape="0">
                <a:prstClr val="black">
                  <a:alpha val="40000"/>
                </a:prstClr>
              </a:outerShdw>
            </a:effectLst>
          </p:spPr>
        </p:pic>
        <p:sp>
          <p:nvSpPr>
            <p:cNvPr id="86" name="Rectangular Callout 85">
              <a:extLst>
                <a:ext uri="{FF2B5EF4-FFF2-40B4-BE49-F238E27FC236}">
                  <a16:creationId xmlns:a16="http://schemas.microsoft.com/office/drawing/2014/main" id="{4AC1E1C3-DE9B-7913-0223-F3B58012ECB0}"/>
                </a:ext>
              </a:extLst>
            </p:cNvPr>
            <p:cNvSpPr/>
            <p:nvPr/>
          </p:nvSpPr>
          <p:spPr>
            <a:xfrm>
              <a:off x="7724716" y="3774929"/>
              <a:ext cx="3942981" cy="444501"/>
            </a:xfrm>
            <a:prstGeom prst="wedgeRectCallout">
              <a:avLst>
                <a:gd name="adj1" fmla="val 17348"/>
                <a:gd name="adj2" fmla="val 3738"/>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8. Section of east wall of the upper city.</a:t>
              </a:r>
            </a:p>
          </p:txBody>
        </p:sp>
      </p:grpSp>
      <p:pic>
        <p:nvPicPr>
          <p:cNvPr id="57" name="10" descr="10">
            <a:extLst>
              <a:ext uri="{FF2B5EF4-FFF2-40B4-BE49-F238E27FC236}">
                <a16:creationId xmlns:a16="http://schemas.microsoft.com/office/drawing/2014/main" id="{CB1CC553-3BB4-6A4F-A53E-418213535EA4}"/>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6351005" y="4084568"/>
            <a:ext cx="317500" cy="444500"/>
          </a:xfrm>
          <a:prstGeom prst="rect">
            <a:avLst/>
          </a:prstGeom>
        </p:spPr>
      </p:pic>
      <p:grpSp>
        <p:nvGrpSpPr>
          <p:cNvPr id="97" name="g6" descr="6. The apsidal 7th Century church marked out at St Paul in the Bail.&#10;">
            <a:extLst>
              <a:ext uri="{FF2B5EF4-FFF2-40B4-BE49-F238E27FC236}">
                <a16:creationId xmlns:a16="http://schemas.microsoft.com/office/drawing/2014/main" id="{625A5012-9187-CD06-08DF-3178B40E28D8}"/>
              </a:ext>
            </a:extLst>
          </p:cNvPr>
          <p:cNvGrpSpPr/>
          <p:nvPr/>
        </p:nvGrpSpPr>
        <p:grpSpPr>
          <a:xfrm>
            <a:off x="468826" y="4319314"/>
            <a:ext cx="4710969" cy="1811268"/>
            <a:chOff x="468826" y="4319314"/>
            <a:chExt cx="4710969" cy="1811268"/>
          </a:xfrm>
        </p:grpSpPr>
        <p:pic>
          <p:nvPicPr>
            <p:cNvPr id="96" name="Picture 95" descr="A road with trees and buildings in the background&#10;&#10;Description automatically generated">
              <a:extLst>
                <a:ext uri="{FF2B5EF4-FFF2-40B4-BE49-F238E27FC236}">
                  <a16:creationId xmlns:a16="http://schemas.microsoft.com/office/drawing/2014/main" id="{0E3B91D3-4AEC-C70E-305F-E4E661C2AF27}"/>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rot="5400000">
              <a:off x="242418" y="4545722"/>
              <a:ext cx="1811268" cy="1358451"/>
            </a:xfrm>
            <a:prstGeom prst="rect">
              <a:avLst/>
            </a:prstGeom>
            <a:ln w="28575">
              <a:solidFill>
                <a:schemeClr val="tx1"/>
              </a:solidFill>
            </a:ln>
            <a:effectLst>
              <a:outerShdw blurRad="50800" dist="38100" dir="2700000" algn="tl" rotWithShape="0">
                <a:prstClr val="black">
                  <a:alpha val="40000"/>
                </a:prstClr>
              </a:outerShdw>
            </a:effectLst>
          </p:spPr>
        </p:pic>
        <p:sp>
          <p:nvSpPr>
            <p:cNvPr id="93" name="Rectangular Callout 92" descr="6. The apsidal 7th Century church marked out at St Paul in the Bail.&#10;">
              <a:extLst>
                <a:ext uri="{FF2B5EF4-FFF2-40B4-BE49-F238E27FC236}">
                  <a16:creationId xmlns:a16="http://schemas.microsoft.com/office/drawing/2014/main" id="{0BC20D59-BC71-BEDF-985F-2AFF9589D9A4}"/>
                </a:ext>
              </a:extLst>
            </p:cNvPr>
            <p:cNvSpPr/>
            <p:nvPr/>
          </p:nvSpPr>
          <p:spPr>
            <a:xfrm>
              <a:off x="1762001" y="5227249"/>
              <a:ext cx="3417794" cy="812803"/>
            </a:xfrm>
            <a:prstGeom prst="wedgeRectCallout">
              <a:avLst>
                <a:gd name="adj1" fmla="val 17348"/>
                <a:gd name="adj2" fmla="val 3738"/>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6. The apsidal 7th Century church marked out at St Paul in the Bail.</a:t>
              </a:r>
            </a:p>
          </p:txBody>
        </p:sp>
      </p:grpSp>
      <p:grpSp>
        <p:nvGrpSpPr>
          <p:cNvPr id="103" name="g10" descr="10. Section of the upper south gate.&#10;">
            <a:extLst>
              <a:ext uri="{FF2B5EF4-FFF2-40B4-BE49-F238E27FC236}">
                <a16:creationId xmlns:a16="http://schemas.microsoft.com/office/drawing/2014/main" id="{D433503D-23D3-6929-9687-9F3587A950E9}"/>
              </a:ext>
            </a:extLst>
          </p:cNvPr>
          <p:cNvGrpSpPr/>
          <p:nvPr/>
        </p:nvGrpSpPr>
        <p:grpSpPr>
          <a:xfrm>
            <a:off x="5307152" y="4339339"/>
            <a:ext cx="2173883" cy="2078326"/>
            <a:chOff x="5307152" y="4339339"/>
            <a:chExt cx="2173883" cy="2078326"/>
          </a:xfrm>
        </p:grpSpPr>
        <p:pic>
          <p:nvPicPr>
            <p:cNvPr id="102" name="Picture 101" descr="A brick building with a green lantern&#10;&#10;Description automatically generated">
              <a:extLst>
                <a:ext uri="{FF2B5EF4-FFF2-40B4-BE49-F238E27FC236}">
                  <a16:creationId xmlns:a16="http://schemas.microsoft.com/office/drawing/2014/main" id="{246E65EA-669B-3BBA-C18D-3FCD6A55E620}"/>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rot="5400000">
              <a:off x="4736025" y="4910466"/>
              <a:ext cx="2078326" cy="936071"/>
            </a:xfrm>
            <a:prstGeom prst="rect">
              <a:avLst/>
            </a:prstGeom>
            <a:ln w="28575">
              <a:solidFill>
                <a:schemeClr val="tx1"/>
              </a:solidFill>
            </a:ln>
            <a:effectLst>
              <a:outerShdw blurRad="50800" dist="38100" dir="2700000" algn="tl" rotWithShape="0">
                <a:prstClr val="black">
                  <a:alpha val="40000"/>
                </a:prstClr>
              </a:outerShdw>
            </a:effectLst>
          </p:spPr>
        </p:pic>
        <p:sp>
          <p:nvSpPr>
            <p:cNvPr id="101" name="Rectangular Callout 100">
              <a:extLst>
                <a:ext uri="{FF2B5EF4-FFF2-40B4-BE49-F238E27FC236}">
                  <a16:creationId xmlns:a16="http://schemas.microsoft.com/office/drawing/2014/main" id="{72B32084-6650-E874-A7AF-354BAF9678F6}"/>
                </a:ext>
              </a:extLst>
            </p:cNvPr>
            <p:cNvSpPr/>
            <p:nvPr/>
          </p:nvSpPr>
          <p:spPr>
            <a:xfrm>
              <a:off x="6096142" y="5094354"/>
              <a:ext cx="1384893" cy="1151678"/>
            </a:xfrm>
            <a:prstGeom prst="wedgeRectCallout">
              <a:avLst>
                <a:gd name="adj1" fmla="val 17348"/>
                <a:gd name="adj2" fmla="val 3738"/>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10. Section of the upper south gate.</a:t>
              </a:r>
            </a:p>
          </p:txBody>
        </p:sp>
      </p:grpSp>
      <p:grpSp>
        <p:nvGrpSpPr>
          <p:cNvPr id="108" name="g9" descr="9. Mosaic in Lincoln Cathedral.&#10;">
            <a:extLst>
              <a:ext uri="{FF2B5EF4-FFF2-40B4-BE49-F238E27FC236}">
                <a16:creationId xmlns:a16="http://schemas.microsoft.com/office/drawing/2014/main" id="{F28C0A8C-8D6B-8509-0ED1-2B7733518E51}"/>
              </a:ext>
            </a:extLst>
          </p:cNvPr>
          <p:cNvGrpSpPr/>
          <p:nvPr/>
        </p:nvGrpSpPr>
        <p:grpSpPr>
          <a:xfrm>
            <a:off x="7633842" y="4612024"/>
            <a:ext cx="2796157" cy="1874286"/>
            <a:chOff x="7652389" y="4445411"/>
            <a:chExt cx="2796157" cy="1874286"/>
          </a:xfrm>
        </p:grpSpPr>
        <p:grpSp>
          <p:nvGrpSpPr>
            <p:cNvPr id="106" name="Group 105">
              <a:extLst>
                <a:ext uri="{FF2B5EF4-FFF2-40B4-BE49-F238E27FC236}">
                  <a16:creationId xmlns:a16="http://schemas.microsoft.com/office/drawing/2014/main" id="{21C4ADFF-01AA-669D-E10E-8B8D5684A745}"/>
                </a:ext>
              </a:extLst>
            </p:cNvPr>
            <p:cNvGrpSpPr/>
            <p:nvPr/>
          </p:nvGrpSpPr>
          <p:grpSpPr>
            <a:xfrm>
              <a:off x="7652389" y="4445411"/>
              <a:ext cx="1988031" cy="1511018"/>
              <a:chOff x="7939523" y="4529034"/>
              <a:chExt cx="1988031" cy="1511018"/>
            </a:xfrm>
          </p:grpSpPr>
          <p:pic>
            <p:nvPicPr>
              <p:cNvPr id="104" name="Picture 2" descr="cathedral mosaic">
                <a:extLst>
                  <a:ext uri="{FF2B5EF4-FFF2-40B4-BE49-F238E27FC236}">
                    <a16:creationId xmlns:a16="http://schemas.microsoft.com/office/drawing/2014/main" id="{D77B6CC5-2B7F-09CF-8CDF-47FD9183A826}"/>
                  </a:ext>
                </a:extLst>
              </p:cNvPr>
              <p:cNvPicPr>
                <a:picLocks noChangeAspect="1" noChangeArrowheads="1"/>
              </p:cNvPicPr>
              <p:nvPr/>
            </p:nvPicPr>
            <p:blipFill>
              <a:blip r:embed="rId24" cstate="screen">
                <a:extLst>
                  <a:ext uri="{28A0092B-C50C-407E-A947-70E740481C1C}">
                    <a14:useLocalDpi xmlns:a14="http://schemas.microsoft.com/office/drawing/2010/main"/>
                  </a:ext>
                </a:extLst>
              </a:blip>
              <a:srcRect/>
              <a:stretch>
                <a:fillRect/>
              </a:stretch>
            </p:blipFill>
            <p:spPr bwMode="auto">
              <a:xfrm>
                <a:off x="7965848" y="4572053"/>
                <a:ext cx="1961706" cy="1251543"/>
              </a:xfrm>
              <a:prstGeom prst="rect">
                <a:avLst/>
              </a:prstGeom>
              <a:noFill/>
              <a:ln w="28575">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5" name="TextBox 104">
                <a:extLst>
                  <a:ext uri="{FF2B5EF4-FFF2-40B4-BE49-F238E27FC236}">
                    <a16:creationId xmlns:a16="http://schemas.microsoft.com/office/drawing/2014/main" id="{7207B152-66A9-6CD0-60AE-2C7A62CC67F9}"/>
                  </a:ext>
                </a:extLst>
              </p:cNvPr>
              <p:cNvSpPr txBox="1"/>
              <p:nvPr/>
            </p:nvSpPr>
            <p:spPr>
              <a:xfrm rot="5400000">
                <a:off x="7291736" y="5176821"/>
                <a:ext cx="1511018"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solidFill>
                      <a:schemeClr val="tx1">
                        <a:lumMod val="85000"/>
                        <a:lumOff val="15000"/>
                      </a:schemeClr>
                    </a:solidFill>
                    <a:latin typeface="Arial" panose="020B0604020202020204" pitchFamily="34" charset="0"/>
                    <a:ea typeface="+mn-lt"/>
                    <a:cs typeface="Arial" panose="020B0604020202020204" pitchFamily="34" charset="0"/>
                  </a:rPr>
                  <a:t>© courtesy of SLHA</a:t>
                </a:r>
                <a:endParaRPr lang="en-US" sz="800" dirty="0">
                  <a:solidFill>
                    <a:schemeClr val="tx1">
                      <a:lumMod val="85000"/>
                      <a:lumOff val="15000"/>
                    </a:schemeClr>
                  </a:solidFill>
                  <a:latin typeface="Arial" panose="020B0604020202020204" pitchFamily="34" charset="0"/>
                  <a:cs typeface="Arial" panose="020B0604020202020204" pitchFamily="34" charset="0"/>
                </a:endParaRPr>
              </a:p>
            </p:txBody>
          </p:sp>
        </p:grpSp>
        <p:sp>
          <p:nvSpPr>
            <p:cNvPr id="100" name="Rectangular Callout 99">
              <a:extLst>
                <a:ext uri="{FF2B5EF4-FFF2-40B4-BE49-F238E27FC236}">
                  <a16:creationId xmlns:a16="http://schemas.microsoft.com/office/drawing/2014/main" id="{50A7DAE8-8465-C3AE-C633-B6DA370A9CCF}"/>
                </a:ext>
              </a:extLst>
            </p:cNvPr>
            <p:cNvSpPr/>
            <p:nvPr/>
          </p:nvSpPr>
          <p:spPr>
            <a:xfrm>
              <a:off x="8578543" y="5593160"/>
              <a:ext cx="1870003" cy="726537"/>
            </a:xfrm>
            <a:prstGeom prst="wedgeRectCallout">
              <a:avLst>
                <a:gd name="adj1" fmla="val 17348"/>
                <a:gd name="adj2" fmla="val 3738"/>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9. Mosaic in Lincoln Cathedral.</a:t>
              </a:r>
              <a:endParaRPr lang="en-GB" sz="1200" dirty="0">
                <a:solidFill>
                  <a:schemeClr val="bg1">
                    <a:lumMod val="75000"/>
                  </a:schemeClr>
                </a:solidFill>
                <a:latin typeface="Arial" panose="020B0604020202020204" pitchFamily="34" charset="0"/>
                <a:cs typeface="Arial" panose="020B0604020202020204" pitchFamily="34" charset="0"/>
              </a:endParaRPr>
            </a:p>
          </p:txBody>
        </p:sp>
      </p:grpSp>
      <p:pic>
        <p:nvPicPr>
          <p:cNvPr id="15" name="Logo">
            <a:extLst>
              <a:ext uri="{FF2B5EF4-FFF2-40B4-BE49-F238E27FC236}">
                <a16:creationId xmlns:a16="http://schemas.microsoft.com/office/drawing/2014/main" id="{80E08B49-F887-B284-ACAD-D851243A8E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25"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34899792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7" presetClass="entr" presetSubtype="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200"/>
                                        <p:tgtEl>
                                          <p:spTgt spid="19"/>
                                        </p:tgtEl>
                                      </p:cBhvr>
                                    </p:animEffect>
                                    <p:anim calcmode="lin" valueType="num">
                                      <p:cBhvr>
                                        <p:cTn id="13" dur="200" fill="hold"/>
                                        <p:tgtEl>
                                          <p:spTgt spid="19"/>
                                        </p:tgtEl>
                                        <p:attrNameLst>
                                          <p:attrName>ppt_x</p:attrName>
                                        </p:attrNameLst>
                                      </p:cBhvr>
                                      <p:tavLst>
                                        <p:tav tm="0">
                                          <p:val>
                                            <p:strVal val="#ppt_x"/>
                                          </p:val>
                                        </p:tav>
                                        <p:tav tm="100000">
                                          <p:val>
                                            <p:strVal val="#ppt_x"/>
                                          </p:val>
                                        </p:tav>
                                      </p:tavLst>
                                    </p:anim>
                                    <p:anim calcmode="lin" valueType="num">
                                      <p:cBhvr>
                                        <p:cTn id="14" dur="2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200"/>
                            </p:stCondLst>
                            <p:childTnLst>
                              <p:par>
                                <p:cTn id="16" presetID="47"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200"/>
                                        <p:tgtEl>
                                          <p:spTgt spid="21"/>
                                        </p:tgtEl>
                                      </p:cBhvr>
                                    </p:animEffect>
                                    <p:anim calcmode="lin" valueType="num">
                                      <p:cBhvr>
                                        <p:cTn id="19" dur="200" fill="hold"/>
                                        <p:tgtEl>
                                          <p:spTgt spid="21"/>
                                        </p:tgtEl>
                                        <p:attrNameLst>
                                          <p:attrName>ppt_x</p:attrName>
                                        </p:attrNameLst>
                                      </p:cBhvr>
                                      <p:tavLst>
                                        <p:tav tm="0">
                                          <p:val>
                                            <p:strVal val="#ppt_x"/>
                                          </p:val>
                                        </p:tav>
                                        <p:tav tm="100000">
                                          <p:val>
                                            <p:strVal val="#ppt_x"/>
                                          </p:val>
                                        </p:tav>
                                      </p:tavLst>
                                    </p:anim>
                                    <p:anim calcmode="lin" valueType="num">
                                      <p:cBhvr>
                                        <p:cTn id="20" dur="20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1400"/>
                            </p:stCondLst>
                            <p:childTnLst>
                              <p:par>
                                <p:cTn id="22" presetID="47"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200"/>
                                        <p:tgtEl>
                                          <p:spTgt spid="23"/>
                                        </p:tgtEl>
                                      </p:cBhvr>
                                    </p:animEffect>
                                    <p:anim calcmode="lin" valueType="num">
                                      <p:cBhvr>
                                        <p:cTn id="25" dur="200" fill="hold"/>
                                        <p:tgtEl>
                                          <p:spTgt spid="23"/>
                                        </p:tgtEl>
                                        <p:attrNameLst>
                                          <p:attrName>ppt_x</p:attrName>
                                        </p:attrNameLst>
                                      </p:cBhvr>
                                      <p:tavLst>
                                        <p:tav tm="0">
                                          <p:val>
                                            <p:strVal val="#ppt_x"/>
                                          </p:val>
                                        </p:tav>
                                        <p:tav tm="100000">
                                          <p:val>
                                            <p:strVal val="#ppt_x"/>
                                          </p:val>
                                        </p:tav>
                                      </p:tavLst>
                                    </p:anim>
                                    <p:anim calcmode="lin" valueType="num">
                                      <p:cBhvr>
                                        <p:cTn id="26" dur="200" fill="hold"/>
                                        <p:tgtEl>
                                          <p:spTgt spid="23"/>
                                        </p:tgtEl>
                                        <p:attrNameLst>
                                          <p:attrName>ppt_y</p:attrName>
                                        </p:attrNameLst>
                                      </p:cBhvr>
                                      <p:tavLst>
                                        <p:tav tm="0">
                                          <p:val>
                                            <p:strVal val="#ppt_y-.1"/>
                                          </p:val>
                                        </p:tav>
                                        <p:tav tm="100000">
                                          <p:val>
                                            <p:strVal val="#ppt_y"/>
                                          </p:val>
                                        </p:tav>
                                      </p:tavLst>
                                    </p:anim>
                                  </p:childTnLst>
                                </p:cTn>
                              </p:par>
                            </p:childTnLst>
                          </p:cTn>
                        </p:par>
                        <p:par>
                          <p:cTn id="27" fill="hold">
                            <p:stCondLst>
                              <p:cond delay="1600"/>
                            </p:stCondLst>
                            <p:childTnLst>
                              <p:par>
                                <p:cTn id="28" presetID="47" presetClass="entr" presetSubtype="0"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200"/>
                                        <p:tgtEl>
                                          <p:spTgt spid="25"/>
                                        </p:tgtEl>
                                      </p:cBhvr>
                                    </p:animEffect>
                                    <p:anim calcmode="lin" valueType="num">
                                      <p:cBhvr>
                                        <p:cTn id="31" dur="200" fill="hold"/>
                                        <p:tgtEl>
                                          <p:spTgt spid="25"/>
                                        </p:tgtEl>
                                        <p:attrNameLst>
                                          <p:attrName>ppt_x</p:attrName>
                                        </p:attrNameLst>
                                      </p:cBhvr>
                                      <p:tavLst>
                                        <p:tav tm="0">
                                          <p:val>
                                            <p:strVal val="#ppt_x"/>
                                          </p:val>
                                        </p:tav>
                                        <p:tav tm="100000">
                                          <p:val>
                                            <p:strVal val="#ppt_x"/>
                                          </p:val>
                                        </p:tav>
                                      </p:tavLst>
                                    </p:anim>
                                    <p:anim calcmode="lin" valueType="num">
                                      <p:cBhvr>
                                        <p:cTn id="32" dur="2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1800"/>
                            </p:stCondLst>
                            <p:childTnLst>
                              <p:par>
                                <p:cTn id="34" presetID="47"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200"/>
                                        <p:tgtEl>
                                          <p:spTgt spid="27"/>
                                        </p:tgtEl>
                                      </p:cBhvr>
                                    </p:animEffect>
                                    <p:anim calcmode="lin" valueType="num">
                                      <p:cBhvr>
                                        <p:cTn id="37" dur="200" fill="hold"/>
                                        <p:tgtEl>
                                          <p:spTgt spid="27"/>
                                        </p:tgtEl>
                                        <p:attrNameLst>
                                          <p:attrName>ppt_x</p:attrName>
                                        </p:attrNameLst>
                                      </p:cBhvr>
                                      <p:tavLst>
                                        <p:tav tm="0">
                                          <p:val>
                                            <p:strVal val="#ppt_x"/>
                                          </p:val>
                                        </p:tav>
                                        <p:tav tm="100000">
                                          <p:val>
                                            <p:strVal val="#ppt_x"/>
                                          </p:val>
                                        </p:tav>
                                      </p:tavLst>
                                    </p:anim>
                                    <p:anim calcmode="lin" valueType="num">
                                      <p:cBhvr>
                                        <p:cTn id="38" dur="2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47" presetClass="entr" presetSubtype="0"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200"/>
                                        <p:tgtEl>
                                          <p:spTgt spid="29"/>
                                        </p:tgtEl>
                                      </p:cBhvr>
                                    </p:animEffect>
                                    <p:anim calcmode="lin" valueType="num">
                                      <p:cBhvr>
                                        <p:cTn id="43" dur="200" fill="hold"/>
                                        <p:tgtEl>
                                          <p:spTgt spid="29"/>
                                        </p:tgtEl>
                                        <p:attrNameLst>
                                          <p:attrName>ppt_x</p:attrName>
                                        </p:attrNameLst>
                                      </p:cBhvr>
                                      <p:tavLst>
                                        <p:tav tm="0">
                                          <p:val>
                                            <p:strVal val="#ppt_x"/>
                                          </p:val>
                                        </p:tav>
                                        <p:tav tm="100000">
                                          <p:val>
                                            <p:strVal val="#ppt_x"/>
                                          </p:val>
                                        </p:tav>
                                      </p:tavLst>
                                    </p:anim>
                                    <p:anim calcmode="lin" valueType="num">
                                      <p:cBhvr>
                                        <p:cTn id="44" dur="2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2200"/>
                            </p:stCondLst>
                            <p:childTnLst>
                              <p:par>
                                <p:cTn id="46" presetID="47"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200"/>
                                        <p:tgtEl>
                                          <p:spTgt spid="31"/>
                                        </p:tgtEl>
                                      </p:cBhvr>
                                    </p:animEffect>
                                    <p:anim calcmode="lin" valueType="num">
                                      <p:cBhvr>
                                        <p:cTn id="49" dur="200" fill="hold"/>
                                        <p:tgtEl>
                                          <p:spTgt spid="31"/>
                                        </p:tgtEl>
                                        <p:attrNameLst>
                                          <p:attrName>ppt_x</p:attrName>
                                        </p:attrNameLst>
                                      </p:cBhvr>
                                      <p:tavLst>
                                        <p:tav tm="0">
                                          <p:val>
                                            <p:strVal val="#ppt_x"/>
                                          </p:val>
                                        </p:tav>
                                        <p:tav tm="100000">
                                          <p:val>
                                            <p:strVal val="#ppt_x"/>
                                          </p:val>
                                        </p:tav>
                                      </p:tavLst>
                                    </p:anim>
                                    <p:anim calcmode="lin" valueType="num">
                                      <p:cBhvr>
                                        <p:cTn id="50" dur="200" fill="hold"/>
                                        <p:tgtEl>
                                          <p:spTgt spid="31"/>
                                        </p:tgtEl>
                                        <p:attrNameLst>
                                          <p:attrName>ppt_y</p:attrName>
                                        </p:attrNameLst>
                                      </p:cBhvr>
                                      <p:tavLst>
                                        <p:tav tm="0">
                                          <p:val>
                                            <p:strVal val="#ppt_y-.1"/>
                                          </p:val>
                                        </p:tav>
                                        <p:tav tm="100000">
                                          <p:val>
                                            <p:strVal val="#ppt_y"/>
                                          </p:val>
                                        </p:tav>
                                      </p:tavLst>
                                    </p:anim>
                                  </p:childTnLst>
                                </p:cTn>
                              </p:par>
                            </p:childTnLst>
                          </p:cTn>
                        </p:par>
                        <p:par>
                          <p:cTn id="51" fill="hold">
                            <p:stCondLst>
                              <p:cond delay="2400"/>
                            </p:stCondLst>
                            <p:childTnLst>
                              <p:par>
                                <p:cTn id="52" presetID="47" presetClass="entr" presetSubtype="0"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200"/>
                                        <p:tgtEl>
                                          <p:spTgt spid="33"/>
                                        </p:tgtEl>
                                      </p:cBhvr>
                                    </p:animEffect>
                                    <p:anim calcmode="lin" valueType="num">
                                      <p:cBhvr>
                                        <p:cTn id="55" dur="200" fill="hold"/>
                                        <p:tgtEl>
                                          <p:spTgt spid="33"/>
                                        </p:tgtEl>
                                        <p:attrNameLst>
                                          <p:attrName>ppt_x</p:attrName>
                                        </p:attrNameLst>
                                      </p:cBhvr>
                                      <p:tavLst>
                                        <p:tav tm="0">
                                          <p:val>
                                            <p:strVal val="#ppt_x"/>
                                          </p:val>
                                        </p:tav>
                                        <p:tav tm="100000">
                                          <p:val>
                                            <p:strVal val="#ppt_x"/>
                                          </p:val>
                                        </p:tav>
                                      </p:tavLst>
                                    </p:anim>
                                    <p:anim calcmode="lin" valueType="num">
                                      <p:cBhvr>
                                        <p:cTn id="56" dur="200" fill="hold"/>
                                        <p:tgtEl>
                                          <p:spTgt spid="33"/>
                                        </p:tgtEl>
                                        <p:attrNameLst>
                                          <p:attrName>ppt_y</p:attrName>
                                        </p:attrNameLst>
                                      </p:cBhvr>
                                      <p:tavLst>
                                        <p:tav tm="0">
                                          <p:val>
                                            <p:strVal val="#ppt_y-.1"/>
                                          </p:val>
                                        </p:tav>
                                        <p:tav tm="100000">
                                          <p:val>
                                            <p:strVal val="#ppt_y"/>
                                          </p:val>
                                        </p:tav>
                                      </p:tavLst>
                                    </p:anim>
                                  </p:childTnLst>
                                </p:cTn>
                              </p:par>
                            </p:childTnLst>
                          </p:cTn>
                        </p:par>
                        <p:par>
                          <p:cTn id="57" fill="hold">
                            <p:stCondLst>
                              <p:cond delay="2600"/>
                            </p:stCondLst>
                            <p:childTnLst>
                              <p:par>
                                <p:cTn id="58" presetID="47" presetClass="entr" presetSubtype="0"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200"/>
                                        <p:tgtEl>
                                          <p:spTgt spid="35"/>
                                        </p:tgtEl>
                                      </p:cBhvr>
                                    </p:animEffect>
                                    <p:anim calcmode="lin" valueType="num">
                                      <p:cBhvr>
                                        <p:cTn id="61" dur="200" fill="hold"/>
                                        <p:tgtEl>
                                          <p:spTgt spid="35"/>
                                        </p:tgtEl>
                                        <p:attrNameLst>
                                          <p:attrName>ppt_x</p:attrName>
                                        </p:attrNameLst>
                                      </p:cBhvr>
                                      <p:tavLst>
                                        <p:tav tm="0">
                                          <p:val>
                                            <p:strVal val="#ppt_x"/>
                                          </p:val>
                                        </p:tav>
                                        <p:tav tm="100000">
                                          <p:val>
                                            <p:strVal val="#ppt_x"/>
                                          </p:val>
                                        </p:tav>
                                      </p:tavLst>
                                    </p:anim>
                                    <p:anim calcmode="lin" valueType="num">
                                      <p:cBhvr>
                                        <p:cTn id="62" dur="200" fill="hold"/>
                                        <p:tgtEl>
                                          <p:spTgt spid="35"/>
                                        </p:tgtEl>
                                        <p:attrNameLst>
                                          <p:attrName>ppt_y</p:attrName>
                                        </p:attrNameLst>
                                      </p:cBhvr>
                                      <p:tavLst>
                                        <p:tav tm="0">
                                          <p:val>
                                            <p:strVal val="#ppt_y-.1"/>
                                          </p:val>
                                        </p:tav>
                                        <p:tav tm="100000">
                                          <p:val>
                                            <p:strVal val="#ppt_y"/>
                                          </p:val>
                                        </p:tav>
                                      </p:tavLst>
                                    </p:anim>
                                  </p:childTnLst>
                                </p:cTn>
                              </p:par>
                            </p:childTnLst>
                          </p:cTn>
                        </p:par>
                        <p:par>
                          <p:cTn id="63" fill="hold">
                            <p:stCondLst>
                              <p:cond delay="2800"/>
                            </p:stCondLst>
                            <p:childTnLst>
                              <p:par>
                                <p:cTn id="64" presetID="47" presetClass="entr" presetSubtype="0" fill="hold" nodeType="after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fade">
                                      <p:cBhvr>
                                        <p:cTn id="66" dur="200"/>
                                        <p:tgtEl>
                                          <p:spTgt spid="57"/>
                                        </p:tgtEl>
                                      </p:cBhvr>
                                    </p:animEffect>
                                    <p:anim calcmode="lin" valueType="num">
                                      <p:cBhvr>
                                        <p:cTn id="67" dur="200" fill="hold"/>
                                        <p:tgtEl>
                                          <p:spTgt spid="57"/>
                                        </p:tgtEl>
                                        <p:attrNameLst>
                                          <p:attrName>ppt_x</p:attrName>
                                        </p:attrNameLst>
                                      </p:cBhvr>
                                      <p:tavLst>
                                        <p:tav tm="0">
                                          <p:val>
                                            <p:strVal val="#ppt_x"/>
                                          </p:val>
                                        </p:tav>
                                        <p:tav tm="100000">
                                          <p:val>
                                            <p:strVal val="#ppt_x"/>
                                          </p:val>
                                        </p:tav>
                                      </p:tavLst>
                                    </p:anim>
                                    <p:anim calcmode="lin" valueType="num">
                                      <p:cBhvr>
                                        <p:cTn id="68" dur="2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89"/>
                                        </p:tgtEl>
                                        <p:attrNameLst>
                                          <p:attrName>style.visibility</p:attrName>
                                        </p:attrNameLst>
                                      </p:cBhvr>
                                      <p:to>
                                        <p:strVal val="visible"/>
                                      </p:to>
                                    </p:set>
                                    <p:animEffect transition="in" filter="fade">
                                      <p:cBhvr>
                                        <p:cTn id="73" dur="500"/>
                                        <p:tgtEl>
                                          <p:spTgt spid="89"/>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88"/>
                                        </p:tgtEl>
                                        <p:attrNameLst>
                                          <p:attrName>style.visibility</p:attrName>
                                        </p:attrNameLst>
                                      </p:cBhvr>
                                      <p:to>
                                        <p:strVal val="visible"/>
                                      </p:to>
                                    </p:set>
                                    <p:animEffect transition="in" filter="fade">
                                      <p:cBhvr>
                                        <p:cTn id="78" dur="500"/>
                                        <p:tgtEl>
                                          <p:spTgt spid="88"/>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fade">
                                      <p:cBhvr>
                                        <p:cTn id="83" dur="500"/>
                                        <p:tgtEl>
                                          <p:spTgt spid="90"/>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500"/>
                                        <p:tgtEl>
                                          <p:spTgt spid="91"/>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fade">
                                      <p:cBhvr>
                                        <p:cTn id="93" dur="500"/>
                                        <p:tgtEl>
                                          <p:spTgt spid="92"/>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97"/>
                                        </p:tgtEl>
                                        <p:attrNameLst>
                                          <p:attrName>style.visibility</p:attrName>
                                        </p:attrNameLst>
                                      </p:cBhvr>
                                      <p:to>
                                        <p:strVal val="visible"/>
                                      </p:to>
                                    </p:set>
                                    <p:animEffect transition="in" filter="fade">
                                      <p:cBhvr>
                                        <p:cTn id="98" dur="500"/>
                                        <p:tgtEl>
                                          <p:spTgt spid="97"/>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98"/>
                                        </p:tgtEl>
                                        <p:attrNameLst>
                                          <p:attrName>style.visibility</p:attrName>
                                        </p:attrNameLst>
                                      </p:cBhvr>
                                      <p:to>
                                        <p:strVal val="visible"/>
                                      </p:to>
                                    </p:set>
                                    <p:animEffect transition="in" filter="fade">
                                      <p:cBhvr>
                                        <p:cTn id="103" dur="500"/>
                                        <p:tgtEl>
                                          <p:spTgt spid="98"/>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107"/>
                                        </p:tgtEl>
                                        <p:attrNameLst>
                                          <p:attrName>style.visibility</p:attrName>
                                        </p:attrNameLst>
                                      </p:cBhvr>
                                      <p:to>
                                        <p:strVal val="visible"/>
                                      </p:to>
                                    </p:set>
                                    <p:animEffect transition="in" filter="fade">
                                      <p:cBhvr>
                                        <p:cTn id="108" dur="500"/>
                                        <p:tgtEl>
                                          <p:spTgt spid="107"/>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108"/>
                                        </p:tgtEl>
                                        <p:attrNameLst>
                                          <p:attrName>style.visibility</p:attrName>
                                        </p:attrNameLst>
                                      </p:cBhvr>
                                      <p:to>
                                        <p:strVal val="visible"/>
                                      </p:to>
                                    </p:set>
                                    <p:animEffect transition="in" filter="fade">
                                      <p:cBhvr>
                                        <p:cTn id="113" dur="500"/>
                                        <p:tgtEl>
                                          <p:spTgt spid="108"/>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103"/>
                                        </p:tgtEl>
                                        <p:attrNameLst>
                                          <p:attrName>style.visibility</p:attrName>
                                        </p:attrNameLst>
                                      </p:cBhvr>
                                      <p:to>
                                        <p:strVal val="visible"/>
                                      </p:to>
                                    </p:set>
                                    <p:animEffect transition="in" filter="fade">
                                      <p:cBhvr>
                                        <p:cTn id="118"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FCC1A51-522A-9702-1592-492387B3408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39E77EC-C409-5C5E-751A-711A97B56A9E}"/>
              </a:ext>
            </a:extLst>
          </p:cNvPr>
          <p:cNvSpPr>
            <a:spLocks noGrp="1"/>
          </p:cNvSpPr>
          <p:nvPr>
            <p:ph type="ctrTitle"/>
          </p:nvPr>
        </p:nvSpPr>
        <p:spPr>
          <a:xfrm>
            <a:off x="1524000" y="-4996529"/>
            <a:ext cx="9144000" cy="921925"/>
          </a:xfrm>
        </p:spPr>
        <p:txBody>
          <a:bodyPr/>
          <a:lstStyle/>
          <a:p>
            <a:r>
              <a:rPr lang="en-US" dirty="0"/>
              <a:t>Map part 2</a:t>
            </a:r>
          </a:p>
        </p:txBody>
      </p:sp>
      <p:pic>
        <p:nvPicPr>
          <p:cNvPr id="9" name="map" descr="A map of a roman city with two square shaped sections and a road connecting the two, there are many gates outlining the city walls, with roads in between.">
            <a:extLst>
              <a:ext uri="{FF2B5EF4-FFF2-40B4-BE49-F238E27FC236}">
                <a16:creationId xmlns:a16="http://schemas.microsoft.com/office/drawing/2014/main" id="{AFC7260B-611A-6BCE-518E-2D7E96DBBD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01240" y="-4329434"/>
            <a:ext cx="7589520" cy="10576065"/>
          </a:xfrm>
          <a:prstGeom prst="rect">
            <a:avLst/>
          </a:prstGeom>
        </p:spPr>
      </p:pic>
      <p:sp>
        <p:nvSpPr>
          <p:cNvPr id="11" name="Slide Question">
            <a:extLst>
              <a:ext uri="{FF2B5EF4-FFF2-40B4-BE49-F238E27FC236}">
                <a16:creationId xmlns:a16="http://schemas.microsoft.com/office/drawing/2014/main" id="{C96962C8-0FED-7FF6-4168-C4FEB8B7507D}"/>
              </a:ext>
            </a:extLst>
          </p:cNvPr>
          <p:cNvSpPr txBox="1"/>
          <p:nvPr/>
        </p:nvSpPr>
        <p:spPr>
          <a:xfrm>
            <a:off x="0" y="-83093"/>
            <a:ext cx="8686800" cy="356123"/>
          </a:xfrm>
          <a:prstGeom prst="rect">
            <a:avLst/>
          </a:prstGeom>
          <a:noFill/>
        </p:spPr>
        <p:txBody>
          <a:bodyPr wrap="square">
            <a:spAutoFit/>
          </a:bodyPr>
          <a:lstStyle/>
          <a:p>
            <a:pPr>
              <a:lnSpc>
                <a:spcPts val="2420"/>
              </a:lnSpc>
            </a:pPr>
            <a:r>
              <a:rPr lang="en-GB" sz="950" dirty="0">
                <a:solidFill>
                  <a:schemeClr val="bg1"/>
                </a:solidFill>
                <a:effectLst/>
                <a:latin typeface="Superclarendon Rg" panose="02000505080000020003" pitchFamily="2" charset="77"/>
              </a:rPr>
              <a:t>What remains of Roman Lincoln?</a:t>
            </a:r>
          </a:p>
        </p:txBody>
      </p:sp>
      <p:sp>
        <p:nvSpPr>
          <p:cNvPr id="4" name="copyright">
            <a:extLst>
              <a:ext uri="{FF2B5EF4-FFF2-40B4-BE49-F238E27FC236}">
                <a16:creationId xmlns:a16="http://schemas.microsoft.com/office/drawing/2014/main" id="{DF34E3A3-398D-B7E0-645E-78CEBA495962}"/>
              </a:ext>
            </a:extLst>
          </p:cNvPr>
          <p:cNvSpPr txBox="1">
            <a:spLocks/>
          </p:cNvSpPr>
          <p:nvPr/>
        </p:nvSpPr>
        <p:spPr>
          <a:xfrm rot="5400000">
            <a:off x="-2874651" y="3270447"/>
            <a:ext cx="6382707"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750" dirty="0">
                <a:solidFill>
                  <a:schemeClr val="bg1">
                    <a:lumMod val="85000"/>
                  </a:schemeClr>
                </a:solidFill>
                <a:latin typeface="Arial" panose="020B0604020202020204" pitchFamily="34" charset="0"/>
                <a:ea typeface="+mn-lt"/>
                <a:cs typeface="Arial" panose="020B0604020202020204" pitchFamily="34" charset="0"/>
              </a:rPr>
              <a:t>Image 13 and 15 © Richard Croft.  Image 14 © Historic England   Image 11 and 13 © Ian Carrington.  Image 17-19 ©Wikimedia commons</a:t>
            </a:r>
          </a:p>
          <a:p>
            <a:endParaRPr lang="en-US" sz="750" dirty="0">
              <a:solidFill>
                <a:schemeClr val="bg1">
                  <a:lumMod val="85000"/>
                </a:schemeClr>
              </a:solidFill>
              <a:latin typeface="Arial" panose="020B0604020202020204" pitchFamily="34" charset="0"/>
              <a:cs typeface="Arial" panose="020B0604020202020204" pitchFamily="34" charset="0"/>
            </a:endParaRPr>
          </a:p>
        </p:txBody>
      </p:sp>
      <p:grpSp>
        <p:nvGrpSpPr>
          <p:cNvPr id="8" name="g13" descr="13. Line of the western wall of the lower city and defensive ditch Motherby Hill.&#10;">
            <a:extLst>
              <a:ext uri="{FF2B5EF4-FFF2-40B4-BE49-F238E27FC236}">
                <a16:creationId xmlns:a16="http://schemas.microsoft.com/office/drawing/2014/main" id="{C45F371E-3532-C3A8-863A-6BEC08AF3D72}"/>
              </a:ext>
            </a:extLst>
          </p:cNvPr>
          <p:cNvGrpSpPr/>
          <p:nvPr/>
        </p:nvGrpSpPr>
        <p:grpSpPr>
          <a:xfrm>
            <a:off x="743310" y="447583"/>
            <a:ext cx="2819910" cy="2227942"/>
            <a:chOff x="743310" y="447583"/>
            <a:chExt cx="2819910" cy="2227942"/>
          </a:xfrm>
        </p:grpSpPr>
        <p:pic>
          <p:nvPicPr>
            <p:cNvPr id="5" name="Picture 4">
              <a:extLst>
                <a:ext uri="{FF2B5EF4-FFF2-40B4-BE49-F238E27FC236}">
                  <a16:creationId xmlns:a16="http://schemas.microsoft.com/office/drawing/2014/main" id="{16915AED-11E7-9F01-C7BF-79EEB57ADA1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7413" y="1433899"/>
              <a:ext cx="1860986" cy="1241626"/>
            </a:xfrm>
            <a:prstGeom prst="rect">
              <a:avLst/>
            </a:prstGeom>
            <a:ln w="28575">
              <a:solidFill>
                <a:schemeClr val="tx1"/>
              </a:solidFill>
            </a:ln>
            <a:effectLst>
              <a:outerShdw blurRad="50800" dist="38100" dir="2700000" algn="tl" rotWithShape="0">
                <a:prstClr val="black">
                  <a:alpha val="40000"/>
                </a:prstClr>
              </a:outerShdw>
            </a:effectLst>
          </p:spPr>
        </p:pic>
        <p:sp>
          <p:nvSpPr>
            <p:cNvPr id="54" name="Rectangular Callout 53">
              <a:extLst>
                <a:ext uri="{FF2B5EF4-FFF2-40B4-BE49-F238E27FC236}">
                  <a16:creationId xmlns:a16="http://schemas.microsoft.com/office/drawing/2014/main" id="{990171F2-D878-83B1-C83F-3474CF299C08}"/>
                </a:ext>
              </a:extLst>
            </p:cNvPr>
            <p:cNvSpPr/>
            <p:nvPr/>
          </p:nvSpPr>
          <p:spPr>
            <a:xfrm>
              <a:off x="743310" y="447583"/>
              <a:ext cx="2819910" cy="1072445"/>
            </a:xfrm>
            <a:prstGeom prst="wedgeRectCallout">
              <a:avLst>
                <a:gd name="adj1" fmla="val 4153"/>
                <a:gd name="adj2" fmla="val -1040"/>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13. Line of the western wall of the lower city and defensive ditch </a:t>
              </a:r>
              <a:r>
                <a:rPr lang="en-GB" sz="1200" dirty="0" err="1">
                  <a:solidFill>
                    <a:schemeClr val="tx1"/>
                  </a:solidFill>
                  <a:latin typeface="Comic Sans MS" panose="030F0702030302020204" pitchFamily="66" charset="0"/>
                </a:rPr>
                <a:t>Motherby</a:t>
              </a:r>
              <a:r>
                <a:rPr lang="en-GB" sz="1200" dirty="0">
                  <a:solidFill>
                    <a:schemeClr val="tx1"/>
                  </a:solidFill>
                  <a:latin typeface="Comic Sans MS" panose="030F0702030302020204" pitchFamily="66" charset="0"/>
                </a:rPr>
                <a:t> Hill.</a:t>
              </a:r>
            </a:p>
          </p:txBody>
        </p:sp>
      </p:grpSp>
      <p:pic>
        <p:nvPicPr>
          <p:cNvPr id="41" name="13" descr="13">
            <a:extLst>
              <a:ext uri="{FF2B5EF4-FFF2-40B4-BE49-F238E27FC236}">
                <a16:creationId xmlns:a16="http://schemas.microsoft.com/office/drawing/2014/main" id="{7099101E-6093-0AC1-C5CD-C840ADE35F3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44663" y="1072872"/>
            <a:ext cx="317500" cy="444500"/>
          </a:xfrm>
          <a:prstGeom prst="rect">
            <a:avLst/>
          </a:prstGeom>
        </p:spPr>
      </p:pic>
      <p:pic>
        <p:nvPicPr>
          <p:cNvPr id="37" name="11" descr="11">
            <a:extLst>
              <a:ext uri="{FF2B5EF4-FFF2-40B4-BE49-F238E27FC236}">
                <a16:creationId xmlns:a16="http://schemas.microsoft.com/office/drawing/2014/main" id="{6EE54A3F-B10D-9B0B-31C4-7F4D419D02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58606" y="1213483"/>
            <a:ext cx="317500" cy="444500"/>
          </a:xfrm>
          <a:prstGeom prst="rect">
            <a:avLst/>
          </a:prstGeom>
        </p:spPr>
      </p:pic>
      <p:pic>
        <p:nvPicPr>
          <p:cNvPr id="39" name="12" descr="12">
            <a:extLst>
              <a:ext uri="{FF2B5EF4-FFF2-40B4-BE49-F238E27FC236}">
                <a16:creationId xmlns:a16="http://schemas.microsoft.com/office/drawing/2014/main" id="{55AE250A-4759-9016-47FA-B5FC2A17C29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854767" y="1435733"/>
            <a:ext cx="317500" cy="444500"/>
          </a:xfrm>
          <a:prstGeom prst="rect">
            <a:avLst/>
          </a:prstGeom>
        </p:spPr>
      </p:pic>
      <p:grpSp>
        <p:nvGrpSpPr>
          <p:cNvPr id="10" name="g11" descr="11. Wall section and 12. Defensive Ditch in Temple Gardens.&#10;">
            <a:extLst>
              <a:ext uri="{FF2B5EF4-FFF2-40B4-BE49-F238E27FC236}">
                <a16:creationId xmlns:a16="http://schemas.microsoft.com/office/drawing/2014/main" id="{8ADAB24D-038E-8C0E-EF2F-E7C443371471}"/>
              </a:ext>
            </a:extLst>
          </p:cNvPr>
          <p:cNvGrpSpPr/>
          <p:nvPr/>
        </p:nvGrpSpPr>
        <p:grpSpPr>
          <a:xfrm>
            <a:off x="8429808" y="477507"/>
            <a:ext cx="3228609" cy="2198018"/>
            <a:chOff x="8429808" y="477507"/>
            <a:chExt cx="3228609" cy="2198018"/>
          </a:xfrm>
        </p:grpSpPr>
        <p:pic>
          <p:nvPicPr>
            <p:cNvPr id="7" name="Picture 6" descr="A grassy area with trees and a building in the background&#10;&#10;AI-generated content may be incorrect.">
              <a:extLst>
                <a:ext uri="{FF2B5EF4-FFF2-40B4-BE49-F238E27FC236}">
                  <a16:creationId xmlns:a16="http://schemas.microsoft.com/office/drawing/2014/main" id="{0F2B9467-C4BD-1C38-1FF0-E8BC2DC63078}"/>
                </a:ext>
              </a:extLst>
            </p:cNvPr>
            <p:cNvPicPr>
              <a:picLocks noChangeAspect="1"/>
            </p:cNvPicPr>
            <p:nvPr/>
          </p:nvPicPr>
          <p:blipFill>
            <a:blip r:embed="rId9" cstate="screen">
              <a:extLst>
                <a:ext uri="{28A0092B-C50C-407E-A947-70E740481C1C}">
                  <a14:useLocalDpi xmlns:a14="http://schemas.microsoft.com/office/drawing/2010/main"/>
                </a:ext>
              </a:extLst>
            </a:blip>
            <a:srcRect r="-1040" b="-786"/>
            <a:stretch>
              <a:fillRect/>
            </a:stretch>
          </p:blipFill>
          <p:spPr>
            <a:xfrm>
              <a:off x="9651481" y="1312685"/>
              <a:ext cx="1804810" cy="1362840"/>
            </a:xfrm>
            <a:prstGeom prst="rect">
              <a:avLst/>
            </a:prstGeom>
            <a:ln w="28575">
              <a:solidFill>
                <a:schemeClr val="tx1"/>
              </a:solidFill>
            </a:ln>
            <a:effectLst>
              <a:outerShdw blurRad="50800" dist="38100" dir="2700000" algn="tl" rotWithShape="0">
                <a:prstClr val="black">
                  <a:alpha val="40000"/>
                </a:prstClr>
              </a:outerShdw>
            </a:effectLst>
          </p:spPr>
        </p:pic>
        <p:sp>
          <p:nvSpPr>
            <p:cNvPr id="2" name="Rectangular Callout 1">
              <a:extLst>
                <a:ext uri="{FF2B5EF4-FFF2-40B4-BE49-F238E27FC236}">
                  <a16:creationId xmlns:a16="http://schemas.microsoft.com/office/drawing/2014/main" id="{E5E30257-1AC9-35C4-6D97-C30D068D7C9F}"/>
                </a:ext>
              </a:extLst>
            </p:cNvPr>
            <p:cNvSpPr/>
            <p:nvPr/>
          </p:nvSpPr>
          <p:spPr>
            <a:xfrm>
              <a:off x="8429808" y="477507"/>
              <a:ext cx="3228609" cy="850195"/>
            </a:xfrm>
            <a:prstGeom prst="wedgeRectCallout">
              <a:avLst>
                <a:gd name="adj1" fmla="val 4153"/>
                <a:gd name="adj2" fmla="val -1040"/>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11. Wall section and 12. Defensive Ditch in Temple Gardens.</a:t>
              </a:r>
            </a:p>
          </p:txBody>
        </p:sp>
      </p:grpSp>
      <p:pic>
        <p:nvPicPr>
          <p:cNvPr id="43" name="14" descr="14">
            <a:extLst>
              <a:ext uri="{FF2B5EF4-FFF2-40B4-BE49-F238E27FC236}">
                <a16:creationId xmlns:a16="http://schemas.microsoft.com/office/drawing/2014/main" id="{2078E31D-51E9-A622-88C4-209903BB3FA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787033" y="2076145"/>
            <a:ext cx="317500" cy="444500"/>
          </a:xfrm>
          <a:prstGeom prst="rect">
            <a:avLst/>
          </a:prstGeom>
        </p:spPr>
      </p:pic>
      <p:grpSp>
        <p:nvGrpSpPr>
          <p:cNvPr id="24" name="g16" descr="16. Altar set up by Gaius Antistius Frontinus in St Swithin’s Church.&#10;">
            <a:extLst>
              <a:ext uri="{FF2B5EF4-FFF2-40B4-BE49-F238E27FC236}">
                <a16:creationId xmlns:a16="http://schemas.microsoft.com/office/drawing/2014/main" id="{12C79D4F-C3FF-DFD8-F411-F0EAD63F98C7}"/>
              </a:ext>
            </a:extLst>
          </p:cNvPr>
          <p:cNvGrpSpPr/>
          <p:nvPr/>
        </p:nvGrpSpPr>
        <p:grpSpPr>
          <a:xfrm>
            <a:off x="8200688" y="1425612"/>
            <a:ext cx="3486150" cy="2368743"/>
            <a:chOff x="8172267" y="1449338"/>
            <a:chExt cx="3486150" cy="2368743"/>
          </a:xfrm>
        </p:grpSpPr>
        <p:grpSp>
          <p:nvGrpSpPr>
            <p:cNvPr id="22" name="Group 21">
              <a:extLst>
                <a:ext uri="{FF2B5EF4-FFF2-40B4-BE49-F238E27FC236}">
                  <a16:creationId xmlns:a16="http://schemas.microsoft.com/office/drawing/2014/main" id="{E152F8B4-F896-7882-0FA9-79407378F4EC}"/>
                </a:ext>
              </a:extLst>
            </p:cNvPr>
            <p:cNvGrpSpPr/>
            <p:nvPr/>
          </p:nvGrpSpPr>
          <p:grpSpPr>
            <a:xfrm>
              <a:off x="8290841" y="1449338"/>
              <a:ext cx="1199329" cy="1573829"/>
              <a:chOff x="8131498" y="1705145"/>
              <a:chExt cx="1199329" cy="1573829"/>
            </a:xfrm>
          </p:grpSpPr>
          <p:pic>
            <p:nvPicPr>
              <p:cNvPr id="16" name="Picture 15">
                <a:extLst>
                  <a:ext uri="{FF2B5EF4-FFF2-40B4-BE49-F238E27FC236}">
                    <a16:creationId xmlns:a16="http://schemas.microsoft.com/office/drawing/2014/main" id="{6672F9EE-16DA-4C17-1456-5699E29CD4E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131498" y="1741054"/>
                <a:ext cx="1147701" cy="1537920"/>
              </a:xfrm>
              <a:prstGeom prst="rect">
                <a:avLst/>
              </a:prstGeom>
              <a:ln w="28575">
                <a:solidFill>
                  <a:schemeClr val="tx1"/>
                </a:solidFill>
              </a:ln>
              <a:effectLst>
                <a:outerShdw blurRad="50800" dist="38100" dir="2700000" algn="tl" rotWithShape="0">
                  <a:prstClr val="black">
                    <a:alpha val="40000"/>
                  </a:prstClr>
                </a:outerShdw>
              </a:effectLst>
            </p:spPr>
          </p:pic>
          <p:sp>
            <p:nvSpPr>
              <p:cNvPr id="20" name="TextBox 19">
                <a:extLst>
                  <a:ext uri="{FF2B5EF4-FFF2-40B4-BE49-F238E27FC236}">
                    <a16:creationId xmlns:a16="http://schemas.microsoft.com/office/drawing/2014/main" id="{766E1A3D-89A7-0A2D-D3A6-8CBDDC6492C0}"/>
                  </a:ext>
                </a:extLst>
              </p:cNvPr>
              <p:cNvSpPr txBox="1"/>
              <p:nvPr/>
            </p:nvSpPr>
            <p:spPr>
              <a:xfrm rot="5400000">
                <a:off x="8482985" y="2368321"/>
                <a:ext cx="1511018"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dirty="0">
                    <a:solidFill>
                      <a:schemeClr val="bg1">
                        <a:lumMod val="75000"/>
                      </a:schemeClr>
                    </a:solidFill>
                    <a:latin typeface="Arial" panose="020B0604020202020204" pitchFamily="34" charset="0"/>
                    <a:ea typeface="+mn-lt"/>
                    <a:cs typeface="Arial" panose="020B0604020202020204" pitchFamily="34" charset="0"/>
                  </a:rPr>
                  <a:t>© courtesy of SLHA</a:t>
                </a:r>
                <a:endParaRPr lang="en-US" sz="600" dirty="0">
                  <a:solidFill>
                    <a:schemeClr val="bg1">
                      <a:lumMod val="75000"/>
                    </a:schemeClr>
                  </a:solidFill>
                  <a:latin typeface="Arial" panose="020B0604020202020204" pitchFamily="34" charset="0"/>
                  <a:cs typeface="Arial" panose="020B0604020202020204" pitchFamily="34" charset="0"/>
                </a:endParaRPr>
              </a:p>
            </p:txBody>
          </p:sp>
        </p:grpSp>
        <p:sp>
          <p:nvSpPr>
            <p:cNvPr id="13" name="Rectangular Callout 12">
              <a:extLst>
                <a:ext uri="{FF2B5EF4-FFF2-40B4-BE49-F238E27FC236}">
                  <a16:creationId xmlns:a16="http://schemas.microsoft.com/office/drawing/2014/main" id="{6A3231F8-3764-F8D1-2054-80188977476C}"/>
                </a:ext>
              </a:extLst>
            </p:cNvPr>
            <p:cNvSpPr/>
            <p:nvPr/>
          </p:nvSpPr>
          <p:spPr>
            <a:xfrm>
              <a:off x="8172267" y="3001443"/>
              <a:ext cx="3486150" cy="816638"/>
            </a:xfrm>
            <a:prstGeom prst="wedgeRectCallout">
              <a:avLst>
                <a:gd name="adj1" fmla="val 4153"/>
                <a:gd name="adj2" fmla="val -1040"/>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16. Altar set up by Gaius </a:t>
              </a:r>
              <a:r>
                <a:rPr lang="en-GB" sz="1200" dirty="0" err="1">
                  <a:solidFill>
                    <a:schemeClr val="tx1"/>
                  </a:solidFill>
                  <a:latin typeface="Comic Sans MS" panose="030F0702030302020204" pitchFamily="66" charset="0"/>
                </a:rPr>
                <a:t>Antistius</a:t>
              </a:r>
              <a:r>
                <a:rPr lang="en-GB" sz="1200" dirty="0">
                  <a:solidFill>
                    <a:schemeClr val="tx1"/>
                  </a:solidFill>
                  <a:latin typeface="Comic Sans MS" panose="030F0702030302020204" pitchFamily="66" charset="0"/>
                </a:rPr>
                <a:t> </a:t>
              </a:r>
              <a:r>
                <a:rPr lang="en-GB" sz="1200" dirty="0" err="1">
                  <a:solidFill>
                    <a:schemeClr val="tx1"/>
                  </a:solidFill>
                  <a:latin typeface="Comic Sans MS" panose="030F0702030302020204" pitchFamily="66" charset="0"/>
                </a:rPr>
                <a:t>Frontinus</a:t>
              </a:r>
              <a:r>
                <a:rPr lang="en-GB" sz="1200" dirty="0">
                  <a:solidFill>
                    <a:schemeClr val="tx1"/>
                  </a:solidFill>
                  <a:latin typeface="Comic Sans MS" panose="030F0702030302020204" pitchFamily="66" charset="0"/>
                </a:rPr>
                <a:t> in St </a:t>
              </a:r>
              <a:r>
                <a:rPr lang="en-GB" sz="1200" dirty="0" err="1">
                  <a:solidFill>
                    <a:schemeClr val="tx1"/>
                  </a:solidFill>
                  <a:latin typeface="Comic Sans MS" panose="030F0702030302020204" pitchFamily="66" charset="0"/>
                </a:rPr>
                <a:t>Swithin’s</a:t>
              </a:r>
              <a:r>
                <a:rPr lang="en-GB" sz="1200" dirty="0">
                  <a:solidFill>
                    <a:schemeClr val="tx1"/>
                  </a:solidFill>
                  <a:latin typeface="Comic Sans MS" panose="030F0702030302020204" pitchFamily="66" charset="0"/>
                </a:rPr>
                <a:t> Church.</a:t>
              </a:r>
            </a:p>
          </p:txBody>
        </p:sp>
      </p:grpSp>
      <p:grpSp>
        <p:nvGrpSpPr>
          <p:cNvPr id="12" name="g14" descr="14. Southwest gate of the lower city and wall section.&#10;">
            <a:extLst>
              <a:ext uri="{FF2B5EF4-FFF2-40B4-BE49-F238E27FC236}">
                <a16:creationId xmlns:a16="http://schemas.microsoft.com/office/drawing/2014/main" id="{949E084A-766C-DFBF-CDEC-311924D8823A}"/>
              </a:ext>
            </a:extLst>
          </p:cNvPr>
          <p:cNvGrpSpPr/>
          <p:nvPr/>
        </p:nvGrpSpPr>
        <p:grpSpPr>
          <a:xfrm>
            <a:off x="482676" y="2641563"/>
            <a:ext cx="4712915" cy="1164145"/>
            <a:chOff x="527646" y="2716513"/>
            <a:chExt cx="4712915" cy="1164145"/>
          </a:xfrm>
        </p:grpSpPr>
        <p:pic>
          <p:nvPicPr>
            <p:cNvPr id="6" name="Picture 5" descr="A stone wall with plants and a railing in front of a building&#10;&#10;AI-generated content may be incorrect.">
              <a:extLst>
                <a:ext uri="{FF2B5EF4-FFF2-40B4-BE49-F238E27FC236}">
                  <a16:creationId xmlns:a16="http://schemas.microsoft.com/office/drawing/2014/main" id="{C19CDF87-8AB4-45ED-E409-8349BAAF0B89}"/>
                </a:ext>
              </a:extLst>
            </p:cNvPr>
            <p:cNvPicPr>
              <a:picLocks noChangeAspect="1"/>
            </p:cNvPicPr>
            <p:nvPr/>
          </p:nvPicPr>
          <p:blipFill>
            <a:blip r:embed="rId12" cstate="screen">
              <a:extLst>
                <a:ext uri="{28A0092B-C50C-407E-A947-70E740481C1C}">
                  <a14:useLocalDpi xmlns:a14="http://schemas.microsoft.com/office/drawing/2010/main"/>
                </a:ext>
              </a:extLst>
            </a:blip>
            <a:srcRect b="-384"/>
            <a:stretch>
              <a:fillRect/>
            </a:stretch>
          </p:blipFill>
          <p:spPr>
            <a:xfrm>
              <a:off x="3200981" y="2716513"/>
              <a:ext cx="2039580" cy="1164145"/>
            </a:xfrm>
            <a:prstGeom prst="rect">
              <a:avLst/>
            </a:prstGeom>
            <a:ln w="28575">
              <a:solidFill>
                <a:schemeClr val="tx1"/>
              </a:solidFill>
            </a:ln>
            <a:effectLst>
              <a:outerShdw blurRad="50800" dist="38100" dir="2700000" algn="tl" rotWithShape="0">
                <a:prstClr val="black">
                  <a:alpha val="40000"/>
                </a:prstClr>
              </a:outerShdw>
            </a:effectLst>
          </p:spPr>
        </p:pic>
        <p:sp>
          <p:nvSpPr>
            <p:cNvPr id="3" name="Rectangular Callout 2">
              <a:extLst>
                <a:ext uri="{FF2B5EF4-FFF2-40B4-BE49-F238E27FC236}">
                  <a16:creationId xmlns:a16="http://schemas.microsoft.com/office/drawing/2014/main" id="{C36DF879-56C5-1413-3785-98804F618B73}"/>
                </a:ext>
              </a:extLst>
            </p:cNvPr>
            <p:cNvSpPr/>
            <p:nvPr/>
          </p:nvSpPr>
          <p:spPr>
            <a:xfrm>
              <a:off x="527646" y="2902423"/>
              <a:ext cx="2746505" cy="915657"/>
            </a:xfrm>
            <a:prstGeom prst="wedgeRectCallout">
              <a:avLst>
                <a:gd name="adj1" fmla="val 4153"/>
                <a:gd name="adj2" fmla="val -1040"/>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14. Southwest gate of the lower city and wall section.</a:t>
              </a:r>
            </a:p>
          </p:txBody>
        </p:sp>
      </p:grpSp>
      <p:grpSp>
        <p:nvGrpSpPr>
          <p:cNvPr id="30" name="g17" descr="17. Tombstone of Sacer and his family, St Mary le Wigford Church.&#10;">
            <a:extLst>
              <a:ext uri="{FF2B5EF4-FFF2-40B4-BE49-F238E27FC236}">
                <a16:creationId xmlns:a16="http://schemas.microsoft.com/office/drawing/2014/main" id="{46169633-05F9-C5AE-5DD9-5B1C2B058F36}"/>
              </a:ext>
            </a:extLst>
          </p:cNvPr>
          <p:cNvGrpSpPr/>
          <p:nvPr/>
        </p:nvGrpSpPr>
        <p:grpSpPr>
          <a:xfrm>
            <a:off x="549432" y="4034351"/>
            <a:ext cx="2754591" cy="1917114"/>
            <a:chOff x="984838" y="4304796"/>
            <a:chExt cx="2754591" cy="1917114"/>
          </a:xfrm>
        </p:grpSpPr>
        <p:pic>
          <p:nvPicPr>
            <p:cNvPr id="28" name="Picture 27">
              <a:extLst>
                <a:ext uri="{FF2B5EF4-FFF2-40B4-BE49-F238E27FC236}">
                  <a16:creationId xmlns:a16="http://schemas.microsoft.com/office/drawing/2014/main" id="{CD9E3E93-CA0E-5CB9-66D0-A2EDF48D2248}"/>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984838" y="4304796"/>
              <a:ext cx="1271381" cy="1695174"/>
            </a:xfrm>
            <a:prstGeom prst="rect">
              <a:avLst/>
            </a:prstGeom>
            <a:ln w="28575">
              <a:solidFill>
                <a:schemeClr val="tx1"/>
              </a:solidFill>
            </a:ln>
            <a:effectLst>
              <a:outerShdw blurRad="50800" dist="38100" dir="2700000" algn="tl" rotWithShape="0">
                <a:prstClr val="black">
                  <a:alpha val="40000"/>
                </a:prstClr>
              </a:outerShdw>
            </a:effectLst>
          </p:spPr>
        </p:pic>
        <p:sp>
          <p:nvSpPr>
            <p:cNvPr id="26" name="Rectangular Callout 25">
              <a:extLst>
                <a:ext uri="{FF2B5EF4-FFF2-40B4-BE49-F238E27FC236}">
                  <a16:creationId xmlns:a16="http://schemas.microsoft.com/office/drawing/2014/main" id="{9EB3484E-05FE-BA3C-AD4B-17B6A0F51345}"/>
                </a:ext>
              </a:extLst>
            </p:cNvPr>
            <p:cNvSpPr/>
            <p:nvPr/>
          </p:nvSpPr>
          <p:spPr>
            <a:xfrm>
              <a:off x="2123552" y="4649066"/>
              <a:ext cx="1615877" cy="1572844"/>
            </a:xfrm>
            <a:prstGeom prst="wedgeRectCallout">
              <a:avLst>
                <a:gd name="adj1" fmla="val 4153"/>
                <a:gd name="adj2" fmla="val -1040"/>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17. Tombstone of </a:t>
              </a:r>
              <a:r>
                <a:rPr lang="en-GB" sz="1200" dirty="0" err="1">
                  <a:solidFill>
                    <a:schemeClr val="tx1"/>
                  </a:solidFill>
                  <a:latin typeface="Comic Sans MS" panose="030F0702030302020204" pitchFamily="66" charset="0"/>
                </a:rPr>
                <a:t>Sacer</a:t>
              </a:r>
              <a:r>
                <a:rPr lang="en-GB" sz="1200" dirty="0">
                  <a:solidFill>
                    <a:schemeClr val="tx1"/>
                  </a:solidFill>
                  <a:latin typeface="Comic Sans MS" panose="030F0702030302020204" pitchFamily="66" charset="0"/>
                </a:rPr>
                <a:t> and his family, St Mary le </a:t>
              </a:r>
              <a:r>
                <a:rPr lang="en-GB" sz="1200" dirty="0" err="1">
                  <a:solidFill>
                    <a:schemeClr val="tx1"/>
                  </a:solidFill>
                  <a:latin typeface="Comic Sans MS" panose="030F0702030302020204" pitchFamily="66" charset="0"/>
                </a:rPr>
                <a:t>Wigford</a:t>
              </a:r>
              <a:r>
                <a:rPr lang="en-GB" sz="1200" dirty="0">
                  <a:solidFill>
                    <a:schemeClr val="tx1"/>
                  </a:solidFill>
                  <a:latin typeface="Comic Sans MS" panose="030F0702030302020204" pitchFamily="66" charset="0"/>
                </a:rPr>
                <a:t> Church.</a:t>
              </a:r>
            </a:p>
          </p:txBody>
        </p:sp>
      </p:grpSp>
      <p:grpSp>
        <p:nvGrpSpPr>
          <p:cNvPr id="48" name="g18" descr="18. Section of the Roman Fosse Way runs under St Mary’s Guildhall..&#10;">
            <a:extLst>
              <a:ext uri="{FF2B5EF4-FFF2-40B4-BE49-F238E27FC236}">
                <a16:creationId xmlns:a16="http://schemas.microsoft.com/office/drawing/2014/main" id="{722EABED-097D-E748-BAFB-8CD68D2FA1CB}"/>
              </a:ext>
            </a:extLst>
          </p:cNvPr>
          <p:cNvGrpSpPr/>
          <p:nvPr/>
        </p:nvGrpSpPr>
        <p:grpSpPr>
          <a:xfrm>
            <a:off x="3438528" y="4040480"/>
            <a:ext cx="2315103" cy="2452998"/>
            <a:chOff x="3438528" y="4040480"/>
            <a:chExt cx="2315103" cy="2452998"/>
          </a:xfrm>
        </p:grpSpPr>
        <p:pic>
          <p:nvPicPr>
            <p:cNvPr id="34" name="Picture 33">
              <a:extLst>
                <a:ext uri="{FF2B5EF4-FFF2-40B4-BE49-F238E27FC236}">
                  <a16:creationId xmlns:a16="http://schemas.microsoft.com/office/drawing/2014/main" id="{BD20A739-EC4B-ADF2-EA65-544A86D09261}"/>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3438528" y="4040480"/>
              <a:ext cx="2031295" cy="1349785"/>
            </a:xfrm>
            <a:prstGeom prst="rect">
              <a:avLst/>
            </a:prstGeom>
            <a:ln w="28575">
              <a:solidFill>
                <a:schemeClr val="tx1"/>
              </a:solidFill>
            </a:ln>
            <a:effectLst>
              <a:outerShdw blurRad="50800" dist="38100" dir="2700000" algn="tl" rotWithShape="0">
                <a:prstClr val="black">
                  <a:alpha val="40000"/>
                </a:prstClr>
              </a:outerShdw>
            </a:effectLst>
          </p:spPr>
        </p:pic>
        <p:sp>
          <p:nvSpPr>
            <p:cNvPr id="32" name="Rectangular Callout 31">
              <a:extLst>
                <a:ext uri="{FF2B5EF4-FFF2-40B4-BE49-F238E27FC236}">
                  <a16:creationId xmlns:a16="http://schemas.microsoft.com/office/drawing/2014/main" id="{AFC6ADC3-1550-6719-BCD4-16767CC0E511}"/>
                </a:ext>
              </a:extLst>
            </p:cNvPr>
            <p:cNvSpPr/>
            <p:nvPr/>
          </p:nvSpPr>
          <p:spPr>
            <a:xfrm>
              <a:off x="3531436" y="5205400"/>
              <a:ext cx="2222195" cy="1288078"/>
            </a:xfrm>
            <a:prstGeom prst="wedgeRectCallout">
              <a:avLst>
                <a:gd name="adj1" fmla="val 4153"/>
                <a:gd name="adj2" fmla="val -1040"/>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18. Section of the Roman Fosse Way runs under St Mary’s Guildhall..</a:t>
              </a:r>
            </a:p>
          </p:txBody>
        </p:sp>
      </p:grpSp>
      <p:pic>
        <p:nvPicPr>
          <p:cNvPr id="45" name="15" descr="15">
            <a:extLst>
              <a:ext uri="{FF2B5EF4-FFF2-40B4-BE49-F238E27FC236}">
                <a16:creationId xmlns:a16="http://schemas.microsoft.com/office/drawing/2014/main" id="{94D6114E-770F-79C0-864F-2EA7CDD1637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246476" y="4005544"/>
            <a:ext cx="317500" cy="444500"/>
          </a:xfrm>
          <a:prstGeom prst="rect">
            <a:avLst/>
          </a:prstGeom>
        </p:spPr>
      </p:pic>
      <p:pic>
        <p:nvPicPr>
          <p:cNvPr id="47" name="16" descr="16">
            <a:extLst>
              <a:ext uri="{FF2B5EF4-FFF2-40B4-BE49-F238E27FC236}">
                <a16:creationId xmlns:a16="http://schemas.microsoft.com/office/drawing/2014/main" id="{D3338CAD-4803-2838-23DC-1642A0A26A32}"/>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396136" y="4039691"/>
            <a:ext cx="317500" cy="444500"/>
          </a:xfrm>
          <a:prstGeom prst="rect">
            <a:avLst/>
          </a:prstGeom>
        </p:spPr>
      </p:pic>
      <p:grpSp>
        <p:nvGrpSpPr>
          <p:cNvPr id="44" name="g15" descr="15. ‘Posterngate’ – pedestrian gateway into the lower city.&#10;">
            <a:extLst>
              <a:ext uri="{FF2B5EF4-FFF2-40B4-BE49-F238E27FC236}">
                <a16:creationId xmlns:a16="http://schemas.microsoft.com/office/drawing/2014/main" id="{892D4E9F-7D75-D342-0518-1EF831144437}"/>
              </a:ext>
            </a:extLst>
          </p:cNvPr>
          <p:cNvGrpSpPr/>
          <p:nvPr/>
        </p:nvGrpSpPr>
        <p:grpSpPr>
          <a:xfrm>
            <a:off x="8485342" y="3942446"/>
            <a:ext cx="3143539" cy="1448607"/>
            <a:chOff x="8485342" y="3942446"/>
            <a:chExt cx="3143539" cy="1448607"/>
          </a:xfrm>
        </p:grpSpPr>
        <p:pic>
          <p:nvPicPr>
            <p:cNvPr id="40" name="Picture 39" descr="A stone walls in a room&#10;&#10;AI-generated content may be incorrect.">
              <a:extLst>
                <a:ext uri="{FF2B5EF4-FFF2-40B4-BE49-F238E27FC236}">
                  <a16:creationId xmlns:a16="http://schemas.microsoft.com/office/drawing/2014/main" id="{F4783569-8ADD-BA62-3959-FBB8243DB7A5}"/>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8485342" y="3942446"/>
              <a:ext cx="1733679" cy="1212272"/>
            </a:xfrm>
            <a:prstGeom prst="rect">
              <a:avLst/>
            </a:prstGeom>
            <a:ln w="28575">
              <a:solidFill>
                <a:schemeClr val="tx1"/>
              </a:solidFill>
            </a:ln>
            <a:effectLst>
              <a:outerShdw blurRad="50800" dist="38100" dir="2700000" algn="tl" rotWithShape="0">
                <a:prstClr val="black">
                  <a:alpha val="40000"/>
                </a:prstClr>
              </a:outerShdw>
            </a:effectLst>
          </p:spPr>
        </p:pic>
        <p:sp>
          <p:nvSpPr>
            <p:cNvPr id="38" name="Rectangular Callout 37">
              <a:extLst>
                <a:ext uri="{FF2B5EF4-FFF2-40B4-BE49-F238E27FC236}">
                  <a16:creationId xmlns:a16="http://schemas.microsoft.com/office/drawing/2014/main" id="{8C467706-131C-AA1F-81CB-855E81873A44}"/>
                </a:ext>
              </a:extLst>
            </p:cNvPr>
            <p:cNvSpPr/>
            <p:nvPr/>
          </p:nvSpPr>
          <p:spPr>
            <a:xfrm>
              <a:off x="10038358" y="4039690"/>
              <a:ext cx="1590523" cy="1351363"/>
            </a:xfrm>
            <a:prstGeom prst="wedgeRectCallout">
              <a:avLst>
                <a:gd name="adj1" fmla="val 4153"/>
                <a:gd name="adj2" fmla="val -1040"/>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15. ‘</a:t>
              </a:r>
              <a:r>
                <a:rPr lang="en-GB" sz="1200" dirty="0" err="1">
                  <a:solidFill>
                    <a:schemeClr val="tx1"/>
                  </a:solidFill>
                  <a:latin typeface="Comic Sans MS" panose="030F0702030302020204" pitchFamily="66" charset="0"/>
                </a:rPr>
                <a:t>Posterngate</a:t>
              </a:r>
              <a:r>
                <a:rPr lang="en-GB" sz="1200" dirty="0">
                  <a:solidFill>
                    <a:schemeClr val="tx1"/>
                  </a:solidFill>
                  <a:latin typeface="Comic Sans MS" panose="030F0702030302020204" pitchFamily="66" charset="0"/>
                </a:rPr>
                <a:t>’ – pedestrian gateway into the lower city.</a:t>
              </a:r>
            </a:p>
          </p:txBody>
        </p:sp>
      </p:grpSp>
      <p:pic>
        <p:nvPicPr>
          <p:cNvPr id="49" name="17" descr="17">
            <a:extLst>
              <a:ext uri="{FF2B5EF4-FFF2-40B4-BE49-F238E27FC236}">
                <a16:creationId xmlns:a16="http://schemas.microsoft.com/office/drawing/2014/main" id="{65C8E6B6-3599-0981-865D-459E27A8F0DE}"/>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5857856" y="5519119"/>
            <a:ext cx="317500" cy="495300"/>
          </a:xfrm>
          <a:prstGeom prst="rect">
            <a:avLst/>
          </a:prstGeom>
        </p:spPr>
      </p:pic>
      <p:pic>
        <p:nvPicPr>
          <p:cNvPr id="51" name="18" descr="18">
            <a:extLst>
              <a:ext uri="{FF2B5EF4-FFF2-40B4-BE49-F238E27FC236}">
                <a16:creationId xmlns:a16="http://schemas.microsoft.com/office/drawing/2014/main" id="{BF78F4B0-F4AE-CC55-7F8B-49B980075790}"/>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6210916" y="5519119"/>
            <a:ext cx="317500" cy="495300"/>
          </a:xfrm>
          <a:prstGeom prst="rect">
            <a:avLst/>
          </a:prstGeom>
        </p:spPr>
      </p:pic>
      <p:pic>
        <p:nvPicPr>
          <p:cNvPr id="53" name="19" descr="19">
            <a:extLst>
              <a:ext uri="{FF2B5EF4-FFF2-40B4-BE49-F238E27FC236}">
                <a16:creationId xmlns:a16="http://schemas.microsoft.com/office/drawing/2014/main" id="{15210D39-516D-F797-1E63-47F16A32B440}"/>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6563976" y="5519119"/>
            <a:ext cx="317500" cy="495300"/>
          </a:xfrm>
          <a:prstGeom prst="rect">
            <a:avLst/>
          </a:prstGeom>
        </p:spPr>
      </p:pic>
      <p:grpSp>
        <p:nvGrpSpPr>
          <p:cNvPr id="46" name="g19" descr="19. Possible Mithraic carving, St Peter at Gowts Church.&#10;">
            <a:extLst>
              <a:ext uri="{FF2B5EF4-FFF2-40B4-BE49-F238E27FC236}">
                <a16:creationId xmlns:a16="http://schemas.microsoft.com/office/drawing/2014/main" id="{D296D7FF-89EF-13E7-C756-FD33E2466FB0}"/>
              </a:ext>
            </a:extLst>
          </p:cNvPr>
          <p:cNvGrpSpPr/>
          <p:nvPr/>
        </p:nvGrpSpPr>
        <p:grpSpPr>
          <a:xfrm>
            <a:off x="7049137" y="4596909"/>
            <a:ext cx="3642714" cy="1825829"/>
            <a:chOff x="7049137" y="4596909"/>
            <a:chExt cx="3642714" cy="1825829"/>
          </a:xfrm>
        </p:grpSpPr>
        <p:pic>
          <p:nvPicPr>
            <p:cNvPr id="42" name="Picture 41">
              <a:extLst>
                <a:ext uri="{FF2B5EF4-FFF2-40B4-BE49-F238E27FC236}">
                  <a16:creationId xmlns:a16="http://schemas.microsoft.com/office/drawing/2014/main" id="{D5C9E7AA-775A-35AF-748B-CB2EE1D9C296}"/>
                </a:ext>
              </a:extLst>
            </p:cNvPr>
            <p:cNvPicPr>
              <a:picLocks noChangeAspect="1"/>
            </p:cNvPicPr>
            <p:nvPr/>
          </p:nvPicPr>
          <p:blipFill>
            <a:blip r:embed="rId21" cstate="screen">
              <a:extLst>
                <a:ext uri="{28A0092B-C50C-407E-A947-70E740481C1C}">
                  <a14:useLocalDpi xmlns:a14="http://schemas.microsoft.com/office/drawing/2010/main"/>
                </a:ext>
              </a:extLst>
            </a:blip>
            <a:srcRect/>
            <a:stretch/>
          </p:blipFill>
          <p:spPr>
            <a:xfrm>
              <a:off x="7049137" y="4596909"/>
              <a:ext cx="1180927" cy="1574570"/>
            </a:xfrm>
            <a:prstGeom prst="rect">
              <a:avLst/>
            </a:prstGeom>
            <a:ln w="28575">
              <a:solidFill>
                <a:schemeClr val="tx1"/>
              </a:solidFill>
            </a:ln>
            <a:effectLst>
              <a:outerShdw blurRad="50800" dist="38100" dir="2700000" algn="tl" rotWithShape="0">
                <a:prstClr val="black">
                  <a:alpha val="40000"/>
                </a:prstClr>
              </a:outerShdw>
            </a:effectLst>
          </p:spPr>
        </p:pic>
        <p:sp>
          <p:nvSpPr>
            <p:cNvPr id="36" name="Rectangular Callout 35">
              <a:extLst>
                <a:ext uri="{FF2B5EF4-FFF2-40B4-BE49-F238E27FC236}">
                  <a16:creationId xmlns:a16="http://schemas.microsoft.com/office/drawing/2014/main" id="{5E086625-AF76-67C3-1CFB-F7F38DF8DDE7}"/>
                </a:ext>
              </a:extLst>
            </p:cNvPr>
            <p:cNvSpPr/>
            <p:nvPr/>
          </p:nvSpPr>
          <p:spPr>
            <a:xfrm>
              <a:off x="7745419" y="5606100"/>
              <a:ext cx="2946432" cy="816638"/>
            </a:xfrm>
            <a:prstGeom prst="wedgeRectCallout">
              <a:avLst>
                <a:gd name="adj1" fmla="val 4153"/>
                <a:gd name="adj2" fmla="val -1040"/>
              </a:avLst>
            </a:prstGeom>
            <a:solidFill>
              <a:schemeClr val="bg1"/>
            </a:solidFill>
            <a:ln w="28575">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bIns="144000" rtlCol="0" anchor="ctr"/>
            <a:lstStyle/>
            <a:p>
              <a:pPr algn="ctr">
                <a:lnSpc>
                  <a:spcPct val="150000"/>
                </a:lnSpc>
              </a:pPr>
              <a:r>
                <a:rPr lang="en-GB" sz="1200" dirty="0">
                  <a:solidFill>
                    <a:schemeClr val="tx1"/>
                  </a:solidFill>
                  <a:latin typeface="Comic Sans MS" panose="030F0702030302020204" pitchFamily="66" charset="0"/>
                </a:rPr>
                <a:t>19. Possible Mithraic carving, St Peter at </a:t>
              </a:r>
              <a:r>
                <a:rPr lang="en-GB" sz="1200" dirty="0" err="1">
                  <a:solidFill>
                    <a:schemeClr val="tx1"/>
                  </a:solidFill>
                  <a:latin typeface="Comic Sans MS" panose="030F0702030302020204" pitchFamily="66" charset="0"/>
                </a:rPr>
                <a:t>Gowts</a:t>
              </a:r>
              <a:r>
                <a:rPr lang="en-GB" sz="1200" dirty="0">
                  <a:solidFill>
                    <a:schemeClr val="tx1"/>
                  </a:solidFill>
                  <a:latin typeface="Comic Sans MS" panose="030F0702030302020204" pitchFamily="66" charset="0"/>
                </a:rPr>
                <a:t> Church.</a:t>
              </a:r>
            </a:p>
          </p:txBody>
        </p:sp>
      </p:grpSp>
      <p:pic>
        <p:nvPicPr>
          <p:cNvPr id="15" name="Logo">
            <a:extLst>
              <a:ext uri="{FF2B5EF4-FFF2-40B4-BE49-F238E27FC236}">
                <a16:creationId xmlns:a16="http://schemas.microsoft.com/office/drawing/2014/main" id="{A544B737-C757-A085-8CD8-9F34263C063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22"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2365889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Count="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
                                        <p:tgtEl>
                                          <p:spTgt spid="37"/>
                                        </p:tgtEl>
                                      </p:cBhvr>
                                    </p:animEffect>
                                    <p:anim calcmode="lin" valueType="num">
                                      <p:cBhvr>
                                        <p:cTn id="8" dur="200" fill="hold"/>
                                        <p:tgtEl>
                                          <p:spTgt spid="37"/>
                                        </p:tgtEl>
                                        <p:attrNameLst>
                                          <p:attrName>ppt_x</p:attrName>
                                        </p:attrNameLst>
                                      </p:cBhvr>
                                      <p:tavLst>
                                        <p:tav tm="0">
                                          <p:val>
                                            <p:strVal val="#ppt_x"/>
                                          </p:val>
                                        </p:tav>
                                        <p:tav tm="100000">
                                          <p:val>
                                            <p:strVal val="#ppt_x"/>
                                          </p:val>
                                        </p:tav>
                                      </p:tavLst>
                                    </p:anim>
                                    <p:anim calcmode="lin" valueType="num">
                                      <p:cBhvr>
                                        <p:cTn id="9" dur="2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200"/>
                            </p:stCondLst>
                            <p:childTnLst>
                              <p:par>
                                <p:cTn id="11" presetID="47" presetClass="entr" presetSubtype="0" repeatCount="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200"/>
                                        <p:tgtEl>
                                          <p:spTgt spid="39"/>
                                        </p:tgtEl>
                                      </p:cBhvr>
                                    </p:animEffect>
                                    <p:anim calcmode="lin" valueType="num">
                                      <p:cBhvr>
                                        <p:cTn id="14" dur="200" fill="hold"/>
                                        <p:tgtEl>
                                          <p:spTgt spid="39"/>
                                        </p:tgtEl>
                                        <p:attrNameLst>
                                          <p:attrName>ppt_x</p:attrName>
                                        </p:attrNameLst>
                                      </p:cBhvr>
                                      <p:tavLst>
                                        <p:tav tm="0">
                                          <p:val>
                                            <p:strVal val="#ppt_x"/>
                                          </p:val>
                                        </p:tav>
                                        <p:tav tm="100000">
                                          <p:val>
                                            <p:strVal val="#ppt_x"/>
                                          </p:val>
                                        </p:tav>
                                      </p:tavLst>
                                    </p:anim>
                                    <p:anim calcmode="lin" valueType="num">
                                      <p:cBhvr>
                                        <p:cTn id="15" dur="200" fill="hold"/>
                                        <p:tgtEl>
                                          <p:spTgt spid="39"/>
                                        </p:tgtEl>
                                        <p:attrNameLst>
                                          <p:attrName>ppt_y</p:attrName>
                                        </p:attrNameLst>
                                      </p:cBhvr>
                                      <p:tavLst>
                                        <p:tav tm="0">
                                          <p:val>
                                            <p:strVal val="#ppt_y-.1"/>
                                          </p:val>
                                        </p:tav>
                                        <p:tav tm="100000">
                                          <p:val>
                                            <p:strVal val="#ppt_y"/>
                                          </p:val>
                                        </p:tav>
                                      </p:tavLst>
                                    </p:anim>
                                  </p:childTnLst>
                                </p:cTn>
                              </p:par>
                            </p:childTnLst>
                          </p:cTn>
                        </p:par>
                        <p:par>
                          <p:cTn id="16" fill="hold">
                            <p:stCondLst>
                              <p:cond delay="400"/>
                            </p:stCondLst>
                            <p:childTnLst>
                              <p:par>
                                <p:cTn id="17" presetID="47" presetClass="entr" presetSubtype="0" repeatCount="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200"/>
                                        <p:tgtEl>
                                          <p:spTgt spid="41"/>
                                        </p:tgtEl>
                                      </p:cBhvr>
                                    </p:animEffect>
                                    <p:anim calcmode="lin" valueType="num">
                                      <p:cBhvr>
                                        <p:cTn id="20" dur="200" fill="hold"/>
                                        <p:tgtEl>
                                          <p:spTgt spid="41"/>
                                        </p:tgtEl>
                                        <p:attrNameLst>
                                          <p:attrName>ppt_x</p:attrName>
                                        </p:attrNameLst>
                                      </p:cBhvr>
                                      <p:tavLst>
                                        <p:tav tm="0">
                                          <p:val>
                                            <p:strVal val="#ppt_x"/>
                                          </p:val>
                                        </p:tav>
                                        <p:tav tm="100000">
                                          <p:val>
                                            <p:strVal val="#ppt_x"/>
                                          </p:val>
                                        </p:tav>
                                      </p:tavLst>
                                    </p:anim>
                                    <p:anim calcmode="lin" valueType="num">
                                      <p:cBhvr>
                                        <p:cTn id="21" dur="200" fill="hold"/>
                                        <p:tgtEl>
                                          <p:spTgt spid="41"/>
                                        </p:tgtEl>
                                        <p:attrNameLst>
                                          <p:attrName>ppt_y</p:attrName>
                                        </p:attrNameLst>
                                      </p:cBhvr>
                                      <p:tavLst>
                                        <p:tav tm="0">
                                          <p:val>
                                            <p:strVal val="#ppt_y-.1"/>
                                          </p:val>
                                        </p:tav>
                                        <p:tav tm="100000">
                                          <p:val>
                                            <p:strVal val="#ppt_y"/>
                                          </p:val>
                                        </p:tav>
                                      </p:tavLst>
                                    </p:anim>
                                  </p:childTnLst>
                                </p:cTn>
                              </p:par>
                            </p:childTnLst>
                          </p:cTn>
                        </p:par>
                        <p:par>
                          <p:cTn id="22" fill="hold">
                            <p:stCondLst>
                              <p:cond delay="600"/>
                            </p:stCondLst>
                            <p:childTnLst>
                              <p:par>
                                <p:cTn id="23" presetID="47" presetClass="entr" presetSubtype="0" repeatCount="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200"/>
                                        <p:tgtEl>
                                          <p:spTgt spid="43"/>
                                        </p:tgtEl>
                                      </p:cBhvr>
                                    </p:animEffect>
                                    <p:anim calcmode="lin" valueType="num">
                                      <p:cBhvr>
                                        <p:cTn id="26" dur="200" fill="hold"/>
                                        <p:tgtEl>
                                          <p:spTgt spid="43"/>
                                        </p:tgtEl>
                                        <p:attrNameLst>
                                          <p:attrName>ppt_x</p:attrName>
                                        </p:attrNameLst>
                                      </p:cBhvr>
                                      <p:tavLst>
                                        <p:tav tm="0">
                                          <p:val>
                                            <p:strVal val="#ppt_x"/>
                                          </p:val>
                                        </p:tav>
                                        <p:tav tm="100000">
                                          <p:val>
                                            <p:strVal val="#ppt_x"/>
                                          </p:val>
                                        </p:tav>
                                      </p:tavLst>
                                    </p:anim>
                                    <p:anim calcmode="lin" valueType="num">
                                      <p:cBhvr>
                                        <p:cTn id="27" dur="2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800"/>
                            </p:stCondLst>
                            <p:childTnLst>
                              <p:par>
                                <p:cTn id="29" presetID="47" presetClass="entr" presetSubtype="0" repeatCount="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200"/>
                                        <p:tgtEl>
                                          <p:spTgt spid="45"/>
                                        </p:tgtEl>
                                      </p:cBhvr>
                                    </p:animEffect>
                                    <p:anim calcmode="lin" valueType="num">
                                      <p:cBhvr>
                                        <p:cTn id="32" dur="200" fill="hold"/>
                                        <p:tgtEl>
                                          <p:spTgt spid="45"/>
                                        </p:tgtEl>
                                        <p:attrNameLst>
                                          <p:attrName>ppt_x</p:attrName>
                                        </p:attrNameLst>
                                      </p:cBhvr>
                                      <p:tavLst>
                                        <p:tav tm="0">
                                          <p:val>
                                            <p:strVal val="#ppt_x"/>
                                          </p:val>
                                        </p:tav>
                                        <p:tav tm="100000">
                                          <p:val>
                                            <p:strVal val="#ppt_x"/>
                                          </p:val>
                                        </p:tav>
                                      </p:tavLst>
                                    </p:anim>
                                    <p:anim calcmode="lin" valueType="num">
                                      <p:cBhvr>
                                        <p:cTn id="33" dur="200" fill="hold"/>
                                        <p:tgtEl>
                                          <p:spTgt spid="45"/>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7" presetClass="entr" presetSubtype="0" repeatCount="0"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200"/>
                                        <p:tgtEl>
                                          <p:spTgt spid="47"/>
                                        </p:tgtEl>
                                      </p:cBhvr>
                                    </p:animEffect>
                                    <p:anim calcmode="lin" valueType="num">
                                      <p:cBhvr>
                                        <p:cTn id="38" dur="200" fill="hold"/>
                                        <p:tgtEl>
                                          <p:spTgt spid="47"/>
                                        </p:tgtEl>
                                        <p:attrNameLst>
                                          <p:attrName>ppt_x</p:attrName>
                                        </p:attrNameLst>
                                      </p:cBhvr>
                                      <p:tavLst>
                                        <p:tav tm="0">
                                          <p:val>
                                            <p:strVal val="#ppt_x"/>
                                          </p:val>
                                        </p:tav>
                                        <p:tav tm="100000">
                                          <p:val>
                                            <p:strVal val="#ppt_x"/>
                                          </p:val>
                                        </p:tav>
                                      </p:tavLst>
                                    </p:anim>
                                    <p:anim calcmode="lin" valueType="num">
                                      <p:cBhvr>
                                        <p:cTn id="39" dur="200" fill="hold"/>
                                        <p:tgtEl>
                                          <p:spTgt spid="47"/>
                                        </p:tgtEl>
                                        <p:attrNameLst>
                                          <p:attrName>ppt_y</p:attrName>
                                        </p:attrNameLst>
                                      </p:cBhvr>
                                      <p:tavLst>
                                        <p:tav tm="0">
                                          <p:val>
                                            <p:strVal val="#ppt_y-.1"/>
                                          </p:val>
                                        </p:tav>
                                        <p:tav tm="100000">
                                          <p:val>
                                            <p:strVal val="#ppt_y"/>
                                          </p:val>
                                        </p:tav>
                                      </p:tavLst>
                                    </p:anim>
                                  </p:childTnLst>
                                </p:cTn>
                              </p:par>
                            </p:childTnLst>
                          </p:cTn>
                        </p:par>
                        <p:par>
                          <p:cTn id="40" fill="hold">
                            <p:stCondLst>
                              <p:cond delay="1200"/>
                            </p:stCondLst>
                            <p:childTnLst>
                              <p:par>
                                <p:cTn id="41" presetID="47" presetClass="entr" presetSubtype="0" repeatCount="0"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200"/>
                                        <p:tgtEl>
                                          <p:spTgt spid="49"/>
                                        </p:tgtEl>
                                      </p:cBhvr>
                                    </p:animEffect>
                                    <p:anim calcmode="lin" valueType="num">
                                      <p:cBhvr>
                                        <p:cTn id="44" dur="200" fill="hold"/>
                                        <p:tgtEl>
                                          <p:spTgt spid="49"/>
                                        </p:tgtEl>
                                        <p:attrNameLst>
                                          <p:attrName>ppt_x</p:attrName>
                                        </p:attrNameLst>
                                      </p:cBhvr>
                                      <p:tavLst>
                                        <p:tav tm="0">
                                          <p:val>
                                            <p:strVal val="#ppt_x"/>
                                          </p:val>
                                        </p:tav>
                                        <p:tav tm="100000">
                                          <p:val>
                                            <p:strVal val="#ppt_x"/>
                                          </p:val>
                                        </p:tav>
                                      </p:tavLst>
                                    </p:anim>
                                    <p:anim calcmode="lin" valueType="num">
                                      <p:cBhvr>
                                        <p:cTn id="45" dur="200" fill="hold"/>
                                        <p:tgtEl>
                                          <p:spTgt spid="49"/>
                                        </p:tgtEl>
                                        <p:attrNameLst>
                                          <p:attrName>ppt_y</p:attrName>
                                        </p:attrNameLst>
                                      </p:cBhvr>
                                      <p:tavLst>
                                        <p:tav tm="0">
                                          <p:val>
                                            <p:strVal val="#ppt_y-.1"/>
                                          </p:val>
                                        </p:tav>
                                        <p:tav tm="100000">
                                          <p:val>
                                            <p:strVal val="#ppt_y"/>
                                          </p:val>
                                        </p:tav>
                                      </p:tavLst>
                                    </p:anim>
                                  </p:childTnLst>
                                </p:cTn>
                              </p:par>
                            </p:childTnLst>
                          </p:cTn>
                        </p:par>
                        <p:par>
                          <p:cTn id="46" fill="hold">
                            <p:stCondLst>
                              <p:cond delay="1400"/>
                            </p:stCondLst>
                            <p:childTnLst>
                              <p:par>
                                <p:cTn id="47" presetID="47" presetClass="entr" presetSubtype="0" repeatCount="0"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200"/>
                                        <p:tgtEl>
                                          <p:spTgt spid="51"/>
                                        </p:tgtEl>
                                      </p:cBhvr>
                                    </p:animEffect>
                                    <p:anim calcmode="lin" valueType="num">
                                      <p:cBhvr>
                                        <p:cTn id="50" dur="200" fill="hold"/>
                                        <p:tgtEl>
                                          <p:spTgt spid="51"/>
                                        </p:tgtEl>
                                        <p:attrNameLst>
                                          <p:attrName>ppt_x</p:attrName>
                                        </p:attrNameLst>
                                      </p:cBhvr>
                                      <p:tavLst>
                                        <p:tav tm="0">
                                          <p:val>
                                            <p:strVal val="#ppt_x"/>
                                          </p:val>
                                        </p:tav>
                                        <p:tav tm="100000">
                                          <p:val>
                                            <p:strVal val="#ppt_x"/>
                                          </p:val>
                                        </p:tav>
                                      </p:tavLst>
                                    </p:anim>
                                    <p:anim calcmode="lin" valueType="num">
                                      <p:cBhvr>
                                        <p:cTn id="51" dur="200" fill="hold"/>
                                        <p:tgtEl>
                                          <p:spTgt spid="51"/>
                                        </p:tgtEl>
                                        <p:attrNameLst>
                                          <p:attrName>ppt_y</p:attrName>
                                        </p:attrNameLst>
                                      </p:cBhvr>
                                      <p:tavLst>
                                        <p:tav tm="0">
                                          <p:val>
                                            <p:strVal val="#ppt_y-.1"/>
                                          </p:val>
                                        </p:tav>
                                        <p:tav tm="100000">
                                          <p:val>
                                            <p:strVal val="#ppt_y"/>
                                          </p:val>
                                        </p:tav>
                                      </p:tavLst>
                                    </p:anim>
                                  </p:childTnLst>
                                </p:cTn>
                              </p:par>
                            </p:childTnLst>
                          </p:cTn>
                        </p:par>
                        <p:par>
                          <p:cTn id="52" fill="hold">
                            <p:stCondLst>
                              <p:cond delay="1600"/>
                            </p:stCondLst>
                            <p:childTnLst>
                              <p:par>
                                <p:cTn id="53" presetID="47" presetClass="entr" presetSubtype="0" repeatCount="0"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200"/>
                                        <p:tgtEl>
                                          <p:spTgt spid="53"/>
                                        </p:tgtEl>
                                      </p:cBhvr>
                                    </p:animEffect>
                                    <p:anim calcmode="lin" valueType="num">
                                      <p:cBhvr>
                                        <p:cTn id="56" dur="200" fill="hold"/>
                                        <p:tgtEl>
                                          <p:spTgt spid="53"/>
                                        </p:tgtEl>
                                        <p:attrNameLst>
                                          <p:attrName>ppt_x</p:attrName>
                                        </p:attrNameLst>
                                      </p:cBhvr>
                                      <p:tavLst>
                                        <p:tav tm="0">
                                          <p:val>
                                            <p:strVal val="#ppt_x"/>
                                          </p:val>
                                        </p:tav>
                                        <p:tav tm="100000">
                                          <p:val>
                                            <p:strVal val="#ppt_x"/>
                                          </p:val>
                                        </p:tav>
                                      </p:tavLst>
                                    </p:anim>
                                    <p:anim calcmode="lin" valueType="num">
                                      <p:cBhvr>
                                        <p:cTn id="57" dur="2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500"/>
                                        <p:tgtEl>
                                          <p:spTgt spid="48"/>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839D230-EA6B-0401-FDA6-8307983F336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273E40E-CB90-8997-B591-60BBB9EB1BA1}"/>
              </a:ext>
            </a:extLst>
          </p:cNvPr>
          <p:cNvSpPr>
            <a:spLocks noGrp="1"/>
          </p:cNvSpPr>
          <p:nvPr>
            <p:ph type="ctrTitle"/>
          </p:nvPr>
        </p:nvSpPr>
        <p:spPr>
          <a:xfrm>
            <a:off x="1524000" y="-1280448"/>
            <a:ext cx="9144000" cy="921925"/>
          </a:xfrm>
        </p:spPr>
        <p:txBody>
          <a:bodyPr>
            <a:normAutofit fontScale="90000"/>
          </a:bodyPr>
          <a:lstStyle/>
          <a:p>
            <a:r>
              <a:rPr lang="en-US" dirty="0"/>
              <a:t>How important was Lincoln in Roman Britain?</a:t>
            </a:r>
          </a:p>
        </p:txBody>
      </p:sp>
      <p:sp>
        <p:nvSpPr>
          <p:cNvPr id="7" name="Title">
            <a:extLst>
              <a:ext uri="{FF2B5EF4-FFF2-40B4-BE49-F238E27FC236}">
                <a16:creationId xmlns:a16="http://schemas.microsoft.com/office/drawing/2014/main" id="{285F6CF0-4360-686D-0334-9C9511FD4A6F}"/>
              </a:ext>
            </a:extLst>
          </p:cNvPr>
          <p:cNvSpPr txBox="1">
            <a:spLocks/>
          </p:cNvSpPr>
          <p:nvPr/>
        </p:nvSpPr>
        <p:spPr>
          <a:xfrm>
            <a:off x="407913" y="255962"/>
            <a:ext cx="8278887" cy="132352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How important was Lincoln in Roman Britain?</a:t>
            </a:r>
          </a:p>
        </p:txBody>
      </p:sp>
      <p:sp>
        <p:nvSpPr>
          <p:cNvPr id="8" name="Text ">
            <a:extLst>
              <a:ext uri="{FF2B5EF4-FFF2-40B4-BE49-F238E27FC236}">
                <a16:creationId xmlns:a16="http://schemas.microsoft.com/office/drawing/2014/main" id="{96886D6C-4E64-8738-C9DE-03C99EBD296B}"/>
              </a:ext>
            </a:extLst>
          </p:cNvPr>
          <p:cNvSpPr txBox="1"/>
          <p:nvPr/>
        </p:nvSpPr>
        <p:spPr>
          <a:xfrm>
            <a:off x="445612" y="1690174"/>
            <a:ext cx="6783287" cy="3943387"/>
          </a:xfrm>
          <a:prstGeom prst="rect">
            <a:avLst/>
          </a:prstGeom>
          <a:noFill/>
        </p:spPr>
        <p:txBody>
          <a:bodyPr wrap="square">
            <a:spAutoFit/>
          </a:bodyPr>
          <a:lstStyle/>
          <a:p>
            <a:pPr>
              <a:lnSpc>
                <a:spcPct val="150000"/>
              </a:lnSpc>
            </a:pPr>
            <a:r>
              <a:rPr lang="en-GB" sz="1400" dirty="0">
                <a:latin typeface="Comic Sans MS" panose="030F0702030302020204" pitchFamily="66" charset="0"/>
              </a:rPr>
              <a:t>Lincoln, known as Lindum Colonia, was one of the most important towns in Roman Britain. It began as a fortress for the Ninth Legion and later became a colonia, a special town for retired Roman soldiers. Its location on a hill and by the River Witham made it perfect for defence and trade. </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The town was connected by key Roman roads and even had its own canal, helping goods travel across the country. Over time, Lincoln grew into a busy and wealthy place with stone buildings, bathhouses, temples, and a strong Roman culture.</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It became a key centre for trade, travel, and government, showing just how important it was to the Romans.</a:t>
            </a:r>
          </a:p>
        </p:txBody>
      </p:sp>
      <p:pic>
        <p:nvPicPr>
          <p:cNvPr id="9" name="Picture 8" descr="An illustration of a wealthy roman man.">
            <a:extLst>
              <a:ext uri="{FF2B5EF4-FFF2-40B4-BE49-F238E27FC236}">
                <a16:creationId xmlns:a16="http://schemas.microsoft.com/office/drawing/2014/main" id="{F124C052-7362-F38C-5A03-B52EC8DF30AD}"/>
              </a:ext>
            </a:extLst>
          </p:cNvPr>
          <p:cNvPicPr>
            <a:picLocks noChangeAspect="1"/>
          </p:cNvPicPr>
          <p:nvPr/>
        </p:nvPicPr>
        <p:blipFill>
          <a:blip r:embed="rId4"/>
          <a:stretch>
            <a:fillRect/>
          </a:stretch>
        </p:blipFill>
        <p:spPr>
          <a:xfrm>
            <a:off x="7228899" y="1153435"/>
            <a:ext cx="1858539" cy="5340029"/>
          </a:xfrm>
          <a:prstGeom prst="rect">
            <a:avLst/>
          </a:prstGeom>
        </p:spPr>
      </p:pic>
      <p:pic>
        <p:nvPicPr>
          <p:cNvPr id="6" name="Picture 5" descr="An illustration of a roman woman in a red shawl and dress with a pale under dress.">
            <a:extLst>
              <a:ext uri="{FF2B5EF4-FFF2-40B4-BE49-F238E27FC236}">
                <a16:creationId xmlns:a16="http://schemas.microsoft.com/office/drawing/2014/main" id="{6469346C-0C14-3803-BCE9-1EAB89E605D4}"/>
              </a:ext>
            </a:extLst>
          </p:cNvPr>
          <p:cNvPicPr>
            <a:picLocks noChangeAspect="1"/>
          </p:cNvPicPr>
          <p:nvPr/>
        </p:nvPicPr>
        <p:blipFill>
          <a:blip r:embed="rId5"/>
          <a:stretch>
            <a:fillRect/>
          </a:stretch>
        </p:blipFill>
        <p:spPr>
          <a:xfrm flipH="1">
            <a:off x="10320110" y="893472"/>
            <a:ext cx="1858538" cy="5404582"/>
          </a:xfrm>
          <a:prstGeom prst="rect">
            <a:avLst/>
          </a:prstGeom>
        </p:spPr>
      </p:pic>
      <p:pic>
        <p:nvPicPr>
          <p:cNvPr id="4" name="Picture 3" descr="An illustration of a roman solider with a helmet and armour, holing a large red shield.">
            <a:extLst>
              <a:ext uri="{FF2B5EF4-FFF2-40B4-BE49-F238E27FC236}">
                <a16:creationId xmlns:a16="http://schemas.microsoft.com/office/drawing/2014/main" id="{B9F3760B-4B79-66FE-7DFF-F573253E48D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57918" y="255962"/>
            <a:ext cx="3377821" cy="6858000"/>
          </a:xfrm>
          <a:prstGeom prst="rect">
            <a:avLst/>
          </a:prstGeom>
        </p:spPr>
      </p:pic>
      <p:pic>
        <p:nvPicPr>
          <p:cNvPr id="15" name="Logo">
            <a:extLst>
              <a:ext uri="{FF2B5EF4-FFF2-40B4-BE49-F238E27FC236}">
                <a16:creationId xmlns:a16="http://schemas.microsoft.com/office/drawing/2014/main" id="{EC96E760-E134-6D7C-0E90-AB1D671CD4D3}"/>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11105752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lstStyle/>
          <a:p>
            <a:r>
              <a:rPr lang="en-US" dirty="0"/>
              <a:t>The roman empire</a:t>
            </a:r>
          </a:p>
        </p:txBody>
      </p:sp>
      <p:sp>
        <p:nvSpPr>
          <p:cNvPr id="11" name="Slide Question">
            <a:extLst>
              <a:ext uri="{FF2B5EF4-FFF2-40B4-BE49-F238E27FC236}">
                <a16:creationId xmlns:a16="http://schemas.microsoft.com/office/drawing/2014/main" id="{783B29E9-B659-A0BE-38AB-74617199D84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the Romans choose to live here?</a:t>
            </a:r>
          </a:p>
        </p:txBody>
      </p:sp>
      <p:sp>
        <p:nvSpPr>
          <p:cNvPr id="7" name="Title">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Roman Empire</a:t>
            </a:r>
          </a:p>
        </p:txBody>
      </p:sp>
      <p:pic>
        <p:nvPicPr>
          <p:cNvPr id="15" name="Logo">
            <a:extLst>
              <a:ext uri="{FF2B5EF4-FFF2-40B4-BE49-F238E27FC236}">
                <a16:creationId xmlns:a16="http://schemas.microsoft.com/office/drawing/2014/main" id="{000E12C8-EDB8-5C8D-5948-511D2B19945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1852"/>
            <a:ext cx="1523999" cy="1370158"/>
          </a:xfrm>
          <a:prstGeom prst="rect">
            <a:avLst/>
          </a:prstGeom>
        </p:spPr>
      </p:pic>
      <p:sp>
        <p:nvSpPr>
          <p:cNvPr id="8" name="Text ">
            <a:extLst>
              <a:ext uri="{FF2B5EF4-FFF2-40B4-BE49-F238E27FC236}">
                <a16:creationId xmlns:a16="http://schemas.microsoft.com/office/drawing/2014/main" id="{D865BA71-9D09-29EE-229D-D2C900EC273E}"/>
              </a:ext>
            </a:extLst>
          </p:cNvPr>
          <p:cNvSpPr txBox="1"/>
          <p:nvPr/>
        </p:nvSpPr>
        <p:spPr>
          <a:xfrm>
            <a:off x="494269" y="1390861"/>
            <a:ext cx="5921771" cy="3662734"/>
          </a:xfrm>
          <a:prstGeom prst="rect">
            <a:avLst/>
          </a:prstGeom>
          <a:noFill/>
        </p:spPr>
        <p:txBody>
          <a:bodyPr wrap="square">
            <a:spAutoFit/>
          </a:bodyPr>
          <a:lstStyle/>
          <a:p>
            <a:pPr>
              <a:lnSpc>
                <a:spcPct val="150000"/>
              </a:lnSpc>
            </a:pPr>
            <a:r>
              <a:rPr lang="en-GB" sz="1200" dirty="0">
                <a:latin typeface="Comic Sans MS" panose="030F0702030302020204" pitchFamily="66" charset="0"/>
              </a:rPr>
              <a:t>In 55 BC, Julius Caesar lead the first Roman military expedition to Britain following up with a second the next year.</a:t>
            </a:r>
          </a:p>
          <a:p>
            <a:pPr>
              <a:lnSpc>
                <a:spcPct val="150000"/>
              </a:lnSpc>
            </a:pPr>
            <a:endParaRPr lang="en-GB" sz="1200" dirty="0">
              <a:latin typeface="Comic Sans MS" panose="030F0702030302020204" pitchFamily="66" charset="0"/>
            </a:endParaRPr>
          </a:p>
          <a:p>
            <a:pPr>
              <a:lnSpc>
                <a:spcPct val="150000"/>
              </a:lnSpc>
            </a:pPr>
            <a:r>
              <a:rPr lang="en-GB" sz="1200" dirty="0">
                <a:latin typeface="Comic Sans MS" panose="030F0702030302020204" pitchFamily="66" charset="0"/>
              </a:rPr>
              <a:t>It wasn’t until AD 43 that the Romans, under the orders of Emperor Claudius, returned to conquer Britain.</a:t>
            </a:r>
          </a:p>
          <a:p>
            <a:pPr>
              <a:lnSpc>
                <a:spcPct val="150000"/>
              </a:lnSpc>
            </a:pPr>
            <a:endParaRPr lang="en-GB" sz="1200" dirty="0">
              <a:latin typeface="Comic Sans MS" panose="030F0702030302020204" pitchFamily="66" charset="0"/>
            </a:endParaRPr>
          </a:p>
          <a:p>
            <a:pPr>
              <a:lnSpc>
                <a:spcPct val="150000"/>
              </a:lnSpc>
            </a:pPr>
            <a:r>
              <a:rPr lang="en-GB" sz="1200" dirty="0">
                <a:latin typeface="Comic Sans MS" panose="030F0702030302020204" pitchFamily="66" charset="0"/>
              </a:rPr>
              <a:t>By AD 48, the Roman army had reached the area we now call Lincolnshire. They needed a strong, safe place to build a fortress, and they chose a hill beside a wide part of the River Witham. </a:t>
            </a:r>
          </a:p>
          <a:p>
            <a:pPr>
              <a:lnSpc>
                <a:spcPct val="150000"/>
              </a:lnSpc>
            </a:pPr>
            <a:endParaRPr lang="en-GB" sz="1200" dirty="0">
              <a:latin typeface="Comic Sans MS" panose="030F0702030302020204" pitchFamily="66" charset="0"/>
            </a:endParaRPr>
          </a:p>
          <a:p>
            <a:pPr>
              <a:lnSpc>
                <a:spcPct val="150000"/>
              </a:lnSpc>
            </a:pPr>
            <a:r>
              <a:rPr lang="en-GB" sz="1200" dirty="0">
                <a:latin typeface="Comic Sans MS" panose="030F0702030302020204" pitchFamily="66" charset="0"/>
              </a:rPr>
              <a:t>This spot, now called </a:t>
            </a:r>
            <a:r>
              <a:rPr lang="en-GB" sz="1200" dirty="0" err="1">
                <a:latin typeface="Comic Sans MS" panose="030F0702030302020204" pitchFamily="66" charset="0"/>
              </a:rPr>
              <a:t>Brayford</a:t>
            </a:r>
            <a:r>
              <a:rPr lang="en-GB" sz="1200" dirty="0">
                <a:latin typeface="Comic Sans MS" panose="030F0702030302020204" pitchFamily="66" charset="0"/>
              </a:rPr>
              <a:t> Pool, gave them a good view of the area and easy access to water and transport. It was the perfect place to begin building what would become a major Roman town. </a:t>
            </a:r>
          </a:p>
        </p:txBody>
      </p:sp>
      <p:pic>
        <p:nvPicPr>
          <p:cNvPr id="17" name="Picture 16"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06DABE73-36E5-8594-C2F3-9107E8B710B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38083">
            <a:off x="6522625" y="1305230"/>
            <a:ext cx="5691705" cy="4247540"/>
          </a:xfrm>
          <a:prstGeom prst="rect">
            <a:avLst/>
          </a:prstGeom>
        </p:spPr>
      </p:pic>
      <p:pic>
        <p:nvPicPr>
          <p:cNvPr id="21" name="Picture 20" descr="A circle showing a portrait of Julius Caesar with a laurel wreath around his head and a red cloak around him.">
            <a:extLst>
              <a:ext uri="{FF2B5EF4-FFF2-40B4-BE49-F238E27FC236}">
                <a16:creationId xmlns:a16="http://schemas.microsoft.com/office/drawing/2014/main" id="{CB01AC98-13D0-E7CE-C3C9-1B809C45A72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96000" y="1710797"/>
            <a:ext cx="1623291" cy="1649223"/>
          </a:xfrm>
          <a:prstGeom prst="rect">
            <a:avLst/>
          </a:prstGeom>
        </p:spPr>
      </p:pic>
      <p:pic>
        <p:nvPicPr>
          <p:cNvPr id="18" name="Timeline" descr="A timeline highlighting the Roman period (AD 43 to AD 410). It spans from 400 BC to AD 900. ">
            <a:extLst>
              <a:ext uri="{FF2B5EF4-FFF2-40B4-BE49-F238E27FC236}">
                <a16:creationId xmlns:a16="http://schemas.microsoft.com/office/drawing/2014/main" id="{EBECA2AC-8179-E41F-001F-7580642C5353}"/>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4795066"/>
            <a:ext cx="12193280" cy="1766295"/>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2000"/>
                            </p:stCondLst>
                            <p:childTnLst>
                              <p:par>
                                <p:cTn id="23" presetID="2" presetClass="entr" presetSubtype="2" decel="5000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1000" fill="hold"/>
                                        <p:tgtEl>
                                          <p:spTgt spid="17"/>
                                        </p:tgtEl>
                                        <p:attrNameLst>
                                          <p:attrName>ppt_x</p:attrName>
                                        </p:attrNameLst>
                                      </p:cBhvr>
                                      <p:tavLst>
                                        <p:tav tm="0">
                                          <p:val>
                                            <p:strVal val="1+#ppt_w/2"/>
                                          </p:val>
                                        </p:tav>
                                        <p:tav tm="100000">
                                          <p:val>
                                            <p:strVal val="#ppt_x"/>
                                          </p:val>
                                        </p:tav>
                                      </p:tavLst>
                                    </p:anim>
                                    <p:anim calcmode="lin" valueType="num">
                                      <p:cBhvr additive="base">
                                        <p:cTn id="26" dur="10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8">
                                            <p:txEl>
                                              <p:pRg st="4" end="4"/>
                                            </p:txEl>
                                          </p:spTgt>
                                        </p:tgtEl>
                                        <p:attrNameLst>
                                          <p:attrName>style.visibility</p:attrName>
                                        </p:attrNameLst>
                                      </p:cBhvr>
                                      <p:to>
                                        <p:strVal val="visible"/>
                                      </p:to>
                                    </p:set>
                                    <p:animEffect transition="in" filter="fade">
                                      <p:cBhvr>
                                        <p:cTn id="30" dur="500"/>
                                        <p:tgtEl>
                                          <p:spTgt spid="8">
                                            <p:txEl>
                                              <p:pRg st="4" end="4"/>
                                            </p:txEl>
                                          </p:spTgt>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8">
                                            <p:txEl>
                                              <p:pRg st="6" end="6"/>
                                            </p:txEl>
                                          </p:spTgt>
                                        </p:tgtEl>
                                        <p:attrNameLst>
                                          <p:attrName>style.visibility</p:attrName>
                                        </p:attrNameLst>
                                      </p:cBhvr>
                                      <p:to>
                                        <p:strVal val="visible"/>
                                      </p:to>
                                    </p:set>
                                    <p:animEffect transition="in" filter="fade">
                                      <p:cBhvr>
                                        <p:cTn id="34"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ADCEFCA-7701-2132-4028-C7A4DD8C65B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A34E515-1EE6-E563-A153-E438DE6380A9}"/>
              </a:ext>
            </a:extLst>
          </p:cNvPr>
          <p:cNvSpPr>
            <a:spLocks noGrp="1"/>
          </p:cNvSpPr>
          <p:nvPr>
            <p:ph type="ctrTitle"/>
          </p:nvPr>
        </p:nvSpPr>
        <p:spPr>
          <a:xfrm>
            <a:off x="1524000" y="-1280448"/>
            <a:ext cx="9144000" cy="921925"/>
          </a:xfrm>
        </p:spPr>
        <p:txBody>
          <a:bodyPr/>
          <a:lstStyle/>
          <a:p>
            <a:r>
              <a:rPr lang="en-US" dirty="0"/>
              <a:t>Caught between roads</a:t>
            </a:r>
          </a:p>
        </p:txBody>
      </p:sp>
      <p:sp>
        <p:nvSpPr>
          <p:cNvPr id="11" name="Slide Question">
            <a:extLst>
              <a:ext uri="{FF2B5EF4-FFF2-40B4-BE49-F238E27FC236}">
                <a16:creationId xmlns:a16="http://schemas.microsoft.com/office/drawing/2014/main" id="{57929120-254F-16EC-ECCC-97600E8CB26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the Romans choose to live here?</a:t>
            </a:r>
          </a:p>
        </p:txBody>
      </p:sp>
      <p:sp>
        <p:nvSpPr>
          <p:cNvPr id="7" name="Title">
            <a:extLst>
              <a:ext uri="{FF2B5EF4-FFF2-40B4-BE49-F238E27FC236}">
                <a16:creationId xmlns:a16="http://schemas.microsoft.com/office/drawing/2014/main" id="{E8CD7EE2-B6AA-A905-998A-EED129E950D9}"/>
              </a:ext>
            </a:extLst>
          </p:cNvPr>
          <p:cNvSpPr txBox="1">
            <a:spLocks/>
          </p:cNvSpPr>
          <p:nvPr/>
        </p:nvSpPr>
        <p:spPr>
          <a:xfrm>
            <a:off x="494268" y="449848"/>
            <a:ext cx="9678431" cy="800219"/>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Caught Between Roads</a:t>
            </a:r>
          </a:p>
        </p:txBody>
      </p:sp>
      <p:sp>
        <p:nvSpPr>
          <p:cNvPr id="8" name="Text ">
            <a:extLst>
              <a:ext uri="{FF2B5EF4-FFF2-40B4-BE49-F238E27FC236}">
                <a16:creationId xmlns:a16="http://schemas.microsoft.com/office/drawing/2014/main" id="{D0664BD5-BA73-4143-2226-F2B7E65972F9}"/>
              </a:ext>
            </a:extLst>
          </p:cNvPr>
          <p:cNvSpPr txBox="1"/>
          <p:nvPr/>
        </p:nvSpPr>
        <p:spPr>
          <a:xfrm>
            <a:off x="424028" y="1347221"/>
            <a:ext cx="4220780" cy="1159485"/>
          </a:xfrm>
          <a:prstGeom prst="rect">
            <a:avLst/>
          </a:prstGeom>
          <a:noFill/>
        </p:spPr>
        <p:txBody>
          <a:bodyPr wrap="square">
            <a:spAutoFit/>
          </a:bodyPr>
          <a:lstStyle/>
          <a:p>
            <a:pPr>
              <a:lnSpc>
                <a:spcPct val="150000"/>
              </a:lnSpc>
            </a:pPr>
            <a:r>
              <a:rPr lang="en-GB" sz="1600" dirty="0">
                <a:latin typeface="Comic Sans MS" panose="030F0702030302020204" pitchFamily="66" charset="0"/>
              </a:rPr>
              <a:t>The site at Lincoln was also a natural meeting point of two important Roman roads: the Fosse Way and Ermine Street. </a:t>
            </a:r>
          </a:p>
        </p:txBody>
      </p:sp>
      <p:sp>
        <p:nvSpPr>
          <p:cNvPr id="4" name="Text ">
            <a:extLst>
              <a:ext uri="{FF2B5EF4-FFF2-40B4-BE49-F238E27FC236}">
                <a16:creationId xmlns:a16="http://schemas.microsoft.com/office/drawing/2014/main" id="{F2145410-AA7B-AB88-E722-0B0569ADA33B}"/>
              </a:ext>
            </a:extLst>
          </p:cNvPr>
          <p:cNvSpPr txBox="1"/>
          <p:nvPr/>
        </p:nvSpPr>
        <p:spPr>
          <a:xfrm>
            <a:off x="453963" y="3122068"/>
            <a:ext cx="4199680" cy="2636812"/>
          </a:xfrm>
          <a:prstGeom prst="rect">
            <a:avLst/>
          </a:prstGeom>
          <a:noFill/>
        </p:spPr>
        <p:txBody>
          <a:bodyPr wrap="square">
            <a:spAutoFit/>
          </a:bodyPr>
          <a:lstStyle/>
          <a:p>
            <a:pPr>
              <a:lnSpc>
                <a:spcPct val="150000"/>
              </a:lnSpc>
            </a:pPr>
            <a:r>
              <a:rPr lang="en-GB" sz="1600" dirty="0">
                <a:latin typeface="Comic Sans MS" panose="030F0702030302020204" pitchFamily="66" charset="0"/>
              </a:rPr>
              <a:t>Before the Romans arrived, the people of Britain used simple tracks and muddy paths to travel from place to place. The Romans introduced roads built in layers of stone, gravel, and sand. These roads were strong, straight, and lasted for hundreds of years. </a:t>
            </a:r>
          </a:p>
        </p:txBody>
      </p:sp>
      <p:grpSp>
        <p:nvGrpSpPr>
          <p:cNvPr id="13" name="Group 12" descr="A photo of a dirt path in the middle of a field of grass, trees are in the distance, the sky is blue.">
            <a:extLst>
              <a:ext uri="{FF2B5EF4-FFF2-40B4-BE49-F238E27FC236}">
                <a16:creationId xmlns:a16="http://schemas.microsoft.com/office/drawing/2014/main" id="{0E9803E4-C18E-2E14-A967-E591648F2590}"/>
              </a:ext>
            </a:extLst>
          </p:cNvPr>
          <p:cNvGrpSpPr/>
          <p:nvPr/>
        </p:nvGrpSpPr>
        <p:grpSpPr>
          <a:xfrm>
            <a:off x="4924106" y="1403229"/>
            <a:ext cx="5865814" cy="4714724"/>
            <a:chOff x="4802186" y="1456755"/>
            <a:chExt cx="5865814" cy="4714724"/>
          </a:xfrm>
        </p:grpSpPr>
        <p:pic>
          <p:nvPicPr>
            <p:cNvPr id="9" name="Picture 8">
              <a:extLst>
                <a:ext uri="{FF2B5EF4-FFF2-40B4-BE49-F238E27FC236}">
                  <a16:creationId xmlns:a16="http://schemas.microsoft.com/office/drawing/2014/main" id="{69535966-6CB6-7564-0330-E13F5321E60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827594" y="1456755"/>
              <a:ext cx="5840406" cy="4714724"/>
            </a:xfrm>
            <a:prstGeom prst="rect">
              <a:avLst/>
            </a:prstGeom>
            <a:ln w="28575">
              <a:solidFill>
                <a:schemeClr val="tx1"/>
              </a:solidFill>
            </a:ln>
          </p:spPr>
        </p:pic>
        <p:sp>
          <p:nvSpPr>
            <p:cNvPr id="12" name="TextBox 11">
              <a:extLst>
                <a:ext uri="{FF2B5EF4-FFF2-40B4-BE49-F238E27FC236}">
                  <a16:creationId xmlns:a16="http://schemas.microsoft.com/office/drawing/2014/main" id="{64A09910-0813-576F-F0B2-3DA71DB2E925}"/>
                </a:ext>
              </a:extLst>
            </p:cNvPr>
            <p:cNvSpPr txBox="1"/>
            <p:nvPr/>
          </p:nvSpPr>
          <p:spPr>
            <a:xfrm>
              <a:off x="4802186" y="5894480"/>
              <a:ext cx="2736173" cy="276999"/>
            </a:xfrm>
            <a:prstGeom prst="rect">
              <a:avLst/>
            </a:prstGeom>
            <a:noFill/>
          </p:spPr>
          <p:txBody>
            <a:bodyPr wrap="square">
              <a:spAutoFit/>
            </a:bodyPr>
            <a:lstStyle/>
            <a:p>
              <a:r>
                <a:rPr lang="en-GB" sz="1200" dirty="0">
                  <a:latin typeface="Arial" panose="020B0604020202020204" pitchFamily="34" charset="0"/>
                  <a:cs typeface="Arial" panose="020B0604020202020204" pitchFamily="34" charset="0"/>
                </a:rPr>
                <a:t>© Wikimedia Commons</a:t>
              </a:r>
            </a:p>
          </p:txBody>
        </p:sp>
      </p:grpSp>
      <p:sp>
        <p:nvSpPr>
          <p:cNvPr id="6" name="Text ">
            <a:extLst>
              <a:ext uri="{FF2B5EF4-FFF2-40B4-BE49-F238E27FC236}">
                <a16:creationId xmlns:a16="http://schemas.microsoft.com/office/drawing/2014/main" id="{6499AE66-6EFA-49D0-638A-F89F774C7264}"/>
              </a:ext>
            </a:extLst>
          </p:cNvPr>
          <p:cNvSpPr txBox="1"/>
          <p:nvPr/>
        </p:nvSpPr>
        <p:spPr>
          <a:xfrm>
            <a:off x="453963" y="7161035"/>
            <a:ext cx="11314011" cy="790153"/>
          </a:xfrm>
          <a:prstGeom prst="rect">
            <a:avLst/>
          </a:prstGeom>
          <a:noFill/>
        </p:spPr>
        <p:txBody>
          <a:bodyPr wrap="square">
            <a:spAutoFit/>
          </a:bodyPr>
          <a:lstStyle/>
          <a:p>
            <a:pPr>
              <a:lnSpc>
                <a:spcPct val="150000"/>
              </a:lnSpc>
            </a:pPr>
            <a:r>
              <a:rPr lang="en-GB" sz="1600" dirty="0">
                <a:latin typeface="Comic Sans MS" panose="030F0702030302020204" pitchFamily="66" charset="0"/>
              </a:rPr>
              <a:t>Roman roads made travel much faster and safer than before. They connected towns, forts, and ports all across the country, enabling the Roman army to move quickly and increased trade and travel. </a:t>
            </a:r>
          </a:p>
        </p:txBody>
      </p:sp>
      <p:pic>
        <p:nvPicPr>
          <p:cNvPr id="2" name="Logo">
            <a:extLst>
              <a:ext uri="{FF2B5EF4-FFF2-40B4-BE49-F238E27FC236}">
                <a16:creationId xmlns:a16="http://schemas.microsoft.com/office/drawing/2014/main" id="{A646AA4F-8465-7359-4812-A926D6D8B31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1852"/>
            <a:ext cx="1523999" cy="1370158"/>
          </a:xfrm>
          <a:prstGeom prst="rect">
            <a:avLst/>
          </a:prstGeom>
        </p:spPr>
      </p:pic>
    </p:spTree>
    <p:extLst>
      <p:ext uri="{BB962C8B-B14F-4D97-AF65-F5344CB8AC3E}">
        <p14:creationId xmlns:p14="http://schemas.microsoft.com/office/powerpoint/2010/main" val="5445124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500"/>
                                        <p:tgtEl>
                                          <p:spTgt spid="6">
                                            <p:txEl>
                                              <p:pRg st="0" end="0"/>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4" grpId="0" build="allAtOnce"/>
      <p:bldP spid="6"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19AB41E-E481-D19C-4E50-E8AE5698A1A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6295EF6-7824-0EDC-31F9-82A7055CFFE2}"/>
              </a:ext>
            </a:extLst>
          </p:cNvPr>
          <p:cNvSpPr>
            <a:spLocks noGrp="1"/>
          </p:cNvSpPr>
          <p:nvPr>
            <p:ph type="ctrTitle"/>
          </p:nvPr>
        </p:nvSpPr>
        <p:spPr>
          <a:xfrm>
            <a:off x="1524000" y="-1280448"/>
            <a:ext cx="9144000" cy="921925"/>
          </a:xfrm>
        </p:spPr>
        <p:txBody>
          <a:bodyPr/>
          <a:lstStyle/>
          <a:p>
            <a:r>
              <a:rPr lang="en-US" dirty="0"/>
              <a:t>Roman Roads</a:t>
            </a:r>
          </a:p>
        </p:txBody>
      </p:sp>
      <p:sp>
        <p:nvSpPr>
          <p:cNvPr id="11" name="Slide Question">
            <a:extLst>
              <a:ext uri="{FF2B5EF4-FFF2-40B4-BE49-F238E27FC236}">
                <a16:creationId xmlns:a16="http://schemas.microsoft.com/office/drawing/2014/main" id="{667A42CC-0AC0-29D9-A1BA-AABE792DD1C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the Romans choose to live here?</a:t>
            </a:r>
          </a:p>
        </p:txBody>
      </p:sp>
      <p:sp>
        <p:nvSpPr>
          <p:cNvPr id="7" name="Title">
            <a:extLst>
              <a:ext uri="{FF2B5EF4-FFF2-40B4-BE49-F238E27FC236}">
                <a16:creationId xmlns:a16="http://schemas.microsoft.com/office/drawing/2014/main" id="{4F73C31B-EA31-5A5C-1D1E-635ACB2E38E8}"/>
              </a:ext>
            </a:extLst>
          </p:cNvPr>
          <p:cNvSpPr txBox="1">
            <a:spLocks/>
          </p:cNvSpPr>
          <p:nvPr/>
        </p:nvSpPr>
        <p:spPr>
          <a:xfrm>
            <a:off x="494268" y="449848"/>
            <a:ext cx="9678431" cy="800219"/>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Caught Between Roads</a:t>
            </a:r>
          </a:p>
        </p:txBody>
      </p:sp>
      <p:pic>
        <p:nvPicPr>
          <p:cNvPr id="24" name="Logo">
            <a:extLst>
              <a:ext uri="{FF2B5EF4-FFF2-40B4-BE49-F238E27FC236}">
                <a16:creationId xmlns:a16="http://schemas.microsoft.com/office/drawing/2014/main" id="{C2092C72-CAAC-694B-B3FC-4418471F3D0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1852"/>
            <a:ext cx="1523999" cy="1370158"/>
          </a:xfrm>
          <a:prstGeom prst="rect">
            <a:avLst/>
          </a:prstGeom>
        </p:spPr>
      </p:pic>
      <p:sp>
        <p:nvSpPr>
          <p:cNvPr id="17" name="Text ">
            <a:extLst>
              <a:ext uri="{FF2B5EF4-FFF2-40B4-BE49-F238E27FC236}">
                <a16:creationId xmlns:a16="http://schemas.microsoft.com/office/drawing/2014/main" id="{3EB10D18-3826-D2DF-A777-3223D33FEAAA}"/>
              </a:ext>
            </a:extLst>
          </p:cNvPr>
          <p:cNvSpPr txBox="1"/>
          <p:nvPr/>
        </p:nvSpPr>
        <p:spPr>
          <a:xfrm>
            <a:off x="453963" y="1250067"/>
            <a:ext cx="4199680" cy="2636812"/>
          </a:xfrm>
          <a:prstGeom prst="rect">
            <a:avLst/>
          </a:prstGeom>
          <a:noFill/>
        </p:spPr>
        <p:txBody>
          <a:bodyPr wrap="square">
            <a:spAutoFit/>
          </a:bodyPr>
          <a:lstStyle/>
          <a:p>
            <a:pPr>
              <a:lnSpc>
                <a:spcPct val="150000"/>
              </a:lnSpc>
            </a:pPr>
            <a:r>
              <a:rPr lang="en-GB" sz="1600" dirty="0">
                <a:latin typeface="Comic Sans MS" panose="030F0702030302020204" pitchFamily="66" charset="0"/>
              </a:rPr>
              <a:t>Before the Romans arrived, the people of Britain used simple tracks and muddy paths to travel from place to place. The Romans introduced roads built in layers of stone, gravel, and sand. These roads were strong, straight, and lasted for hundreds of years. </a:t>
            </a:r>
          </a:p>
        </p:txBody>
      </p:sp>
      <p:grpSp>
        <p:nvGrpSpPr>
          <p:cNvPr id="18" name="Group 17" descr="A photo of a dirt path in the middle of a field of grass, trees are in the distance, the sky is blue.">
            <a:extLst>
              <a:ext uri="{FF2B5EF4-FFF2-40B4-BE49-F238E27FC236}">
                <a16:creationId xmlns:a16="http://schemas.microsoft.com/office/drawing/2014/main" id="{B7806291-24EE-6DFF-1D65-EF60ABDC1193}"/>
              </a:ext>
            </a:extLst>
          </p:cNvPr>
          <p:cNvGrpSpPr/>
          <p:nvPr/>
        </p:nvGrpSpPr>
        <p:grpSpPr>
          <a:xfrm>
            <a:off x="4924106" y="1449611"/>
            <a:ext cx="3214054" cy="2615924"/>
            <a:chOff x="4802186" y="1456755"/>
            <a:chExt cx="5865814" cy="4774193"/>
          </a:xfrm>
        </p:grpSpPr>
        <p:pic>
          <p:nvPicPr>
            <p:cNvPr id="19" name="Picture 18">
              <a:extLst>
                <a:ext uri="{FF2B5EF4-FFF2-40B4-BE49-F238E27FC236}">
                  <a16:creationId xmlns:a16="http://schemas.microsoft.com/office/drawing/2014/main" id="{0DAFD69D-6A90-A603-492A-525017B8171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827594" y="1456755"/>
              <a:ext cx="5840406" cy="4714724"/>
            </a:xfrm>
            <a:prstGeom prst="rect">
              <a:avLst/>
            </a:prstGeom>
            <a:ln w="28575">
              <a:solidFill>
                <a:schemeClr val="tx1"/>
              </a:solidFill>
            </a:ln>
          </p:spPr>
        </p:pic>
        <p:sp>
          <p:nvSpPr>
            <p:cNvPr id="20" name="TextBox 19">
              <a:extLst>
                <a:ext uri="{FF2B5EF4-FFF2-40B4-BE49-F238E27FC236}">
                  <a16:creationId xmlns:a16="http://schemas.microsoft.com/office/drawing/2014/main" id="{E25E9D62-2995-815E-BA18-F0FB79F05C44}"/>
                </a:ext>
              </a:extLst>
            </p:cNvPr>
            <p:cNvSpPr txBox="1"/>
            <p:nvPr/>
          </p:nvSpPr>
          <p:spPr>
            <a:xfrm>
              <a:off x="4802186" y="5809668"/>
              <a:ext cx="3446015" cy="421280"/>
            </a:xfrm>
            <a:prstGeom prst="rect">
              <a:avLst/>
            </a:prstGeom>
            <a:noFill/>
          </p:spPr>
          <p:txBody>
            <a:bodyPr wrap="square">
              <a:spAutoFit/>
            </a:bodyPr>
            <a:lstStyle/>
            <a:p>
              <a:r>
                <a:rPr lang="en-GB" sz="900" dirty="0">
                  <a:latin typeface="Arial" panose="020B0604020202020204" pitchFamily="34" charset="0"/>
                  <a:cs typeface="Arial" panose="020B0604020202020204" pitchFamily="34" charset="0"/>
                </a:rPr>
                <a:t>© Wikimedia Commons</a:t>
              </a:r>
            </a:p>
          </p:txBody>
        </p:sp>
      </p:grpSp>
      <p:grpSp>
        <p:nvGrpSpPr>
          <p:cNvPr id="36" name="Group 35" descr="A photo of a paved roman road.">
            <a:extLst>
              <a:ext uri="{FF2B5EF4-FFF2-40B4-BE49-F238E27FC236}">
                <a16:creationId xmlns:a16="http://schemas.microsoft.com/office/drawing/2014/main" id="{3359997A-5920-936E-CDE7-AC3CD493E78B}"/>
              </a:ext>
            </a:extLst>
          </p:cNvPr>
          <p:cNvGrpSpPr/>
          <p:nvPr/>
        </p:nvGrpSpPr>
        <p:grpSpPr>
          <a:xfrm>
            <a:off x="8361760" y="1426885"/>
            <a:ext cx="3260917" cy="2639847"/>
            <a:chOff x="8361760" y="1426885"/>
            <a:chExt cx="3260917" cy="2639847"/>
          </a:xfrm>
        </p:grpSpPr>
        <p:pic>
          <p:nvPicPr>
            <p:cNvPr id="21" name="Picture 20" descr="A photo of a paved roman road.">
              <a:extLst>
                <a:ext uri="{FF2B5EF4-FFF2-40B4-BE49-F238E27FC236}">
                  <a16:creationId xmlns:a16="http://schemas.microsoft.com/office/drawing/2014/main" id="{39B38F3D-66F6-0DFB-D140-4CE6937FD27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8422545" y="1426885"/>
              <a:ext cx="3200132" cy="2639847"/>
            </a:xfrm>
            <a:prstGeom prst="rect">
              <a:avLst/>
            </a:prstGeom>
            <a:ln w="19050">
              <a:solidFill>
                <a:schemeClr val="tx1"/>
              </a:solidFill>
            </a:ln>
          </p:spPr>
        </p:pic>
        <p:sp>
          <p:nvSpPr>
            <p:cNvPr id="35" name="TextBox 34">
              <a:extLst>
                <a:ext uri="{FF2B5EF4-FFF2-40B4-BE49-F238E27FC236}">
                  <a16:creationId xmlns:a16="http://schemas.microsoft.com/office/drawing/2014/main" id="{18C7ED38-3474-23BB-AF7F-F2DC3F9748AD}"/>
                </a:ext>
              </a:extLst>
            </p:cNvPr>
            <p:cNvSpPr txBox="1"/>
            <p:nvPr/>
          </p:nvSpPr>
          <p:spPr>
            <a:xfrm>
              <a:off x="8361760" y="3834703"/>
              <a:ext cx="1888174" cy="230832"/>
            </a:xfrm>
            <a:prstGeom prst="rect">
              <a:avLst/>
            </a:prstGeom>
            <a:noFill/>
          </p:spPr>
          <p:txBody>
            <a:bodyPr wrap="square">
              <a:spAutoFit/>
            </a:bodyPr>
            <a:lstStyle/>
            <a:p>
              <a:r>
                <a:rPr lang="en-GB" sz="900" dirty="0">
                  <a:solidFill>
                    <a:schemeClr val="bg1">
                      <a:lumMod val="65000"/>
                    </a:schemeClr>
                  </a:solidFill>
                  <a:latin typeface="Arial" panose="020B0604020202020204" pitchFamily="34" charset="0"/>
                  <a:cs typeface="Arial" panose="020B0604020202020204" pitchFamily="34" charset="0"/>
                </a:rPr>
                <a:t>© Wikimedia Commons</a:t>
              </a:r>
            </a:p>
          </p:txBody>
        </p:sp>
      </p:grpSp>
      <p:sp>
        <p:nvSpPr>
          <p:cNvPr id="22" name="Right Arrow 21" descr="Arrow pointing from the dirt road to the paved roman road.">
            <a:extLst>
              <a:ext uri="{FF2B5EF4-FFF2-40B4-BE49-F238E27FC236}">
                <a16:creationId xmlns:a16="http://schemas.microsoft.com/office/drawing/2014/main" id="{5215B1A8-530C-6DE0-6E7F-154971A5E626}"/>
              </a:ext>
            </a:extLst>
          </p:cNvPr>
          <p:cNvSpPr/>
          <p:nvPr/>
        </p:nvSpPr>
        <p:spPr>
          <a:xfrm>
            <a:off x="7752603" y="2274536"/>
            <a:ext cx="1339884" cy="933488"/>
          </a:xfrm>
          <a:prstGeom prst="rightArrow">
            <a:avLst/>
          </a:prstGeom>
          <a:solidFill>
            <a:srgbClr val="56AE44"/>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
            <a:extLst>
              <a:ext uri="{FF2B5EF4-FFF2-40B4-BE49-F238E27FC236}">
                <a16:creationId xmlns:a16="http://schemas.microsoft.com/office/drawing/2014/main" id="{6952F276-1B41-9208-AF00-ACB6DE1A8D7E}"/>
              </a:ext>
            </a:extLst>
          </p:cNvPr>
          <p:cNvSpPr txBox="1"/>
          <p:nvPr/>
        </p:nvSpPr>
        <p:spPr>
          <a:xfrm>
            <a:off x="494268" y="4465821"/>
            <a:ext cx="6925863" cy="1159485"/>
          </a:xfrm>
          <a:prstGeom prst="rect">
            <a:avLst/>
          </a:prstGeom>
          <a:noFill/>
        </p:spPr>
        <p:txBody>
          <a:bodyPr wrap="square">
            <a:spAutoFit/>
          </a:bodyPr>
          <a:lstStyle/>
          <a:p>
            <a:pPr>
              <a:lnSpc>
                <a:spcPct val="150000"/>
              </a:lnSpc>
            </a:pPr>
            <a:r>
              <a:rPr lang="en-GB" sz="1600" dirty="0">
                <a:latin typeface="Comic Sans MS" panose="030F0702030302020204" pitchFamily="66" charset="0"/>
              </a:rPr>
              <a:t>Roman roads made travel much faster and safer than before. They connected towns, forts, and ports all across the country, enabling the Roman army to move quickly and increased trade and travel. </a:t>
            </a:r>
          </a:p>
        </p:txBody>
      </p:sp>
      <p:grpSp>
        <p:nvGrpSpPr>
          <p:cNvPr id="27" name="Group 26" descr="An illustration of a Roman city from the distance, there is a single road leading to the city.">
            <a:extLst>
              <a:ext uri="{FF2B5EF4-FFF2-40B4-BE49-F238E27FC236}">
                <a16:creationId xmlns:a16="http://schemas.microsoft.com/office/drawing/2014/main" id="{1E9263E4-230B-B1E5-ED60-28E25C511C67}"/>
              </a:ext>
            </a:extLst>
          </p:cNvPr>
          <p:cNvGrpSpPr/>
          <p:nvPr/>
        </p:nvGrpSpPr>
        <p:grpSpPr>
          <a:xfrm>
            <a:off x="7637243" y="4233973"/>
            <a:ext cx="3985434" cy="2221243"/>
            <a:chOff x="7637243" y="4233973"/>
            <a:chExt cx="3985434" cy="2221243"/>
          </a:xfrm>
        </p:grpSpPr>
        <p:pic>
          <p:nvPicPr>
            <p:cNvPr id="25" name="Content Placeholder 9">
              <a:extLst>
                <a:ext uri="{FF2B5EF4-FFF2-40B4-BE49-F238E27FC236}">
                  <a16:creationId xmlns:a16="http://schemas.microsoft.com/office/drawing/2014/main" id="{54B6C5AD-8DEF-5DD8-88D9-F58F4B46791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637243" y="4233973"/>
              <a:ext cx="3985434" cy="2220043"/>
            </a:xfrm>
            <a:prstGeom prst="rect">
              <a:avLst/>
            </a:prstGeom>
            <a:ln w="28575">
              <a:solidFill>
                <a:schemeClr val="tx1"/>
              </a:solidFill>
            </a:ln>
          </p:spPr>
        </p:pic>
        <p:sp>
          <p:nvSpPr>
            <p:cNvPr id="26" name="TextBox 25">
              <a:extLst>
                <a:ext uri="{FF2B5EF4-FFF2-40B4-BE49-F238E27FC236}">
                  <a16:creationId xmlns:a16="http://schemas.microsoft.com/office/drawing/2014/main" id="{BCC09C1C-D965-D445-949F-06F891682C0F}"/>
                </a:ext>
              </a:extLst>
            </p:cNvPr>
            <p:cNvSpPr txBox="1"/>
            <p:nvPr/>
          </p:nvSpPr>
          <p:spPr>
            <a:xfrm>
              <a:off x="8208071" y="6239772"/>
              <a:ext cx="3399366"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800" dirty="0">
                  <a:solidFill>
                    <a:schemeClr val="bg1"/>
                  </a:solidFill>
                  <a:latin typeface="Arial" panose="020B0604020202020204" pitchFamily="34" charset="0"/>
                  <a:ea typeface="Source Sans Pro Light"/>
                  <a:cs typeface="Arial" panose="020B0604020202020204" pitchFamily="34" charset="0"/>
                </a:rPr>
                <a:t>© David Vale courtesy of SLHA</a:t>
              </a:r>
              <a:endParaRPr lang="en-US" sz="800" dirty="0">
                <a:solidFill>
                  <a:schemeClr val="bg1"/>
                </a:solidFill>
                <a:latin typeface="Arial" panose="020B0604020202020204" pitchFamily="34" charset="0"/>
                <a:cs typeface="Arial" panose="020B0604020202020204" pitchFamily="34" charset="0"/>
              </a:endParaRPr>
            </a:p>
          </p:txBody>
        </p:sp>
      </p:grpSp>
      <p:grpSp>
        <p:nvGrpSpPr>
          <p:cNvPr id="2" name="Caption" descr="The River Witham Today flows between high banks built when the river was straightened in the 19th century.">
            <a:extLst>
              <a:ext uri="{FF2B5EF4-FFF2-40B4-BE49-F238E27FC236}">
                <a16:creationId xmlns:a16="http://schemas.microsoft.com/office/drawing/2014/main" id="{EF541BA3-6A25-3100-79BF-A3F2909D0871}"/>
              </a:ext>
            </a:extLst>
          </p:cNvPr>
          <p:cNvGrpSpPr/>
          <p:nvPr/>
        </p:nvGrpSpPr>
        <p:grpSpPr>
          <a:xfrm>
            <a:off x="7695319" y="5699190"/>
            <a:ext cx="2212435" cy="711733"/>
            <a:chOff x="5121850" y="2447382"/>
            <a:chExt cx="2212435" cy="711733"/>
          </a:xfrm>
        </p:grpSpPr>
        <p:pic>
          <p:nvPicPr>
            <p:cNvPr id="3" name="Picture 2">
              <a:extLst>
                <a:ext uri="{FF2B5EF4-FFF2-40B4-BE49-F238E27FC236}">
                  <a16:creationId xmlns:a16="http://schemas.microsoft.com/office/drawing/2014/main" id="{9EC3B4D4-3906-6F23-C318-0168B82326A2}"/>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4" name="TextBox 3">
              <a:extLst>
                <a:ext uri="{FF2B5EF4-FFF2-40B4-BE49-F238E27FC236}">
                  <a16:creationId xmlns:a16="http://schemas.microsoft.com/office/drawing/2014/main" id="{D076F1D9-1F23-579A-8A5C-C75C5C2F01E9}"/>
                </a:ext>
              </a:extLst>
            </p:cNvPr>
            <p:cNvSpPr txBox="1"/>
            <p:nvPr/>
          </p:nvSpPr>
          <p:spPr>
            <a:xfrm>
              <a:off x="5291092" y="2447382"/>
              <a:ext cx="2043193" cy="711733"/>
            </a:xfrm>
            <a:prstGeom prst="rect">
              <a:avLst/>
            </a:prstGeom>
            <a:noFill/>
          </p:spPr>
          <p:txBody>
            <a:bodyPr wrap="square">
              <a:spAutoFit/>
            </a:bodyPr>
            <a:lstStyle/>
            <a:p>
              <a:pPr>
                <a:lnSpc>
                  <a:spcPct val="150000"/>
                </a:lnSpc>
              </a:pPr>
              <a:r>
                <a:rPr lang="en-GB" sz="1400" dirty="0">
                  <a:latin typeface="Comic Sans MS" panose="030F0702030302020204" pitchFamily="66" charset="0"/>
                </a:rPr>
                <a:t>Road leading to a Roman fortress.</a:t>
              </a:r>
            </a:p>
          </p:txBody>
        </p:sp>
      </p:grpSp>
    </p:spTree>
    <p:extLst>
      <p:ext uri="{BB962C8B-B14F-4D97-AF65-F5344CB8AC3E}">
        <p14:creationId xmlns:p14="http://schemas.microsoft.com/office/powerpoint/2010/main" val="40285612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1000"/>
                                        <p:tgtEl>
                                          <p:spTgt spid="22"/>
                                        </p:tgtEl>
                                      </p:cBhvr>
                                    </p:animEffect>
                                  </p:childTnLst>
                                </p:cTn>
                              </p:par>
                              <p:par>
                                <p:cTn id="8" presetID="2" presetClass="entr" presetSubtype="2" decel="5000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cBhvr additive="base">
                                        <p:cTn id="10" dur="1000" fill="hold"/>
                                        <p:tgtEl>
                                          <p:spTgt spid="36"/>
                                        </p:tgtEl>
                                        <p:attrNameLst>
                                          <p:attrName>ppt_x</p:attrName>
                                        </p:attrNameLst>
                                      </p:cBhvr>
                                      <p:tavLst>
                                        <p:tav tm="0">
                                          <p:val>
                                            <p:strVal val="1+#ppt_w/2"/>
                                          </p:val>
                                        </p:tav>
                                        <p:tav tm="100000">
                                          <p:val>
                                            <p:strVal val="#ppt_x"/>
                                          </p:val>
                                        </p:tav>
                                      </p:tavLst>
                                    </p:anim>
                                    <p:anim calcmode="lin" valueType="num">
                                      <p:cBhvr additive="base">
                                        <p:cTn id="11" dur="1000" fill="hold"/>
                                        <p:tgtEl>
                                          <p:spTgt spid="36"/>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6B30498-8727-8BFC-4A79-3C474858BFE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90D5C87-5978-E933-8D8A-E532AD2ABA36}"/>
              </a:ext>
            </a:extLst>
          </p:cNvPr>
          <p:cNvSpPr>
            <a:spLocks noGrp="1"/>
          </p:cNvSpPr>
          <p:nvPr>
            <p:ph type="ctrTitle"/>
          </p:nvPr>
        </p:nvSpPr>
        <p:spPr>
          <a:xfrm>
            <a:off x="1524000" y="-1280448"/>
            <a:ext cx="9144000" cy="921925"/>
          </a:xfrm>
        </p:spPr>
        <p:txBody>
          <a:bodyPr/>
          <a:lstStyle/>
          <a:p>
            <a:r>
              <a:rPr lang="en-US" dirty="0"/>
              <a:t>The ninth Hispanic legion</a:t>
            </a:r>
          </a:p>
        </p:txBody>
      </p:sp>
      <p:sp>
        <p:nvSpPr>
          <p:cNvPr id="11" name="Slide Question">
            <a:extLst>
              <a:ext uri="{FF2B5EF4-FFF2-40B4-BE49-F238E27FC236}">
                <a16:creationId xmlns:a16="http://schemas.microsoft.com/office/drawing/2014/main" id="{77B86490-8C0C-CC4F-6131-DD40089459F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the Romans choose to live here?</a:t>
            </a:r>
          </a:p>
        </p:txBody>
      </p:sp>
      <p:sp>
        <p:nvSpPr>
          <p:cNvPr id="7" name="Title">
            <a:extLst>
              <a:ext uri="{FF2B5EF4-FFF2-40B4-BE49-F238E27FC236}">
                <a16:creationId xmlns:a16="http://schemas.microsoft.com/office/drawing/2014/main" id="{148134FA-BE37-3A76-F0CC-12476456EB44}"/>
              </a:ext>
            </a:extLst>
          </p:cNvPr>
          <p:cNvSpPr txBox="1">
            <a:spLocks/>
          </p:cNvSpPr>
          <p:nvPr/>
        </p:nvSpPr>
        <p:spPr>
          <a:xfrm>
            <a:off x="494269" y="455758"/>
            <a:ext cx="81925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Ninth Hispanic Legion</a:t>
            </a:r>
          </a:p>
        </p:txBody>
      </p:sp>
      <p:pic>
        <p:nvPicPr>
          <p:cNvPr id="15" name="Logo">
            <a:extLst>
              <a:ext uri="{FF2B5EF4-FFF2-40B4-BE49-F238E27FC236}">
                <a16:creationId xmlns:a16="http://schemas.microsoft.com/office/drawing/2014/main" id="{BE2C7C1E-C3CF-6C26-AA43-BD89004E8F7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0"/>
            <a:ext cx="1523999" cy="1370158"/>
          </a:xfrm>
          <a:prstGeom prst="rect">
            <a:avLst/>
          </a:prstGeom>
        </p:spPr>
      </p:pic>
      <p:grpSp>
        <p:nvGrpSpPr>
          <p:cNvPr id="9" name="Group 8" descr="A photograph of a river bank in the day time.">
            <a:extLst>
              <a:ext uri="{FF2B5EF4-FFF2-40B4-BE49-F238E27FC236}">
                <a16:creationId xmlns:a16="http://schemas.microsoft.com/office/drawing/2014/main" id="{48A6F029-1E6E-7A5F-9680-0A36157390BC}"/>
              </a:ext>
            </a:extLst>
          </p:cNvPr>
          <p:cNvGrpSpPr/>
          <p:nvPr/>
        </p:nvGrpSpPr>
        <p:grpSpPr>
          <a:xfrm>
            <a:off x="452997" y="1349619"/>
            <a:ext cx="5863558" cy="3897152"/>
            <a:chOff x="452997" y="1349619"/>
            <a:chExt cx="5863558" cy="3897152"/>
          </a:xfrm>
        </p:grpSpPr>
        <p:pic>
          <p:nvPicPr>
            <p:cNvPr id="4" name="Picture 3">
              <a:extLst>
                <a:ext uri="{FF2B5EF4-FFF2-40B4-BE49-F238E27FC236}">
                  <a16:creationId xmlns:a16="http://schemas.microsoft.com/office/drawing/2014/main" id="{82C239DD-0756-6659-4EC9-94F7EC20A1AD}"/>
                </a:ext>
              </a:extLst>
            </p:cNvPr>
            <p:cNvPicPr>
              <a:picLocks noChangeAspect="1"/>
            </p:cNvPicPr>
            <p:nvPr/>
          </p:nvPicPr>
          <p:blipFill>
            <a:blip r:embed="rId5"/>
            <a:stretch>
              <a:fillRect/>
            </a:stretch>
          </p:blipFill>
          <p:spPr>
            <a:xfrm>
              <a:off x="494269" y="1377891"/>
              <a:ext cx="5822286" cy="3868880"/>
            </a:xfrm>
            <a:prstGeom prst="rect">
              <a:avLst/>
            </a:prstGeom>
            <a:ln w="28575">
              <a:solidFill>
                <a:schemeClr val="tx1"/>
              </a:solidFill>
            </a:ln>
          </p:spPr>
        </p:pic>
        <p:sp>
          <p:nvSpPr>
            <p:cNvPr id="6" name="TextBox 5">
              <a:extLst>
                <a:ext uri="{FF2B5EF4-FFF2-40B4-BE49-F238E27FC236}">
                  <a16:creationId xmlns:a16="http://schemas.microsoft.com/office/drawing/2014/main" id="{E40C05ED-1D76-6CFD-1419-F29447EBDB1A}"/>
                </a:ext>
              </a:extLst>
            </p:cNvPr>
            <p:cNvSpPr txBox="1"/>
            <p:nvPr/>
          </p:nvSpPr>
          <p:spPr>
            <a:xfrm>
              <a:off x="452997" y="1349619"/>
              <a:ext cx="2736173" cy="261610"/>
            </a:xfrm>
            <a:prstGeom prst="rect">
              <a:avLst/>
            </a:prstGeom>
            <a:noFill/>
          </p:spPr>
          <p:txBody>
            <a:bodyPr wrap="square">
              <a:spAutoFit/>
            </a:bodyPr>
            <a:lstStyle/>
            <a:p>
              <a:r>
                <a:rPr lang="en-GB" sz="1100" dirty="0">
                  <a:solidFill>
                    <a:srgbClr val="DFE1EA"/>
                  </a:solidFill>
                  <a:latin typeface="Arial" panose="020B0604020202020204" pitchFamily="34" charset="0"/>
                  <a:cs typeface="Arial" panose="020B0604020202020204" pitchFamily="34" charset="0"/>
                </a:rPr>
                <a:t>© Wikimedia Commons</a:t>
              </a:r>
            </a:p>
          </p:txBody>
        </p:sp>
      </p:grpSp>
      <p:grpSp>
        <p:nvGrpSpPr>
          <p:cNvPr id="5" name="Caption" descr="The River Witham Today flows between high banks built when the river was straightened in the 19th century.">
            <a:extLst>
              <a:ext uri="{FF2B5EF4-FFF2-40B4-BE49-F238E27FC236}">
                <a16:creationId xmlns:a16="http://schemas.microsoft.com/office/drawing/2014/main" id="{27854D32-9061-954C-10C3-2DA38F69C992}"/>
              </a:ext>
            </a:extLst>
          </p:cNvPr>
          <p:cNvGrpSpPr/>
          <p:nvPr/>
        </p:nvGrpSpPr>
        <p:grpSpPr>
          <a:xfrm>
            <a:off x="357049" y="5411063"/>
            <a:ext cx="5009430" cy="1034899"/>
            <a:chOff x="5121850" y="2447383"/>
            <a:chExt cx="5009430" cy="1034899"/>
          </a:xfrm>
        </p:grpSpPr>
        <p:pic>
          <p:nvPicPr>
            <p:cNvPr id="2" name="Picture 1">
              <a:extLst>
                <a:ext uri="{FF2B5EF4-FFF2-40B4-BE49-F238E27FC236}">
                  <a16:creationId xmlns:a16="http://schemas.microsoft.com/office/drawing/2014/main" id="{992D60CC-A684-1990-2F2D-FE6DED201F8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D2EFFB04-4E4A-9A4C-5D9F-689EC8C8579B}"/>
                </a:ext>
              </a:extLst>
            </p:cNvPr>
            <p:cNvSpPr txBox="1"/>
            <p:nvPr/>
          </p:nvSpPr>
          <p:spPr>
            <a:xfrm>
              <a:off x="5291092" y="2447383"/>
              <a:ext cx="4840188" cy="1034899"/>
            </a:xfrm>
            <a:prstGeom prst="rect">
              <a:avLst/>
            </a:prstGeom>
            <a:noFill/>
          </p:spPr>
          <p:txBody>
            <a:bodyPr wrap="square">
              <a:spAutoFit/>
            </a:bodyPr>
            <a:lstStyle/>
            <a:p>
              <a:pPr>
                <a:lnSpc>
                  <a:spcPct val="150000"/>
                </a:lnSpc>
              </a:pPr>
              <a:r>
                <a:rPr lang="en-GB" sz="1400" dirty="0">
                  <a:latin typeface="Comic Sans MS" panose="030F0702030302020204" pitchFamily="66" charset="0"/>
                </a:rPr>
                <a:t>The River Witham Today flows between high banks built when the river was straightened in the 19th century.</a:t>
              </a:r>
            </a:p>
          </p:txBody>
        </p:sp>
      </p:grpSp>
      <p:pic>
        <p:nvPicPr>
          <p:cNvPr id="12" name="Picture 11" descr="A Roman flag, it is red and gold, has a golden wreath and eagle carving at the top of the pole and on the red flag it says SPQR.">
            <a:extLst>
              <a:ext uri="{FF2B5EF4-FFF2-40B4-BE49-F238E27FC236}">
                <a16:creationId xmlns:a16="http://schemas.microsoft.com/office/drawing/2014/main" id="{0B991EA8-295C-A87A-2476-F59EE752035D}"/>
              </a:ext>
            </a:extLst>
          </p:cNvPr>
          <p:cNvPicPr>
            <a:picLocks noChangeAspect="1"/>
          </p:cNvPicPr>
          <p:nvPr/>
        </p:nvPicPr>
        <p:blipFill>
          <a:blip r:embed="rId7"/>
          <a:stretch>
            <a:fillRect/>
          </a:stretch>
        </p:blipFill>
        <p:spPr>
          <a:xfrm>
            <a:off x="4495089" y="2550735"/>
            <a:ext cx="2005962" cy="4475669"/>
          </a:xfrm>
          <a:prstGeom prst="rect">
            <a:avLst/>
          </a:prstGeom>
        </p:spPr>
      </p:pic>
      <p:sp>
        <p:nvSpPr>
          <p:cNvPr id="8" name="Text ">
            <a:extLst>
              <a:ext uri="{FF2B5EF4-FFF2-40B4-BE49-F238E27FC236}">
                <a16:creationId xmlns:a16="http://schemas.microsoft.com/office/drawing/2014/main" id="{ED2B2868-CD6A-D8FE-544B-7C67DDA72079}"/>
              </a:ext>
            </a:extLst>
          </p:cNvPr>
          <p:cNvSpPr txBox="1"/>
          <p:nvPr/>
        </p:nvSpPr>
        <p:spPr>
          <a:xfrm>
            <a:off x="6501051" y="1421110"/>
            <a:ext cx="5254598" cy="3943387"/>
          </a:xfrm>
          <a:prstGeom prst="rect">
            <a:avLst/>
          </a:prstGeom>
          <a:noFill/>
        </p:spPr>
        <p:txBody>
          <a:bodyPr wrap="square">
            <a:spAutoFit/>
          </a:bodyPr>
          <a:lstStyle/>
          <a:p>
            <a:pPr>
              <a:lnSpc>
                <a:spcPct val="150000"/>
              </a:lnSpc>
            </a:pPr>
            <a:r>
              <a:rPr lang="en-GB" sz="1400" dirty="0">
                <a:latin typeface="Comic Sans MS" panose="030F0702030302020204" pitchFamily="66" charset="0"/>
              </a:rPr>
              <a:t>The River Witham allowed them to bring in supplies and send things out by boat. Being on a hill also made it easier to defend the site from any attacks.</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Because of this great location, Lincoln became the home of the Ninth Hispanic Legion. These were experienced Roman soldiers who were sent to keep control of the area and protect it from any threats. Their job was not just fighting, but also building roads, walls, and buildings. </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The scarcity of Iron Age remains point to the Romans being the first to build in the area.</a:t>
            </a:r>
          </a:p>
        </p:txBody>
      </p:sp>
    </p:spTree>
    <p:extLst>
      <p:ext uri="{BB962C8B-B14F-4D97-AF65-F5344CB8AC3E}">
        <p14:creationId xmlns:p14="http://schemas.microsoft.com/office/powerpoint/2010/main" val="28022626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animEffect transition="in" filter="fade">
                                      <p:cBhvr>
                                        <p:cTn id="26" dur="500"/>
                                        <p:tgtEl>
                                          <p:spTgt spid="8">
                                            <p:txEl>
                                              <p:pRg st="4" end="4"/>
                                            </p:txEl>
                                          </p:spTgt>
                                        </p:tgtEl>
                                      </p:cBhvr>
                                    </p:animEffect>
                                  </p:childTnLst>
                                </p:cTn>
                              </p:par>
                              <p:par>
                                <p:cTn id="27" presetID="2" presetClass="entr" presetSubtype="4" decel="5000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1000" fill="hold"/>
                                        <p:tgtEl>
                                          <p:spTgt spid="12"/>
                                        </p:tgtEl>
                                        <p:attrNameLst>
                                          <p:attrName>ppt_x</p:attrName>
                                        </p:attrNameLst>
                                      </p:cBhvr>
                                      <p:tavLst>
                                        <p:tav tm="0">
                                          <p:val>
                                            <p:strVal val="#ppt_x"/>
                                          </p:val>
                                        </p:tav>
                                        <p:tav tm="100000">
                                          <p:val>
                                            <p:strVal val="#ppt_x"/>
                                          </p:val>
                                        </p:tav>
                                      </p:tavLst>
                                    </p:anim>
                                    <p:anim calcmode="lin" valueType="num">
                                      <p:cBhvr additive="base">
                                        <p:cTn id="30"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653F5E4-F59E-75DF-F92D-A489B7AF3A5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578E5AE2-F085-B398-3141-103A6B291C7E}"/>
              </a:ext>
            </a:extLst>
          </p:cNvPr>
          <p:cNvSpPr>
            <a:spLocks noGrp="1"/>
          </p:cNvSpPr>
          <p:nvPr>
            <p:ph type="ctrTitle"/>
          </p:nvPr>
        </p:nvSpPr>
        <p:spPr>
          <a:xfrm>
            <a:off x="1524000" y="-1280448"/>
            <a:ext cx="9144000" cy="921925"/>
          </a:xfrm>
        </p:spPr>
        <p:txBody>
          <a:bodyPr/>
          <a:lstStyle/>
          <a:p>
            <a:r>
              <a:rPr lang="en-US" dirty="0"/>
              <a:t>A growing fortress</a:t>
            </a:r>
          </a:p>
        </p:txBody>
      </p:sp>
      <p:sp>
        <p:nvSpPr>
          <p:cNvPr id="11" name="Slide Question">
            <a:extLst>
              <a:ext uri="{FF2B5EF4-FFF2-40B4-BE49-F238E27FC236}">
                <a16:creationId xmlns:a16="http://schemas.microsoft.com/office/drawing/2014/main" id="{55627BEC-9FC2-F0CF-6212-B0F6CB3A8C9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the Romans choose to live here?</a:t>
            </a:r>
          </a:p>
        </p:txBody>
      </p:sp>
      <p:sp>
        <p:nvSpPr>
          <p:cNvPr id="7" name="Title">
            <a:extLst>
              <a:ext uri="{FF2B5EF4-FFF2-40B4-BE49-F238E27FC236}">
                <a16:creationId xmlns:a16="http://schemas.microsoft.com/office/drawing/2014/main" id="{489C3587-2545-5983-23EF-01BC4874FDE0}"/>
              </a:ext>
            </a:extLst>
          </p:cNvPr>
          <p:cNvSpPr txBox="1">
            <a:spLocks/>
          </p:cNvSpPr>
          <p:nvPr/>
        </p:nvSpPr>
        <p:spPr>
          <a:xfrm>
            <a:off x="494269" y="545698"/>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Growing Fortress</a:t>
            </a:r>
          </a:p>
        </p:txBody>
      </p:sp>
      <p:sp>
        <p:nvSpPr>
          <p:cNvPr id="8" name="Text ">
            <a:extLst>
              <a:ext uri="{FF2B5EF4-FFF2-40B4-BE49-F238E27FC236}">
                <a16:creationId xmlns:a16="http://schemas.microsoft.com/office/drawing/2014/main" id="{388EE2C2-40F1-6D3F-3986-E39CEBAB722F}"/>
              </a:ext>
            </a:extLst>
          </p:cNvPr>
          <p:cNvSpPr txBox="1"/>
          <p:nvPr/>
        </p:nvSpPr>
        <p:spPr>
          <a:xfrm>
            <a:off x="450532" y="1373129"/>
            <a:ext cx="6726491" cy="4252639"/>
          </a:xfrm>
          <a:prstGeom prst="rect">
            <a:avLst/>
          </a:prstGeom>
          <a:noFill/>
        </p:spPr>
        <p:txBody>
          <a:bodyPr wrap="square">
            <a:spAutoFit/>
          </a:bodyPr>
          <a:lstStyle/>
          <a:p>
            <a:pPr>
              <a:lnSpc>
                <a:spcPct val="150000"/>
              </a:lnSpc>
            </a:pPr>
            <a:r>
              <a:rPr lang="en-GB" sz="1600" dirty="0">
                <a:latin typeface="Comic Sans MS" panose="030F0702030302020204" pitchFamily="66" charset="0"/>
              </a:rPr>
              <a:t>As a legionary fortress, it had strong defences, including deep ditches, high banks, wooden towers, and four main gates. These gates faced north, south, east, and west, connecting the fortress to the surrounding land. The layout was planned in a grid, which is still seen in Lincoln’s streets today.</a:t>
            </a:r>
          </a:p>
          <a:p>
            <a:pPr>
              <a:lnSpc>
                <a:spcPct val="150000"/>
              </a:lnSpc>
            </a:pPr>
            <a:endParaRPr lang="en-GB" sz="800" dirty="0">
              <a:latin typeface="Comic Sans MS" panose="030F0702030302020204" pitchFamily="66" charset="0"/>
            </a:endParaRPr>
          </a:p>
          <a:p>
            <a:pPr>
              <a:lnSpc>
                <a:spcPct val="150000"/>
              </a:lnSpc>
            </a:pPr>
            <a:r>
              <a:rPr lang="en-GB" sz="1600" dirty="0">
                <a:latin typeface="Comic Sans MS" panose="030F0702030302020204" pitchFamily="66" charset="0"/>
              </a:rPr>
              <a:t>The suspected small Iron Age settlement turned into a busy Roman centre, all because of the strong roads and smart planning. The town began to take shape as a place for both military and in the future, civilian life . </a:t>
            </a:r>
          </a:p>
          <a:p>
            <a:pPr>
              <a:lnSpc>
                <a:spcPct val="150000"/>
              </a:lnSpc>
            </a:pPr>
            <a:endParaRPr lang="en-GB" sz="800" dirty="0">
              <a:latin typeface="Comic Sans MS" panose="030F0702030302020204" pitchFamily="66" charset="0"/>
            </a:endParaRPr>
          </a:p>
          <a:p>
            <a:pPr>
              <a:lnSpc>
                <a:spcPct val="150000"/>
              </a:lnSpc>
            </a:pPr>
            <a:r>
              <a:rPr lang="en-GB" sz="1600" dirty="0">
                <a:latin typeface="Comic Sans MS" panose="030F0702030302020204" pitchFamily="66" charset="0"/>
              </a:rPr>
              <a:t>It became known as Lindum.</a:t>
            </a:r>
          </a:p>
        </p:txBody>
      </p:sp>
      <p:grpSp>
        <p:nvGrpSpPr>
          <p:cNvPr id="17" name="Caption" descr="This ceramic roof tile is stamped with the legend 'LEG IX HISP', referring to the Ninth Legion Hispana.&#10;">
            <a:extLst>
              <a:ext uri="{FF2B5EF4-FFF2-40B4-BE49-F238E27FC236}">
                <a16:creationId xmlns:a16="http://schemas.microsoft.com/office/drawing/2014/main" id="{BD7B6281-4FA2-48F1-D47E-9A7C33F8F414}"/>
              </a:ext>
            </a:extLst>
          </p:cNvPr>
          <p:cNvGrpSpPr/>
          <p:nvPr/>
        </p:nvGrpSpPr>
        <p:grpSpPr>
          <a:xfrm>
            <a:off x="204710" y="5762086"/>
            <a:ext cx="6207794" cy="711733"/>
            <a:chOff x="3460330" y="2417403"/>
            <a:chExt cx="6207794" cy="711733"/>
          </a:xfrm>
        </p:grpSpPr>
        <p:pic>
          <p:nvPicPr>
            <p:cNvPr id="18" name="Picture 17">
              <a:extLst>
                <a:ext uri="{FF2B5EF4-FFF2-40B4-BE49-F238E27FC236}">
                  <a16:creationId xmlns:a16="http://schemas.microsoft.com/office/drawing/2014/main" id="{5BA13BE5-9EF8-15A2-5A01-4A0F9419269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17857" y="2473023"/>
              <a:ext cx="350267" cy="248874"/>
            </a:xfrm>
            <a:prstGeom prst="rect">
              <a:avLst/>
            </a:prstGeom>
          </p:spPr>
        </p:pic>
        <p:sp>
          <p:nvSpPr>
            <p:cNvPr id="19" name="TextBox 18">
              <a:extLst>
                <a:ext uri="{FF2B5EF4-FFF2-40B4-BE49-F238E27FC236}">
                  <a16:creationId xmlns:a16="http://schemas.microsoft.com/office/drawing/2014/main" id="{143BCFD6-B70E-5530-E224-887BFF833F5D}"/>
                </a:ext>
              </a:extLst>
            </p:cNvPr>
            <p:cNvSpPr txBox="1"/>
            <p:nvPr/>
          </p:nvSpPr>
          <p:spPr>
            <a:xfrm>
              <a:off x="3460330" y="2417403"/>
              <a:ext cx="5928609" cy="711733"/>
            </a:xfrm>
            <a:prstGeom prst="rect">
              <a:avLst/>
            </a:prstGeom>
            <a:noFill/>
          </p:spPr>
          <p:txBody>
            <a:bodyPr wrap="square">
              <a:spAutoFit/>
            </a:bodyPr>
            <a:lstStyle/>
            <a:p>
              <a:pPr algn="r">
                <a:lnSpc>
                  <a:spcPct val="150000"/>
                </a:lnSpc>
              </a:pPr>
              <a:r>
                <a:rPr lang="en-GB" sz="1400" dirty="0">
                  <a:latin typeface="Comic Sans MS" panose="030F0702030302020204" pitchFamily="66" charset="0"/>
                </a:rPr>
                <a:t>This ceramic roof tile is stamped with the legend 'LEG IX HISP', referring to the Ninth Legion </a:t>
              </a:r>
              <a:r>
                <a:rPr lang="en-GB" sz="1400" dirty="0" err="1">
                  <a:latin typeface="Comic Sans MS" panose="030F0702030302020204" pitchFamily="66" charset="0"/>
                </a:rPr>
                <a:t>Hispana</a:t>
              </a:r>
              <a:r>
                <a:rPr lang="en-GB" sz="1400" dirty="0">
                  <a:latin typeface="Comic Sans MS" panose="030F0702030302020204" pitchFamily="66" charset="0"/>
                </a:rPr>
                <a:t>.</a:t>
              </a:r>
            </a:p>
          </p:txBody>
        </p:sp>
      </p:grpSp>
      <p:pic>
        <p:nvPicPr>
          <p:cNvPr id="9" name="Picture 8" descr="A map of England and Wales with Hadrians wall marked near the top, there are roman roads lining the countries, London and Lincoln are marked down along with several Iron Age tribes.">
            <a:extLst>
              <a:ext uri="{FF2B5EF4-FFF2-40B4-BE49-F238E27FC236}">
                <a16:creationId xmlns:a16="http://schemas.microsoft.com/office/drawing/2014/main" id="{426906B4-7010-41DC-222E-6269E0CDA22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34470" y="1373129"/>
            <a:ext cx="4263395" cy="4744824"/>
          </a:xfrm>
          <a:prstGeom prst="rect">
            <a:avLst/>
          </a:prstGeom>
          <a:ln w="28575">
            <a:solidFill>
              <a:schemeClr val="tx1"/>
            </a:solidFill>
          </a:ln>
        </p:spPr>
      </p:pic>
      <p:pic>
        <p:nvPicPr>
          <p:cNvPr id="13" name="Picture 12" descr="A photo of a ceramic tile. It has the words LEG IX HISP carved and also written on it.">
            <a:extLst>
              <a:ext uri="{FF2B5EF4-FFF2-40B4-BE49-F238E27FC236}">
                <a16:creationId xmlns:a16="http://schemas.microsoft.com/office/drawing/2014/main" id="{CBF6BF0F-99F5-43FF-AF96-E7098438FC1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21233882">
            <a:off x="6221088" y="4794459"/>
            <a:ext cx="2057012" cy="1740935"/>
          </a:xfrm>
          <a:prstGeom prst="rect">
            <a:avLst/>
          </a:prstGeom>
        </p:spPr>
      </p:pic>
      <p:pic>
        <p:nvPicPr>
          <p:cNvPr id="15" name="Logo">
            <a:extLst>
              <a:ext uri="{FF2B5EF4-FFF2-40B4-BE49-F238E27FC236}">
                <a16:creationId xmlns:a16="http://schemas.microsoft.com/office/drawing/2014/main" id="{69FD29FB-A795-1D61-ED04-5D76C2F29AFE}"/>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27445706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49428BF-0072-5097-328B-468180972E8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3675AE0-6900-316E-65DE-12BBED1BFE25}"/>
              </a:ext>
            </a:extLst>
          </p:cNvPr>
          <p:cNvSpPr>
            <a:spLocks noGrp="1"/>
          </p:cNvSpPr>
          <p:nvPr>
            <p:ph type="ctrTitle"/>
          </p:nvPr>
        </p:nvSpPr>
        <p:spPr>
          <a:xfrm>
            <a:off x="1524000" y="-1280448"/>
            <a:ext cx="9144000" cy="921925"/>
          </a:xfrm>
        </p:spPr>
        <p:txBody>
          <a:bodyPr/>
          <a:lstStyle/>
          <a:p>
            <a:r>
              <a:rPr lang="en-US" dirty="0"/>
              <a:t>Boudicca</a:t>
            </a:r>
          </a:p>
        </p:txBody>
      </p:sp>
      <p:sp>
        <p:nvSpPr>
          <p:cNvPr id="11" name="Slide Question">
            <a:extLst>
              <a:ext uri="{FF2B5EF4-FFF2-40B4-BE49-F238E27FC236}">
                <a16:creationId xmlns:a16="http://schemas.microsoft.com/office/drawing/2014/main" id="{37552D8D-C0A8-F6B0-E479-974811A0C14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the Romans choose to live here?</a:t>
            </a:r>
          </a:p>
        </p:txBody>
      </p:sp>
      <p:pic>
        <p:nvPicPr>
          <p:cNvPr id="4" name="Picture 3" descr="An illustration of a red haired woman with a cloak and spear in her hand.">
            <a:extLst>
              <a:ext uri="{FF2B5EF4-FFF2-40B4-BE49-F238E27FC236}">
                <a16:creationId xmlns:a16="http://schemas.microsoft.com/office/drawing/2014/main" id="{77667B2C-0E58-F0D5-6E75-18FB49E4CF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1706" y="330887"/>
            <a:ext cx="2616821" cy="6011616"/>
          </a:xfrm>
          <a:prstGeom prst="rect">
            <a:avLst/>
          </a:prstGeom>
        </p:spPr>
      </p:pic>
      <p:sp>
        <p:nvSpPr>
          <p:cNvPr id="7" name="Title">
            <a:extLst>
              <a:ext uri="{FF2B5EF4-FFF2-40B4-BE49-F238E27FC236}">
                <a16:creationId xmlns:a16="http://schemas.microsoft.com/office/drawing/2014/main" id="{21DC7343-F597-7106-FA1B-EC412309A55A}"/>
              </a:ext>
            </a:extLst>
          </p:cNvPr>
          <p:cNvSpPr txBox="1">
            <a:spLocks/>
          </p:cNvSpPr>
          <p:nvPr/>
        </p:nvSpPr>
        <p:spPr>
          <a:xfrm>
            <a:off x="2337938" y="498231"/>
            <a:ext cx="948235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Boudicca’s Influence on Lincoln</a:t>
            </a:r>
          </a:p>
        </p:txBody>
      </p:sp>
      <p:sp>
        <p:nvSpPr>
          <p:cNvPr id="6" name="Text ">
            <a:extLst>
              <a:ext uri="{FF2B5EF4-FFF2-40B4-BE49-F238E27FC236}">
                <a16:creationId xmlns:a16="http://schemas.microsoft.com/office/drawing/2014/main" id="{2022C10A-CCBA-DAC8-A649-880AA5DCFAC8}"/>
              </a:ext>
            </a:extLst>
          </p:cNvPr>
          <p:cNvSpPr txBox="1"/>
          <p:nvPr/>
        </p:nvSpPr>
        <p:spPr>
          <a:xfrm>
            <a:off x="2899319" y="1404979"/>
            <a:ext cx="8831767" cy="3744808"/>
          </a:xfrm>
          <a:prstGeom prst="rect">
            <a:avLst/>
          </a:prstGeom>
          <a:noFill/>
        </p:spPr>
        <p:txBody>
          <a:bodyPr wrap="square">
            <a:spAutoFit/>
          </a:bodyPr>
          <a:lstStyle/>
          <a:p>
            <a:pPr>
              <a:lnSpc>
                <a:spcPct val="150000"/>
              </a:lnSpc>
            </a:pPr>
            <a:r>
              <a:rPr lang="en-GB" sz="1600" dirty="0">
                <a:latin typeface="Comic Sans MS" panose="030F0702030302020204" pitchFamily="66" charset="0"/>
              </a:rPr>
              <a:t>In the early AD 60s, the Ninth Legion arrived in Lincoln after fighting Queen Boudicca. Boudicca was the leader of the Iceni tribe and led a rebellion against the Romans. She was angry that the Romans had taken land and treated her people badly. Her revolt was fierce, and she destroyed several Roman towns before she was defeated.</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Although the Romans eventually defeated Boudicca, the soldiers remained cautious. They made their fortress at Lincoln even stronger to protect themselves from future attacks. The memory of Boudicca’s revolt stayed with them, reminding them that not all Britons accepted Roman rule. This event showed the Romans that they needed to keep their defences strong and their troops ready.</a:t>
            </a:r>
          </a:p>
        </p:txBody>
      </p:sp>
      <p:pic>
        <p:nvPicPr>
          <p:cNvPr id="15" name="Logo">
            <a:extLst>
              <a:ext uri="{FF2B5EF4-FFF2-40B4-BE49-F238E27FC236}">
                <a16:creationId xmlns:a16="http://schemas.microsoft.com/office/drawing/2014/main" id="{E8E2D8B7-5C11-4D10-E949-4A9BD20E4DE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22265172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500"/>
                                        <p:tgtEl>
                                          <p:spTgt spid="6">
                                            <p:txEl>
                                              <p:pRg st="0" end="0"/>
                                            </p:txEl>
                                          </p:spTgt>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3FA7B19-8275-1585-CBB0-77FE96AA0E9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24552410-384E-19EA-C4BC-50ED761758D6}"/>
              </a:ext>
            </a:extLst>
          </p:cNvPr>
          <p:cNvSpPr>
            <a:spLocks noGrp="1"/>
          </p:cNvSpPr>
          <p:nvPr>
            <p:ph type="ctrTitle"/>
          </p:nvPr>
        </p:nvSpPr>
        <p:spPr>
          <a:xfrm>
            <a:off x="1524000" y="-1280448"/>
            <a:ext cx="9144000" cy="921925"/>
          </a:xfrm>
        </p:spPr>
        <p:txBody>
          <a:bodyPr/>
          <a:lstStyle/>
          <a:p>
            <a:r>
              <a:rPr lang="en-US" dirty="0"/>
              <a:t>Town</a:t>
            </a:r>
          </a:p>
        </p:txBody>
      </p:sp>
      <p:sp>
        <p:nvSpPr>
          <p:cNvPr id="11" name="Slide Question">
            <a:extLst>
              <a:ext uri="{FF2B5EF4-FFF2-40B4-BE49-F238E27FC236}">
                <a16:creationId xmlns:a16="http://schemas.microsoft.com/office/drawing/2014/main" id="{516402DA-0619-8F00-7C4B-E9F653FAA8A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the Romans choose to live here?</a:t>
            </a:r>
          </a:p>
        </p:txBody>
      </p:sp>
      <p:sp>
        <p:nvSpPr>
          <p:cNvPr id="7" name="Title">
            <a:extLst>
              <a:ext uri="{FF2B5EF4-FFF2-40B4-BE49-F238E27FC236}">
                <a16:creationId xmlns:a16="http://schemas.microsoft.com/office/drawing/2014/main" id="{C7BC26D1-6D1E-14F8-9974-3A42FDAC64BC}"/>
              </a:ext>
            </a:extLst>
          </p:cNvPr>
          <p:cNvSpPr txBox="1">
            <a:spLocks/>
          </p:cNvSpPr>
          <p:nvPr/>
        </p:nvSpPr>
        <p:spPr>
          <a:xfrm>
            <a:off x="407913" y="34644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From Fortress to Town</a:t>
            </a:r>
          </a:p>
        </p:txBody>
      </p:sp>
      <p:sp>
        <p:nvSpPr>
          <p:cNvPr id="16" name="Text box">
            <a:extLst>
              <a:ext uri="{FF2B5EF4-FFF2-40B4-BE49-F238E27FC236}">
                <a16:creationId xmlns:a16="http://schemas.microsoft.com/office/drawing/2014/main" id="{29346D4D-3547-F628-C64B-6C57DDED6A5A}"/>
              </a:ext>
            </a:extLst>
          </p:cNvPr>
          <p:cNvSpPr/>
          <p:nvPr/>
        </p:nvSpPr>
        <p:spPr>
          <a:xfrm>
            <a:off x="538505" y="2698230"/>
            <a:ext cx="4498190" cy="3297835"/>
          </a:xfrm>
          <a:prstGeom prst="rect">
            <a:avLst/>
          </a:prstGeom>
          <a:solidFill>
            <a:schemeClr val="bg1">
              <a:alpha val="81000"/>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400" dirty="0">
                <a:solidFill>
                  <a:schemeClr val="tx1"/>
                </a:solidFill>
                <a:latin typeface="Comic Sans MS" panose="030F0702030302020204" pitchFamily="66" charset="0"/>
              </a:rPr>
              <a:t>By AD 71, the Ninth Legion had moved north to build a new fortress at York. After most of the soldiers had left, military buildings were turned into places for people to live and work. The town grew rapidly because of its great location and strong defences. Soldiers who had stayed behind began to settle in the area permanently.</a:t>
            </a:r>
          </a:p>
        </p:txBody>
      </p:sp>
      <p:pic>
        <p:nvPicPr>
          <p:cNvPr id="15" name="Logo">
            <a:extLst>
              <a:ext uri="{FF2B5EF4-FFF2-40B4-BE49-F238E27FC236}">
                <a16:creationId xmlns:a16="http://schemas.microsoft.com/office/drawing/2014/main" id="{29647821-EAF5-1ABF-F84D-442D67F8917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
        <p:nvSpPr>
          <p:cNvPr id="4" name="Text box">
            <a:extLst>
              <a:ext uri="{FF2B5EF4-FFF2-40B4-BE49-F238E27FC236}">
                <a16:creationId xmlns:a16="http://schemas.microsoft.com/office/drawing/2014/main" id="{152EF466-AF04-A76D-3490-3D06282974D6}"/>
              </a:ext>
            </a:extLst>
          </p:cNvPr>
          <p:cNvSpPr/>
          <p:nvPr/>
        </p:nvSpPr>
        <p:spPr>
          <a:xfrm>
            <a:off x="8093673" y="711819"/>
            <a:ext cx="3559822" cy="2591624"/>
          </a:xfrm>
          <a:prstGeom prst="rect">
            <a:avLst/>
          </a:prstGeom>
          <a:solidFill>
            <a:schemeClr val="bg1">
              <a:alpha val="81000"/>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400" dirty="0">
                <a:solidFill>
                  <a:schemeClr val="tx1"/>
                </a:solidFill>
                <a:latin typeface="Comic Sans MS" panose="030F0702030302020204" pitchFamily="66" charset="0"/>
              </a:rPr>
              <a:t>Traders, craftsmen, and families moved in to take advantage of the opportunities. Lindum had gone from a military camp to a growing Roman town in just a few years. </a:t>
            </a:r>
          </a:p>
        </p:txBody>
      </p:sp>
      <p:sp>
        <p:nvSpPr>
          <p:cNvPr id="6" name="Text box">
            <a:extLst>
              <a:ext uri="{FF2B5EF4-FFF2-40B4-BE49-F238E27FC236}">
                <a16:creationId xmlns:a16="http://schemas.microsoft.com/office/drawing/2014/main" id="{FE3A4FD4-0CA1-5E54-08A0-415911277E22}"/>
              </a:ext>
            </a:extLst>
          </p:cNvPr>
          <p:cNvSpPr/>
          <p:nvPr/>
        </p:nvSpPr>
        <p:spPr>
          <a:xfrm>
            <a:off x="8093673" y="3677453"/>
            <a:ext cx="3559822" cy="1370158"/>
          </a:xfrm>
          <a:prstGeom prst="rect">
            <a:avLst/>
          </a:prstGeom>
          <a:solidFill>
            <a:schemeClr val="bg1">
              <a:alpha val="81000"/>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400" dirty="0">
                <a:solidFill>
                  <a:schemeClr val="tx1"/>
                </a:solidFill>
                <a:latin typeface="Comic Sans MS" panose="030F0702030302020204" pitchFamily="66" charset="0"/>
              </a:rPr>
              <a:t>It soon expanded down the hill, and Roman customs became a part of everyday life.</a:t>
            </a:r>
          </a:p>
        </p:txBody>
      </p:sp>
      <p:sp>
        <p:nvSpPr>
          <p:cNvPr id="9" name="Rectangle 8" descr="A black and white drawing of Lindum the roman city, it had many small buildings within city walls.">
            <a:extLst>
              <a:ext uri="{FF2B5EF4-FFF2-40B4-BE49-F238E27FC236}">
                <a16:creationId xmlns:a16="http://schemas.microsoft.com/office/drawing/2014/main" id="{33CDE502-5578-CF10-EE7D-8DF7F208AD87}"/>
              </a:ext>
            </a:extLst>
          </p:cNvPr>
          <p:cNvSpPr/>
          <p:nvPr/>
        </p:nvSpPr>
        <p:spPr>
          <a:xfrm>
            <a:off x="292100" y="273030"/>
            <a:ext cx="11595100" cy="63309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30244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P spid="4" grpId="0" animBg="1"/>
      <p:bldP spid="6"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632</TotalTime>
  <Words>2616</Words>
  <Application>Microsoft Office PowerPoint</Application>
  <PresentationFormat>Widescreen</PresentationFormat>
  <Paragraphs>201</Paragraphs>
  <Slides>22</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Comic Sans MS</vt:lpstr>
      <vt:lpstr>Calibri Light</vt:lpstr>
      <vt:lpstr>Superclarendon Rg</vt:lpstr>
      <vt:lpstr>Aptos</vt:lpstr>
      <vt:lpstr>Arial</vt:lpstr>
      <vt:lpstr>Calibri</vt:lpstr>
      <vt:lpstr>Office Theme</vt:lpstr>
      <vt:lpstr>Main Title</vt:lpstr>
      <vt:lpstr>Questions</vt:lpstr>
      <vt:lpstr>The roman empire</vt:lpstr>
      <vt:lpstr>Caught between roads</vt:lpstr>
      <vt:lpstr>Roman Roads</vt:lpstr>
      <vt:lpstr>The ninth Hispanic legion</vt:lpstr>
      <vt:lpstr>A growing fortress</vt:lpstr>
      <vt:lpstr>Boudicca</vt:lpstr>
      <vt:lpstr>Town</vt:lpstr>
      <vt:lpstr>Title here</vt:lpstr>
      <vt:lpstr>A busy port</vt:lpstr>
      <vt:lpstr>A busy town</vt:lpstr>
      <vt:lpstr>Tombstones</vt:lpstr>
      <vt:lpstr>Roman Religion</vt:lpstr>
      <vt:lpstr>The Bathhouse</vt:lpstr>
      <vt:lpstr>Mosaics</vt:lpstr>
      <vt:lpstr>The Centre Piece of the Town</vt:lpstr>
      <vt:lpstr>The End of the Roman Era</vt:lpstr>
      <vt:lpstr>Remains</vt:lpstr>
      <vt:lpstr>Map part 1</vt:lpstr>
      <vt:lpstr>Map part 2</vt:lpstr>
      <vt:lpstr>How important was Lincoln in Roman Britain?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63</cp:revision>
  <dcterms:created xsi:type="dcterms:W3CDTF">2022-12-09T08:02:53Z</dcterms:created>
  <dcterms:modified xsi:type="dcterms:W3CDTF">2026-03-20T14:39:19Z</dcterms:modified>
</cp:coreProperties>
</file>