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8"/>
  </p:notesMasterIdLst>
  <p:sldIdLst>
    <p:sldId id="256" r:id="rId2"/>
    <p:sldId id="259" r:id="rId3"/>
    <p:sldId id="257" r:id="rId4"/>
    <p:sldId id="262" r:id="rId5"/>
    <p:sldId id="263" r:id="rId6"/>
    <p:sldId id="264" r:id="rId7"/>
    <p:sldId id="265" r:id="rId8"/>
    <p:sldId id="266" r:id="rId9"/>
    <p:sldId id="267" r:id="rId10"/>
    <p:sldId id="268" r:id="rId11"/>
    <p:sldId id="269" r:id="rId12"/>
    <p:sldId id="270" r:id="rId13"/>
    <p:sldId id="271" r:id="rId14"/>
    <p:sldId id="273" r:id="rId15"/>
    <p:sldId id="272" r:id="rId16"/>
    <p:sldId id="274" r:id="rId17"/>
  </p:sldIdLst>
  <p:sldSz cx="12192000" cy="6858000"/>
  <p:notesSz cx="6858000" cy="9144000"/>
  <p:embeddedFontLst>
    <p:embeddedFont>
      <p:font typeface="Linkpen 17a Print" panose="03050602060000000000" pitchFamily="66" charset="77"/>
      <p:regular r:id="rId19"/>
    </p:embeddedFont>
    <p:embeddedFont>
      <p:font typeface="Superclarendon Rg" panose="02000505080000020003" pitchFamily="2" charset="77"/>
      <p:regular r:id="rId20"/>
      <p:bold r:id="rId21"/>
      <p:italic r:id="rId22"/>
      <p:bold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721"/>
    <a:srgbClr val="5B824B"/>
    <a:srgbClr val="56AE44"/>
    <a:srgbClr val="F49734"/>
    <a:srgbClr val="B65379"/>
    <a:srgbClr val="F6A548"/>
    <a:srgbClr val="79B963"/>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77"/>
    <p:restoredTop sz="96327"/>
  </p:normalViewPr>
  <p:slideViewPr>
    <p:cSldViewPr snapToGrid="0">
      <p:cViewPr varScale="1">
        <p:scale>
          <a:sx n="175" d="100"/>
          <a:sy n="175" d="100"/>
        </p:scale>
        <p:origin x="1032" y="17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2C035-0AC4-9289-C132-4BC3F44083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9B2B9F-EF25-59FB-D8BD-08845AAED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A618B-AD46-F106-3D87-CB40081D19E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74307FA-555F-3B76-B321-4AB679EAD861}"/>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66084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45A91-2F93-7CFF-EB16-DAE3200E12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F2FDFF-3697-F42E-B0A1-821E7DB6CF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84309A-21DC-398D-0F2D-CC3554349E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09A215C-1835-E921-E710-1E73E5E1E925}"/>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457997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BCF2F-3ABE-8247-4845-AA84D88576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72F6A2-4ACB-7E36-C246-B95B639612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DD338B-E65B-C189-6A86-E169AF1513C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E85FEF-3BDD-EB15-CB16-25534F3A8DFA}"/>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907173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F9F2B-CB45-F9F9-5608-BDCECCA0E3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5DC8B-37C3-7A0E-1CA0-15AA7ED4B0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D0591C-0FF4-B251-3DF8-BDA58CD7550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5B37FED-0C75-183B-A25B-08FEB9C90031}"/>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182618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BABC6-CCFF-8F45-2502-2ADA6E2314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42DF93-B533-7DAF-691B-75C06E84D0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02D7CC-63AD-9495-A6E8-2F096465DEB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9ED37C6-7026-1691-AE01-D376C3596587}"/>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403579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F9D02-E8FD-0B5F-DF89-B56062EF84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FBC586-0A66-B5F8-7232-344123056B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0E1C4-7361-20D8-6253-0B6235E13F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C17C36-39E2-5915-BD6E-E74A82E6ABE8}"/>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708876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AA8A5-A7B9-AAAC-2355-C6B03B5129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853E3B-FD18-FA6F-622D-CD634644B7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B53776-031E-9AE5-3FFB-5894F593BE3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6A9A48-891D-3371-0B16-ABCDDCB3D176}"/>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806666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C0234-4B9B-D606-3BF7-C9C1A24AEE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EEE194-9D17-9BED-7A8B-8E967B1377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B88B92-435D-9883-6504-839DB473B91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709D8F-1892-BF49-3C4A-B683E15E9A0F}"/>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582312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33D64-AD67-BC6B-06AA-948AECB722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88E066-4426-21B2-5A54-B5F636ADCE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490EC1-71E3-57CD-003A-7188E495822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3E1E119-5F3A-1C0E-E80E-A7A776608F1E}"/>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2616315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677A6-94CF-A8DD-A66F-05952F88B7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A67F7C-F8AA-28A4-9D44-E082D8418F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414718-0EEB-9426-B8E1-F364E893538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9BB03BC-A3AD-FDE0-D0B6-2059AFFD2EE8}"/>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4136184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8E982-4CFE-B6C1-D681-E45D801ECA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575185-83D6-0764-E43B-A13315341C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647C87-5F79-1301-E3EF-66B0975635C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B9615DB-E3B8-B9E9-E597-1A42163EB301}"/>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009851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A278-D65C-6604-7BDD-F12036A0C6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8D28E2-4B80-1A78-C21D-8DD5325C3F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ACD78D-35B6-D92F-35C4-2779E5DFB0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BF5408D-CE22-F4E1-CCF5-8DA5B92EADEE}"/>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697331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131F7-BD95-834F-EA83-2911D4291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199A95-C72B-4460-D983-3A1A3E02A7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8CF2E7-9F42-C4AA-7AE0-512A87F9E0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2D7A7B1-AAA4-CAA0-1AD3-8E6A288A0CC0}"/>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772131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1/8/26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1/8/26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1/8/26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1/8/26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28.pn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6.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png"/><Relationship Id="rId7"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png"/><Relationship Id="rId9"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3.pn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pn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hyperlink" Target="https://www.wessexarch.co.uk/our-work/testwood-lakes" TargetMode="External"/><Relationship Id="rId5" Type="http://schemas.openxmlformats.org/officeDocument/2006/relationships/image" Target="../media/image3.pn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Prehistoric Southampton</a:t>
            </a:r>
          </a:p>
        </p:txBody>
      </p:sp>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Southampton?</a:t>
            </a:r>
          </a:p>
        </p:txBody>
      </p:sp>
      <p:pic>
        <p:nvPicPr>
          <p:cNvPr id="9" name="Title" descr="Prehistoric Southampt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744979"/>
            <a:ext cx="12191999" cy="3528061"/>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AE01564-F511-43C9-B445-64BA148A4FF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8536713-32C2-AEFB-4084-47FF7516AB95}"/>
              </a:ext>
            </a:extLst>
          </p:cNvPr>
          <p:cNvSpPr>
            <a:spLocks noGrp="1"/>
          </p:cNvSpPr>
          <p:nvPr>
            <p:ph type="ctrTitle"/>
          </p:nvPr>
        </p:nvSpPr>
        <p:spPr>
          <a:xfrm>
            <a:off x="1524000" y="-1280448"/>
            <a:ext cx="9144000" cy="921925"/>
          </a:xfrm>
        </p:spPr>
        <p:txBody>
          <a:bodyPr/>
          <a:lstStyle/>
          <a:p>
            <a:r>
              <a:rPr lang="en-US" dirty="0"/>
              <a:t>Artefacts</a:t>
            </a:r>
          </a:p>
        </p:txBody>
      </p:sp>
      <p:sp>
        <p:nvSpPr>
          <p:cNvPr id="11" name="Slide Question">
            <a:extLst>
              <a:ext uri="{FF2B5EF4-FFF2-40B4-BE49-F238E27FC236}">
                <a16:creationId xmlns:a16="http://schemas.microsoft.com/office/drawing/2014/main" id="{54273EB6-78EE-C54E-0587-B9715BA8911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is special about the finds at </a:t>
            </a:r>
            <a:r>
              <a:rPr lang="en-GB" sz="1100" dirty="0" err="1">
                <a:effectLst/>
                <a:latin typeface="Superclarendon Rg" panose="02000505080000020003" pitchFamily="2" charset="77"/>
              </a:rPr>
              <a:t>Testwood</a:t>
            </a:r>
            <a:r>
              <a:rPr lang="en-GB" sz="1100" dirty="0">
                <a:effectLst/>
                <a:latin typeface="Superclarendon Rg" panose="02000505080000020003" pitchFamily="2" charset="77"/>
              </a:rPr>
              <a:t> Lake?</a:t>
            </a:r>
          </a:p>
        </p:txBody>
      </p:sp>
      <p:grpSp>
        <p:nvGrpSpPr>
          <p:cNvPr id="17" name="Group 16" descr="A Bronze Age rapier and its replica. &#13;&#10;">
            <a:extLst>
              <a:ext uri="{FF2B5EF4-FFF2-40B4-BE49-F238E27FC236}">
                <a16:creationId xmlns:a16="http://schemas.microsoft.com/office/drawing/2014/main" id="{88A60E11-1B41-5990-796C-23BF47EBF826}"/>
              </a:ext>
            </a:extLst>
          </p:cNvPr>
          <p:cNvGrpSpPr/>
          <p:nvPr/>
        </p:nvGrpSpPr>
        <p:grpSpPr>
          <a:xfrm>
            <a:off x="401152" y="378830"/>
            <a:ext cx="2245696" cy="5712786"/>
            <a:chOff x="9166102" y="273030"/>
            <a:chExt cx="2383167" cy="6062495"/>
          </a:xfrm>
        </p:grpSpPr>
        <p:pic>
          <p:nvPicPr>
            <p:cNvPr id="10" name="Picture 9" descr="A close up of a sword&#10;&#10;AI-generated content may be incorrect.">
              <a:extLst>
                <a:ext uri="{FF2B5EF4-FFF2-40B4-BE49-F238E27FC236}">
                  <a16:creationId xmlns:a16="http://schemas.microsoft.com/office/drawing/2014/main" id="{FA926B2E-AB3E-DD60-0590-7EBDE5260A19}"/>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166102" y="273030"/>
              <a:ext cx="2383167" cy="6062495"/>
            </a:xfrm>
            <a:prstGeom prst="rect">
              <a:avLst/>
            </a:prstGeom>
          </p:spPr>
        </p:pic>
        <p:sp>
          <p:nvSpPr>
            <p:cNvPr id="13" name="TextBox 12">
              <a:extLst>
                <a:ext uri="{FF2B5EF4-FFF2-40B4-BE49-F238E27FC236}">
                  <a16:creationId xmlns:a16="http://schemas.microsoft.com/office/drawing/2014/main" id="{1082E950-DA99-4D0C-8C0C-BD317EBA6BCB}"/>
                </a:ext>
              </a:extLst>
            </p:cNvPr>
            <p:cNvSpPr txBox="1"/>
            <p:nvPr/>
          </p:nvSpPr>
          <p:spPr>
            <a:xfrm rot="5180324">
              <a:off x="8667722" y="4107688"/>
              <a:ext cx="1820537" cy="213713"/>
            </a:xfrm>
            <a:prstGeom prst="rect">
              <a:avLst/>
            </a:prstGeom>
            <a:noFill/>
          </p:spPr>
          <p:txBody>
            <a:bodyPr wrap="square">
              <a:spAutoFit/>
            </a:bodyPr>
            <a:lstStyle/>
            <a:p>
              <a:pPr>
                <a:lnSpc>
                  <a:spcPct val="150000"/>
                </a:lnSpc>
              </a:pPr>
              <a:r>
                <a:rPr lang="en-GB" sz="600" dirty="0">
                  <a:solidFill>
                    <a:schemeClr val="bg1">
                      <a:lumMod val="85000"/>
                    </a:schemeClr>
                  </a:solidFill>
                  <a:latin typeface="Arial" panose="020B0604020202020204" pitchFamily="34" charset="0"/>
                  <a:cs typeface="Arial" panose="020B0604020202020204" pitchFamily="34" charset="0"/>
                </a:rPr>
                <a:t>© Wessex Archaeology</a:t>
              </a:r>
            </a:p>
          </p:txBody>
        </p:sp>
      </p:grpSp>
      <p:sp>
        <p:nvSpPr>
          <p:cNvPr id="8" name="Text ">
            <a:extLst>
              <a:ext uri="{FF2B5EF4-FFF2-40B4-BE49-F238E27FC236}">
                <a16:creationId xmlns:a16="http://schemas.microsoft.com/office/drawing/2014/main" id="{830080AC-23D9-3462-2308-89C39ABBB21B}"/>
              </a:ext>
            </a:extLst>
          </p:cNvPr>
          <p:cNvSpPr txBox="1"/>
          <p:nvPr/>
        </p:nvSpPr>
        <p:spPr>
          <a:xfrm>
            <a:off x="2960507" y="517738"/>
            <a:ext cx="8811826" cy="491288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Alongside the bridge, archaeologists also discovered a bronze blade from a sword called a rapier. This may have been a votive offering - a religious gift to a God. Bronze objects have been found placed in rivers all over the country. This suggests that the people who lived here were not only skilled craftsmen but that they may have taken part in spiritual or ritual activities.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finds at </a:t>
            </a:r>
            <a:r>
              <a:rPr lang="en-GB" sz="1400" dirty="0" err="1">
                <a:latin typeface="Linkpen 17a Print" panose="03050602060000000000" pitchFamily="66" charset="77"/>
              </a:rPr>
              <a:t>Testwood</a:t>
            </a:r>
            <a:r>
              <a:rPr lang="en-GB" sz="1400" dirty="0">
                <a:latin typeface="Linkpen 17a Print" panose="03050602060000000000" pitchFamily="66" charset="77"/>
              </a:rPr>
              <a:t> Lakes show that Southampton was more than just a place for hunting or farming. It was also a place where people built, traded, and worshipped.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discovery of the bridge, boat, and sword tells us that Bronze Age people had advanced carpentry and metal-working skills, were capable of long-distance travel, and may have believed in rituals and offerings.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Southampton was clearly an important place for them.</a:t>
            </a:r>
          </a:p>
        </p:txBody>
      </p:sp>
      <p:pic>
        <p:nvPicPr>
          <p:cNvPr id="15" name="Logo">
            <a:extLst>
              <a:ext uri="{FF2B5EF4-FFF2-40B4-BE49-F238E27FC236}">
                <a16:creationId xmlns:a16="http://schemas.microsoft.com/office/drawing/2014/main" id="{BEA1295C-47F5-7369-5C4A-67CF53EF0AA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29172" y="5715000"/>
            <a:ext cx="1562827" cy="1141558"/>
          </a:xfrm>
          <a:prstGeom prst="rect">
            <a:avLst/>
          </a:prstGeom>
        </p:spPr>
      </p:pic>
      <p:grpSp>
        <p:nvGrpSpPr>
          <p:cNvPr id="19" name="Caption" descr="A Bronze Age rapier and its replica. &#13;&#10;">
            <a:extLst>
              <a:ext uri="{FF2B5EF4-FFF2-40B4-BE49-F238E27FC236}">
                <a16:creationId xmlns:a16="http://schemas.microsoft.com/office/drawing/2014/main" id="{B538D5A3-6DA9-E885-7311-E2978ED79CB6}"/>
              </a:ext>
            </a:extLst>
          </p:cNvPr>
          <p:cNvGrpSpPr/>
          <p:nvPr/>
        </p:nvGrpSpPr>
        <p:grpSpPr>
          <a:xfrm>
            <a:off x="2646848" y="5574046"/>
            <a:ext cx="4585249" cy="711733"/>
            <a:chOff x="5031611" y="2417403"/>
            <a:chExt cx="4585249" cy="711733"/>
          </a:xfrm>
        </p:grpSpPr>
        <p:pic>
          <p:nvPicPr>
            <p:cNvPr id="20" name="Picture 19">
              <a:extLst>
                <a:ext uri="{FF2B5EF4-FFF2-40B4-BE49-F238E27FC236}">
                  <a16:creationId xmlns:a16="http://schemas.microsoft.com/office/drawing/2014/main" id="{99CB8464-9026-F88E-0A51-F53DD13EFF3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5031611" y="2490735"/>
              <a:ext cx="350267" cy="248874"/>
            </a:xfrm>
            <a:prstGeom prst="rect">
              <a:avLst/>
            </a:prstGeom>
          </p:spPr>
        </p:pic>
        <p:sp>
          <p:nvSpPr>
            <p:cNvPr id="22" name="TextBox 21">
              <a:extLst>
                <a:ext uri="{FF2B5EF4-FFF2-40B4-BE49-F238E27FC236}">
                  <a16:creationId xmlns:a16="http://schemas.microsoft.com/office/drawing/2014/main" id="{EE8C43ED-826B-271D-70DE-FBB7A5A84C17}"/>
                </a:ext>
              </a:extLst>
            </p:cNvPr>
            <p:cNvSpPr txBox="1"/>
            <p:nvPr/>
          </p:nvSpPr>
          <p:spPr>
            <a:xfrm>
              <a:off x="5276103" y="2417403"/>
              <a:ext cx="434075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Bronze Age rapier and its replica. </a:t>
              </a:r>
            </a:p>
            <a:p>
              <a:pPr>
                <a:lnSpc>
                  <a:spcPct val="150000"/>
                </a:lnSpc>
              </a:pPr>
              <a:endParaRPr lang="en-GB" sz="1400" dirty="0">
                <a:latin typeface="Linkpen 17a Print" panose="03050602060000000000" pitchFamily="66" charset="77"/>
              </a:endParaRPr>
            </a:p>
          </p:txBody>
        </p:sp>
      </p:grpSp>
    </p:spTree>
    <p:extLst>
      <p:ext uri="{BB962C8B-B14F-4D97-AF65-F5344CB8AC3E}">
        <p14:creationId xmlns:p14="http://schemas.microsoft.com/office/powerpoint/2010/main" val="2786567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Effect transition="in" filter="fade">
                                      <p:cBhvr>
                                        <p:cTn id="23" dur="500"/>
                                        <p:tgtEl>
                                          <p:spTgt spid="8">
                                            <p:txEl>
                                              <p:pRg st="6" end="6"/>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B016620-9584-03F2-CE5C-C238811205D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F39CE15-2CF6-4ACD-AD8E-511EF32A3D14}"/>
              </a:ext>
            </a:extLst>
          </p:cNvPr>
          <p:cNvSpPr>
            <a:spLocks noGrp="1"/>
          </p:cNvSpPr>
          <p:nvPr>
            <p:ph type="ctrTitle"/>
          </p:nvPr>
        </p:nvSpPr>
        <p:spPr>
          <a:xfrm>
            <a:off x="1524000" y="-1280448"/>
            <a:ext cx="9144000" cy="921925"/>
          </a:xfrm>
        </p:spPr>
        <p:txBody>
          <a:bodyPr/>
          <a:lstStyle/>
          <a:p>
            <a:r>
              <a:rPr lang="en-US" dirty="0"/>
              <a:t>The Iron Age</a:t>
            </a:r>
          </a:p>
        </p:txBody>
      </p:sp>
      <p:sp>
        <p:nvSpPr>
          <p:cNvPr id="11" name="Slide Question">
            <a:extLst>
              <a:ext uri="{FF2B5EF4-FFF2-40B4-BE49-F238E27FC236}">
                <a16:creationId xmlns:a16="http://schemas.microsoft.com/office/drawing/2014/main" id="{10EB8CB5-BF8C-B62A-412D-F852F7B7A86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for an Iron Age settlement in the area?</a:t>
            </a:r>
          </a:p>
        </p:txBody>
      </p:sp>
      <p:grpSp>
        <p:nvGrpSpPr>
          <p:cNvPr id="17" name="Group 16" descr="A detailed drawing of a village with roundhouses, there are people farming and working, animals are being tended to, there are spiked walls around the settlement.">
            <a:extLst>
              <a:ext uri="{FF2B5EF4-FFF2-40B4-BE49-F238E27FC236}">
                <a16:creationId xmlns:a16="http://schemas.microsoft.com/office/drawing/2014/main" id="{B07D7F27-4472-07F8-62E6-579DC1E1E071}"/>
              </a:ext>
            </a:extLst>
          </p:cNvPr>
          <p:cNvGrpSpPr/>
          <p:nvPr/>
        </p:nvGrpSpPr>
        <p:grpSpPr>
          <a:xfrm>
            <a:off x="478812" y="434980"/>
            <a:ext cx="4927877" cy="4243541"/>
            <a:chOff x="435744" y="458523"/>
            <a:chExt cx="4927877" cy="4243541"/>
          </a:xfrm>
        </p:grpSpPr>
        <p:pic>
          <p:nvPicPr>
            <p:cNvPr id="10" name="Picture 9" descr="A drawing of a village&#10;&#10;AI-generated content may be incorrect.">
              <a:extLst>
                <a:ext uri="{FF2B5EF4-FFF2-40B4-BE49-F238E27FC236}">
                  <a16:creationId xmlns:a16="http://schemas.microsoft.com/office/drawing/2014/main" id="{D9144327-095C-6CDA-8F42-1F4383C4310B}"/>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35745" y="458523"/>
              <a:ext cx="4927876" cy="4243541"/>
            </a:xfrm>
            <a:prstGeom prst="rect">
              <a:avLst/>
            </a:prstGeom>
            <a:ln w="28575">
              <a:solidFill>
                <a:schemeClr val="tx1"/>
              </a:solidFill>
            </a:ln>
          </p:spPr>
        </p:pic>
        <p:sp>
          <p:nvSpPr>
            <p:cNvPr id="13" name="TextBox 12">
              <a:extLst>
                <a:ext uri="{FF2B5EF4-FFF2-40B4-BE49-F238E27FC236}">
                  <a16:creationId xmlns:a16="http://schemas.microsoft.com/office/drawing/2014/main" id="{3933B38B-36C1-A3B9-135A-76F6975C8B5A}"/>
                </a:ext>
              </a:extLst>
            </p:cNvPr>
            <p:cNvSpPr txBox="1"/>
            <p:nvPr/>
          </p:nvSpPr>
          <p:spPr>
            <a:xfrm>
              <a:off x="435744" y="458523"/>
              <a:ext cx="2655326" cy="207399"/>
            </a:xfrm>
            <a:prstGeom prst="rect">
              <a:avLst/>
            </a:prstGeom>
            <a:noFill/>
          </p:spPr>
          <p:txBody>
            <a:bodyPr wrap="square">
              <a:spAutoFit/>
            </a:bodyPr>
            <a:lstStyle/>
            <a:p>
              <a:r>
                <a:rPr lang="en-GB" sz="700" dirty="0">
                  <a:solidFill>
                    <a:srgbClr val="5B824B"/>
                  </a:solidFill>
                  <a:latin typeface="Arial" panose="020B0604020202020204" pitchFamily="34" charset="0"/>
                  <a:cs typeface="Arial" panose="020B0604020202020204" pitchFamily="34" charset="0"/>
                </a:rPr>
                <a:t>© Historic England Archive Ref: ICO30/003</a:t>
              </a:r>
            </a:p>
          </p:txBody>
        </p:sp>
      </p:grpSp>
      <p:sp>
        <p:nvSpPr>
          <p:cNvPr id="7" name="Title">
            <a:extLst>
              <a:ext uri="{FF2B5EF4-FFF2-40B4-BE49-F238E27FC236}">
                <a16:creationId xmlns:a16="http://schemas.microsoft.com/office/drawing/2014/main" id="{49974E6E-7F73-7550-E71F-FA17290D3036}"/>
              </a:ext>
            </a:extLst>
          </p:cNvPr>
          <p:cNvSpPr txBox="1">
            <a:spLocks/>
          </p:cNvSpPr>
          <p:nvPr/>
        </p:nvSpPr>
        <p:spPr>
          <a:xfrm>
            <a:off x="5654238" y="429645"/>
            <a:ext cx="558597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Iron Age</a:t>
            </a:r>
          </a:p>
        </p:txBody>
      </p:sp>
      <p:sp>
        <p:nvSpPr>
          <p:cNvPr id="8" name="Text ">
            <a:extLst>
              <a:ext uri="{FF2B5EF4-FFF2-40B4-BE49-F238E27FC236}">
                <a16:creationId xmlns:a16="http://schemas.microsoft.com/office/drawing/2014/main" id="{A84ECF37-0961-D778-3096-1262643BEDDA}"/>
              </a:ext>
            </a:extLst>
          </p:cNvPr>
          <p:cNvSpPr txBox="1"/>
          <p:nvPr/>
        </p:nvSpPr>
        <p:spPr>
          <a:xfrm>
            <a:off x="5654238" y="1244947"/>
            <a:ext cx="5149597" cy="336823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Iron Age began around 800 BC and ended with the Roman invasion in AD 43. People now had the skills to make tools and weapons out of iron, which is stronger than bronze.</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Iron Age people lived in roundhouses grouped into small villages. They farmed the land, grew crops such as barley and wheat, and kept animals.</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They also built earthworks and hillforts to protect their communities, such as the one at Danebury.</a:t>
            </a:r>
          </a:p>
        </p:txBody>
      </p:sp>
      <p:grpSp>
        <p:nvGrpSpPr>
          <p:cNvPr id="5" name="Caption" descr="Roundhouses at Danebury Hillfort.&#13;&#10;">
            <a:extLst>
              <a:ext uri="{FF2B5EF4-FFF2-40B4-BE49-F238E27FC236}">
                <a16:creationId xmlns:a16="http://schemas.microsoft.com/office/drawing/2014/main" id="{B2AAC05F-F741-9B0F-373E-87098360EAFC}"/>
              </a:ext>
            </a:extLst>
          </p:cNvPr>
          <p:cNvGrpSpPr/>
          <p:nvPr/>
        </p:nvGrpSpPr>
        <p:grpSpPr>
          <a:xfrm>
            <a:off x="435745" y="4746197"/>
            <a:ext cx="4487436" cy="430887"/>
            <a:chOff x="5121850" y="2427309"/>
            <a:chExt cx="4487436" cy="430887"/>
          </a:xfrm>
        </p:grpSpPr>
        <p:pic>
          <p:nvPicPr>
            <p:cNvPr id="2" name="Picture 1">
              <a:extLst>
                <a:ext uri="{FF2B5EF4-FFF2-40B4-BE49-F238E27FC236}">
                  <a16:creationId xmlns:a16="http://schemas.microsoft.com/office/drawing/2014/main" id="{7D71DDBD-90F6-9D5A-BBB1-9819C4B71AD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descr="Roundhouses at Danebury Hillfort.&#13;&#10;">
              <a:extLst>
                <a:ext uri="{FF2B5EF4-FFF2-40B4-BE49-F238E27FC236}">
                  <a16:creationId xmlns:a16="http://schemas.microsoft.com/office/drawing/2014/main" id="{AB9B3566-EE9D-0232-0EBC-E8FCE2DF6EDA}"/>
                </a:ext>
              </a:extLst>
            </p:cNvPr>
            <p:cNvSpPr txBox="1"/>
            <p:nvPr/>
          </p:nvSpPr>
          <p:spPr>
            <a:xfrm>
              <a:off x="5309233" y="2427309"/>
              <a:ext cx="4300053"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Roundhouses at Danebury Hillfort.</a:t>
              </a:r>
            </a:p>
          </p:txBody>
        </p:sp>
      </p:grpSp>
      <p:pic>
        <p:nvPicPr>
          <p:cNvPr id="18" name="Logo">
            <a:extLst>
              <a:ext uri="{FF2B5EF4-FFF2-40B4-BE49-F238E27FC236}">
                <a16:creationId xmlns:a16="http://schemas.microsoft.com/office/drawing/2014/main" id="{ED5ED9F9-85E7-5C94-14F6-F412B59E64F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pic>
        <p:nvPicPr>
          <p:cNvPr id="15" name="Picture 14" descr="A timeline highlighting the Iron Age (800 BC to AD 43). It spans from 2,000 BC to AD 1500. ">
            <a:extLst>
              <a:ext uri="{FF2B5EF4-FFF2-40B4-BE49-F238E27FC236}">
                <a16:creationId xmlns:a16="http://schemas.microsoft.com/office/drawing/2014/main" id="{F9041E63-A347-BF3A-C8EF-2264B94CD11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129286"/>
            <a:ext cx="12193280" cy="1458327"/>
          </a:xfrm>
          <a:prstGeom prst="rect">
            <a:avLst/>
          </a:prstGeom>
        </p:spPr>
      </p:pic>
      <p:pic>
        <p:nvPicPr>
          <p:cNvPr id="6" name="Picture 5" descr="An illustration of an iron age man with a green tunic and a cloak.">
            <a:extLst>
              <a:ext uri="{FF2B5EF4-FFF2-40B4-BE49-F238E27FC236}">
                <a16:creationId xmlns:a16="http://schemas.microsoft.com/office/drawing/2014/main" id="{16DF5AA4-E888-819D-E937-F688A619120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462260" y="1617226"/>
            <a:ext cx="2441332" cy="5454426"/>
          </a:xfrm>
          <a:prstGeom prst="rect">
            <a:avLst/>
          </a:prstGeom>
        </p:spPr>
      </p:pic>
    </p:spTree>
    <p:extLst>
      <p:ext uri="{BB962C8B-B14F-4D97-AF65-F5344CB8AC3E}">
        <p14:creationId xmlns:p14="http://schemas.microsoft.com/office/powerpoint/2010/main" val="2198637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64591C6-D6A4-C601-281C-9FB3336D494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33EF664-FCD8-0D55-913B-FB39C6CD2A9A}"/>
              </a:ext>
            </a:extLst>
          </p:cNvPr>
          <p:cNvSpPr>
            <a:spLocks noGrp="1"/>
          </p:cNvSpPr>
          <p:nvPr>
            <p:ph type="ctrTitle"/>
          </p:nvPr>
        </p:nvSpPr>
        <p:spPr>
          <a:xfrm>
            <a:off x="1524000" y="-1280448"/>
            <a:ext cx="9144000" cy="921925"/>
          </a:xfrm>
        </p:spPr>
        <p:txBody>
          <a:bodyPr/>
          <a:lstStyle/>
          <a:p>
            <a:r>
              <a:rPr lang="en-US" dirty="0"/>
              <a:t>Closer to home</a:t>
            </a:r>
          </a:p>
        </p:txBody>
      </p:sp>
      <p:sp>
        <p:nvSpPr>
          <p:cNvPr id="11" name="Slide Question">
            <a:extLst>
              <a:ext uri="{FF2B5EF4-FFF2-40B4-BE49-F238E27FC236}">
                <a16:creationId xmlns:a16="http://schemas.microsoft.com/office/drawing/2014/main" id="{F81B87EA-BAB4-36B9-F7E8-5FB604BBB51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for an Iron Age settlement in the area?</a:t>
            </a:r>
          </a:p>
        </p:txBody>
      </p:sp>
      <p:sp>
        <p:nvSpPr>
          <p:cNvPr id="7" name="Title">
            <a:extLst>
              <a:ext uri="{FF2B5EF4-FFF2-40B4-BE49-F238E27FC236}">
                <a16:creationId xmlns:a16="http://schemas.microsoft.com/office/drawing/2014/main" id="{FC785163-62FC-C6B9-BE19-E620BCB19DF2}"/>
              </a:ext>
            </a:extLst>
          </p:cNvPr>
          <p:cNvSpPr txBox="1">
            <a:spLocks/>
          </p:cNvSpPr>
          <p:nvPr/>
        </p:nvSpPr>
        <p:spPr>
          <a:xfrm>
            <a:off x="556054" y="463290"/>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Closer to Home</a:t>
            </a:r>
          </a:p>
        </p:txBody>
      </p:sp>
      <p:grpSp>
        <p:nvGrpSpPr>
          <p:cNvPr id="31" name="Group 30" descr="An aerial map of Southampton, marking Lordswood and Aldermoor near the top, then Regents park below thst, and finally Maddison Street is new the bottom.">
            <a:extLst>
              <a:ext uri="{FF2B5EF4-FFF2-40B4-BE49-F238E27FC236}">
                <a16:creationId xmlns:a16="http://schemas.microsoft.com/office/drawing/2014/main" id="{CE88D6F0-99F7-37EB-D083-A7B8D9F7C570}"/>
              </a:ext>
            </a:extLst>
          </p:cNvPr>
          <p:cNvGrpSpPr/>
          <p:nvPr/>
        </p:nvGrpSpPr>
        <p:grpSpPr>
          <a:xfrm>
            <a:off x="454797" y="1285103"/>
            <a:ext cx="6495042" cy="4892607"/>
            <a:chOff x="424980" y="1285103"/>
            <a:chExt cx="6495042" cy="4892607"/>
          </a:xfrm>
        </p:grpSpPr>
        <p:pic>
          <p:nvPicPr>
            <p:cNvPr id="13" name="Picture 12" descr="A map of a city&#10;&#10;Description automatically generated">
              <a:extLst>
                <a:ext uri="{FF2B5EF4-FFF2-40B4-BE49-F238E27FC236}">
                  <a16:creationId xmlns:a16="http://schemas.microsoft.com/office/drawing/2014/main" id="{96ECE01C-AC1F-7AC9-FC82-76B93E3A4F5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980" y="1285103"/>
              <a:ext cx="6495042" cy="4892607"/>
            </a:xfrm>
            <a:prstGeom prst="rect">
              <a:avLst/>
            </a:prstGeom>
            <a:ln w="28575">
              <a:solidFill>
                <a:schemeClr val="tx1"/>
              </a:solidFill>
            </a:ln>
          </p:spPr>
        </p:pic>
        <p:sp>
          <p:nvSpPr>
            <p:cNvPr id="30" name="TextBox 29">
              <a:extLst>
                <a:ext uri="{FF2B5EF4-FFF2-40B4-BE49-F238E27FC236}">
                  <a16:creationId xmlns:a16="http://schemas.microsoft.com/office/drawing/2014/main" id="{73BF4BEB-DD1A-9C5B-AC34-1FF754107F6B}"/>
                </a:ext>
              </a:extLst>
            </p:cNvPr>
            <p:cNvSpPr txBox="1"/>
            <p:nvPr/>
          </p:nvSpPr>
          <p:spPr>
            <a:xfrm>
              <a:off x="424980" y="5903340"/>
              <a:ext cx="3167902" cy="254172"/>
            </a:xfrm>
            <a:prstGeom prst="rect">
              <a:avLst/>
            </a:prstGeom>
            <a:noFill/>
          </p:spPr>
          <p:txBody>
            <a:bodyPr wrap="square" lIns="91440" tIns="45720" rIns="91440" bIns="45720" anchor="t">
              <a:spAutoFit/>
            </a:bodyPr>
            <a:lstStyle/>
            <a:p>
              <a:pPr>
                <a:lnSpc>
                  <a:spcPct val="150000"/>
                </a:lnSpc>
              </a:pPr>
              <a:r>
                <a:rPr lang="en-GB" sz="800" dirty="0">
                  <a:solidFill>
                    <a:schemeClr val="bg1">
                      <a:lumMod val="85000"/>
                    </a:schemeClr>
                  </a:solidFill>
                  <a:latin typeface="Arial" panose="020B0604020202020204" pitchFamily="34" charset="0"/>
                  <a:cs typeface="Arial" panose="020B0604020202020204" pitchFamily="34" charset="0"/>
                </a:rPr>
                <a:t>© Google Earth 2025</a:t>
              </a:r>
            </a:p>
          </p:txBody>
        </p:sp>
      </p:grpSp>
      <p:sp>
        <p:nvSpPr>
          <p:cNvPr id="8" name="Text ">
            <a:extLst>
              <a:ext uri="{FF2B5EF4-FFF2-40B4-BE49-F238E27FC236}">
                <a16:creationId xmlns:a16="http://schemas.microsoft.com/office/drawing/2014/main" id="{84F9DE3E-96C8-912B-B500-2BFD71FB7766}"/>
              </a:ext>
            </a:extLst>
          </p:cNvPr>
          <p:cNvSpPr txBox="1"/>
          <p:nvPr/>
        </p:nvSpPr>
        <p:spPr>
          <a:xfrm>
            <a:off x="7066722" y="545698"/>
            <a:ext cx="4700298"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Archaeologists have discovered several important Iron Age sites in Southampton. </a:t>
            </a:r>
          </a:p>
        </p:txBody>
      </p:sp>
      <p:pic>
        <p:nvPicPr>
          <p:cNvPr id="15" name="Logo">
            <a:extLst>
              <a:ext uri="{FF2B5EF4-FFF2-40B4-BE49-F238E27FC236}">
                <a16:creationId xmlns:a16="http://schemas.microsoft.com/office/drawing/2014/main" id="{52BAFEFC-9053-E59F-51A5-A6B082FA911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grpSp>
        <p:nvGrpSpPr>
          <p:cNvPr id="40" name="Group 39" descr="At Lordswood and Aldermoor, earthworks from the Iron Age have been found. These remains suggest that people were living here more permanently and building larger structures.&#13;&#10;">
            <a:extLst>
              <a:ext uri="{FF2B5EF4-FFF2-40B4-BE49-F238E27FC236}">
                <a16:creationId xmlns:a16="http://schemas.microsoft.com/office/drawing/2014/main" id="{9E393340-9889-476A-A7B4-103B91C8B6AA}"/>
              </a:ext>
            </a:extLst>
          </p:cNvPr>
          <p:cNvGrpSpPr/>
          <p:nvPr/>
        </p:nvGrpSpPr>
        <p:grpSpPr>
          <a:xfrm>
            <a:off x="3622699" y="1963993"/>
            <a:ext cx="7876875" cy="1177617"/>
            <a:chOff x="3622699" y="1963993"/>
            <a:chExt cx="7876875" cy="1177617"/>
          </a:xfrm>
        </p:grpSpPr>
        <p:sp>
          <p:nvSpPr>
            <p:cNvPr id="12" name="Text ">
              <a:extLst>
                <a:ext uri="{FF2B5EF4-FFF2-40B4-BE49-F238E27FC236}">
                  <a16:creationId xmlns:a16="http://schemas.microsoft.com/office/drawing/2014/main" id="{9B551931-0FD3-27B7-8869-8DBC53D3BE40}"/>
                </a:ext>
              </a:extLst>
            </p:cNvPr>
            <p:cNvSpPr txBox="1"/>
            <p:nvPr/>
          </p:nvSpPr>
          <p:spPr>
            <a:xfrm>
              <a:off x="7162241" y="1964365"/>
              <a:ext cx="4337333" cy="1177245"/>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At </a:t>
              </a:r>
              <a:r>
                <a:rPr lang="en-GB" sz="1200" b="1" dirty="0" err="1">
                  <a:latin typeface="Linkpen 17a Print" panose="03050602060000000000" pitchFamily="66" charset="77"/>
                </a:rPr>
                <a:t>Lordswood</a:t>
              </a:r>
              <a:r>
                <a:rPr lang="en-GB" sz="1200" b="1" dirty="0">
                  <a:latin typeface="Linkpen 17a Print" panose="03050602060000000000" pitchFamily="66" charset="77"/>
                </a:rPr>
                <a:t> and Aldermoor</a:t>
              </a:r>
              <a:r>
                <a:rPr lang="en-GB" sz="1200" dirty="0">
                  <a:latin typeface="Linkpen 17a Print" panose="03050602060000000000" pitchFamily="66" charset="77"/>
                </a:rPr>
                <a:t>, earthworks from the Iron Age have been found. These remains suggest that people were living here more permanently and building larger structures.</a:t>
              </a:r>
            </a:p>
          </p:txBody>
        </p:sp>
        <p:cxnSp>
          <p:nvCxnSpPr>
            <p:cNvPr id="17" name="Straight Arrow Connector 16">
              <a:extLst>
                <a:ext uri="{FF2B5EF4-FFF2-40B4-BE49-F238E27FC236}">
                  <a16:creationId xmlns:a16="http://schemas.microsoft.com/office/drawing/2014/main" id="{5FF8AF75-8EF6-36C8-A670-A8C758A234EE}"/>
                </a:ext>
              </a:extLst>
            </p:cNvPr>
            <p:cNvCxnSpPr>
              <a:cxnSpLocks/>
              <a:stCxn id="12" idx="1"/>
            </p:cNvCxnSpPr>
            <p:nvPr/>
          </p:nvCxnSpPr>
          <p:spPr>
            <a:xfrm flipH="1" flipV="1">
              <a:off x="3622699" y="1963993"/>
              <a:ext cx="3539542" cy="588995"/>
            </a:xfrm>
            <a:prstGeom prst="straightConnector1">
              <a:avLst/>
            </a:prstGeom>
            <a:ln w="38100">
              <a:solidFill>
                <a:srgbClr val="FAB721"/>
              </a:solidFill>
              <a:tailEnd type="triangle"/>
            </a:ln>
          </p:spPr>
          <p:style>
            <a:lnRef idx="2">
              <a:schemeClr val="accent2"/>
            </a:lnRef>
            <a:fillRef idx="0">
              <a:schemeClr val="accent2"/>
            </a:fillRef>
            <a:effectRef idx="1">
              <a:schemeClr val="accent2"/>
            </a:effectRef>
            <a:fontRef idx="minor">
              <a:schemeClr val="tx1"/>
            </a:fontRef>
          </p:style>
        </p:cxnSp>
      </p:grpSp>
      <p:grpSp>
        <p:nvGrpSpPr>
          <p:cNvPr id="39" name="Group 38" descr="At Regents Park, they found more pottery and even barley seeds in a pit.&#13;&#10;">
            <a:extLst>
              <a:ext uri="{FF2B5EF4-FFF2-40B4-BE49-F238E27FC236}">
                <a16:creationId xmlns:a16="http://schemas.microsoft.com/office/drawing/2014/main" id="{B39B4913-D354-0C4D-59B4-0AA5C24EFDAE}"/>
              </a:ext>
            </a:extLst>
          </p:cNvPr>
          <p:cNvGrpSpPr/>
          <p:nvPr/>
        </p:nvGrpSpPr>
        <p:grpSpPr>
          <a:xfrm>
            <a:off x="2882348" y="3312225"/>
            <a:ext cx="7994550" cy="932803"/>
            <a:chOff x="2882348" y="3312225"/>
            <a:chExt cx="7994550" cy="932803"/>
          </a:xfrm>
        </p:grpSpPr>
        <p:cxnSp>
          <p:nvCxnSpPr>
            <p:cNvPr id="18" name="Straight Arrow Connector 17">
              <a:extLst>
                <a:ext uri="{FF2B5EF4-FFF2-40B4-BE49-F238E27FC236}">
                  <a16:creationId xmlns:a16="http://schemas.microsoft.com/office/drawing/2014/main" id="{BF693AA5-334C-A3C4-9140-66405A79F35B}"/>
                </a:ext>
              </a:extLst>
            </p:cNvPr>
            <p:cNvCxnSpPr>
              <a:cxnSpLocks/>
            </p:cNvCxnSpPr>
            <p:nvPr/>
          </p:nvCxnSpPr>
          <p:spPr>
            <a:xfrm flipH="1" flipV="1">
              <a:off x="2882348" y="3312225"/>
              <a:ext cx="4279892" cy="583651"/>
            </a:xfrm>
            <a:prstGeom prst="straightConnector1">
              <a:avLst/>
            </a:prstGeom>
            <a:ln w="38100">
              <a:solidFill>
                <a:srgbClr val="FAB721"/>
              </a:solidFill>
              <a:tailEnd type="triangle"/>
            </a:ln>
          </p:spPr>
          <p:style>
            <a:lnRef idx="2">
              <a:schemeClr val="accent2"/>
            </a:lnRef>
            <a:fillRef idx="0">
              <a:schemeClr val="accent2"/>
            </a:fillRef>
            <a:effectRef idx="1">
              <a:schemeClr val="accent2"/>
            </a:effectRef>
            <a:fontRef idx="minor">
              <a:schemeClr val="tx1"/>
            </a:fontRef>
          </p:style>
        </p:cxnSp>
        <p:sp>
          <p:nvSpPr>
            <p:cNvPr id="32" name="Text ">
              <a:extLst>
                <a:ext uri="{FF2B5EF4-FFF2-40B4-BE49-F238E27FC236}">
                  <a16:creationId xmlns:a16="http://schemas.microsoft.com/office/drawing/2014/main" id="{E2B6474D-CD54-97D3-99EB-51B7A6DB4B90}"/>
                </a:ext>
              </a:extLst>
            </p:cNvPr>
            <p:cNvSpPr txBox="1"/>
            <p:nvPr/>
          </p:nvSpPr>
          <p:spPr>
            <a:xfrm>
              <a:off x="7231815" y="3621780"/>
              <a:ext cx="3645083"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At </a:t>
              </a:r>
              <a:r>
                <a:rPr lang="en-GB" sz="1200" b="1" dirty="0">
                  <a:latin typeface="Linkpen 17a Print" panose="03050602060000000000" pitchFamily="66" charset="77"/>
                </a:rPr>
                <a:t>Regents Park</a:t>
              </a:r>
              <a:r>
                <a:rPr lang="en-GB" sz="1200" dirty="0">
                  <a:latin typeface="Linkpen 17a Print" panose="03050602060000000000" pitchFamily="66" charset="77"/>
                </a:rPr>
                <a:t>, they found more pottery and even barley seeds in a pit.</a:t>
              </a:r>
            </a:p>
          </p:txBody>
        </p:sp>
      </p:grpSp>
      <p:grpSp>
        <p:nvGrpSpPr>
          <p:cNvPr id="41" name="Group 40" descr="On Maddison Street, they uncovered pottery fragments and loom weights. &#13;&#10;">
            <a:extLst>
              <a:ext uri="{FF2B5EF4-FFF2-40B4-BE49-F238E27FC236}">
                <a16:creationId xmlns:a16="http://schemas.microsoft.com/office/drawing/2014/main" id="{F26475B4-B716-CA9E-506C-4EE6007244F4}"/>
              </a:ext>
            </a:extLst>
          </p:cNvPr>
          <p:cNvGrpSpPr/>
          <p:nvPr/>
        </p:nvGrpSpPr>
        <p:grpSpPr>
          <a:xfrm>
            <a:off x="4462670" y="4816165"/>
            <a:ext cx="6344653" cy="972400"/>
            <a:chOff x="4462670" y="4816165"/>
            <a:chExt cx="6344653" cy="972400"/>
          </a:xfrm>
        </p:grpSpPr>
        <p:cxnSp>
          <p:nvCxnSpPr>
            <p:cNvPr id="19" name="Straight Arrow Connector 18">
              <a:extLst>
                <a:ext uri="{FF2B5EF4-FFF2-40B4-BE49-F238E27FC236}">
                  <a16:creationId xmlns:a16="http://schemas.microsoft.com/office/drawing/2014/main" id="{6551173A-DE02-585C-A12F-5F90F49F27BF}"/>
                </a:ext>
              </a:extLst>
            </p:cNvPr>
            <p:cNvCxnSpPr>
              <a:cxnSpLocks/>
            </p:cNvCxnSpPr>
            <p:nvPr/>
          </p:nvCxnSpPr>
          <p:spPr>
            <a:xfrm flipH="1" flipV="1">
              <a:off x="4462670" y="4816165"/>
              <a:ext cx="2699570" cy="722115"/>
            </a:xfrm>
            <a:prstGeom prst="straightConnector1">
              <a:avLst/>
            </a:prstGeom>
            <a:ln w="38100">
              <a:solidFill>
                <a:srgbClr val="FAB721"/>
              </a:solidFill>
              <a:tailEnd type="triangle"/>
            </a:ln>
          </p:spPr>
          <p:style>
            <a:lnRef idx="2">
              <a:schemeClr val="accent2"/>
            </a:lnRef>
            <a:fillRef idx="0">
              <a:schemeClr val="accent2"/>
            </a:fillRef>
            <a:effectRef idx="1">
              <a:schemeClr val="accent2"/>
            </a:effectRef>
            <a:fontRef idx="minor">
              <a:schemeClr val="tx1"/>
            </a:fontRef>
          </p:style>
        </p:cxnSp>
        <p:sp>
          <p:nvSpPr>
            <p:cNvPr id="33" name="Text ">
              <a:extLst>
                <a:ext uri="{FF2B5EF4-FFF2-40B4-BE49-F238E27FC236}">
                  <a16:creationId xmlns:a16="http://schemas.microsoft.com/office/drawing/2014/main" id="{EFEB94F2-6DDC-E3B2-FED1-CD87F421DA27}"/>
                </a:ext>
              </a:extLst>
            </p:cNvPr>
            <p:cNvSpPr txBox="1"/>
            <p:nvPr/>
          </p:nvSpPr>
          <p:spPr>
            <a:xfrm>
              <a:off x="7162240" y="5165317"/>
              <a:ext cx="3645083" cy="62324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On </a:t>
              </a:r>
              <a:r>
                <a:rPr lang="en-GB" sz="1200" b="1" dirty="0">
                  <a:latin typeface="Linkpen 17a Print" panose="03050602060000000000" pitchFamily="66" charset="77"/>
                </a:rPr>
                <a:t>Maddison Street</a:t>
              </a:r>
              <a:r>
                <a:rPr lang="en-GB" sz="1200" dirty="0">
                  <a:latin typeface="Linkpen 17a Print" panose="03050602060000000000" pitchFamily="66" charset="77"/>
                </a:rPr>
                <a:t>, they uncovered pottery fragments and loom weights. </a:t>
              </a:r>
            </a:p>
          </p:txBody>
        </p:sp>
      </p:grpSp>
    </p:spTree>
    <p:extLst>
      <p:ext uri="{BB962C8B-B14F-4D97-AF65-F5344CB8AC3E}">
        <p14:creationId xmlns:p14="http://schemas.microsoft.com/office/powerpoint/2010/main" val="34575679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66624DE-A1AB-1376-A2C1-6B5D1EA63C9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0AEEE0A-D654-2CCA-3D1D-BA282935F25D}"/>
              </a:ext>
            </a:extLst>
          </p:cNvPr>
          <p:cNvSpPr>
            <a:spLocks noGrp="1"/>
          </p:cNvSpPr>
          <p:nvPr>
            <p:ph type="ctrTitle"/>
          </p:nvPr>
        </p:nvSpPr>
        <p:spPr>
          <a:xfrm>
            <a:off x="1524000" y="-1280448"/>
            <a:ext cx="9144000" cy="921925"/>
          </a:xfrm>
        </p:spPr>
        <p:txBody>
          <a:bodyPr/>
          <a:lstStyle/>
          <a:p>
            <a:r>
              <a:rPr lang="en-US" dirty="0"/>
              <a:t>Barley and pottery</a:t>
            </a:r>
          </a:p>
        </p:txBody>
      </p:sp>
      <p:sp>
        <p:nvSpPr>
          <p:cNvPr id="11" name="Slide Question">
            <a:extLst>
              <a:ext uri="{FF2B5EF4-FFF2-40B4-BE49-F238E27FC236}">
                <a16:creationId xmlns:a16="http://schemas.microsoft.com/office/drawing/2014/main" id="{270835FA-2620-C0C7-FC6E-43A9D7554FB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is there for an Iron Age settlement in the area?</a:t>
            </a:r>
          </a:p>
        </p:txBody>
      </p:sp>
      <p:pic>
        <p:nvPicPr>
          <p:cNvPr id="17" name="Picture 16" descr="Archeologist character">
            <a:extLst>
              <a:ext uri="{FF2B5EF4-FFF2-40B4-BE49-F238E27FC236}">
                <a16:creationId xmlns:a16="http://schemas.microsoft.com/office/drawing/2014/main" id="{61C21B55-2C9B-BAD2-1416-D988D923A16C}"/>
              </a:ext>
            </a:extLst>
          </p:cNvPr>
          <p:cNvPicPr>
            <a:picLocks noChangeAspect="1"/>
          </p:cNvPicPr>
          <p:nvPr/>
        </p:nvPicPr>
        <p:blipFill>
          <a:blip r:embed="rId4" cstate="screen">
            <a:extLst>
              <a:ext uri="{28A0092B-C50C-407E-A947-70E740481C1C}">
                <a14:useLocalDpi xmlns:a14="http://schemas.microsoft.com/office/drawing/2010/main"/>
              </a:ext>
            </a:extLst>
          </a:blip>
          <a:srcRect t="-1" b="-16782"/>
          <a:stretch>
            <a:fillRect/>
          </a:stretch>
        </p:blipFill>
        <p:spPr>
          <a:xfrm>
            <a:off x="-583277" y="273030"/>
            <a:ext cx="2521796" cy="7147152"/>
          </a:xfrm>
          <a:prstGeom prst="rect">
            <a:avLst/>
          </a:prstGeom>
        </p:spPr>
      </p:pic>
      <p:grpSp>
        <p:nvGrpSpPr>
          <p:cNvPr id="10" name="Group 9" descr="What do you think these two discoveries tell us about life during the Iron Age in Southampton?&#13;&#10;">
            <a:extLst>
              <a:ext uri="{FF2B5EF4-FFF2-40B4-BE49-F238E27FC236}">
                <a16:creationId xmlns:a16="http://schemas.microsoft.com/office/drawing/2014/main" id="{20A64000-AA39-2777-9F45-673651384C5B}"/>
              </a:ext>
            </a:extLst>
          </p:cNvPr>
          <p:cNvGrpSpPr/>
          <p:nvPr/>
        </p:nvGrpSpPr>
        <p:grpSpPr>
          <a:xfrm>
            <a:off x="1546812" y="469374"/>
            <a:ext cx="5201858" cy="1279913"/>
            <a:chOff x="2623253" y="2956889"/>
            <a:chExt cx="3849308" cy="1279913"/>
          </a:xfrm>
        </p:grpSpPr>
        <p:sp>
          <p:nvSpPr>
            <p:cNvPr id="12" name="Rectangular Callout 11">
              <a:extLst>
                <a:ext uri="{FF2B5EF4-FFF2-40B4-BE49-F238E27FC236}">
                  <a16:creationId xmlns:a16="http://schemas.microsoft.com/office/drawing/2014/main" id="{B1C9C66E-48C8-2176-0748-2A73CC6FD64B}"/>
                </a:ext>
              </a:extLst>
            </p:cNvPr>
            <p:cNvSpPr/>
            <p:nvPr/>
          </p:nvSpPr>
          <p:spPr>
            <a:xfrm>
              <a:off x="2623253" y="2956889"/>
              <a:ext cx="3849308" cy="1279913"/>
            </a:xfrm>
            <a:prstGeom prst="wedgeRectCallout">
              <a:avLst>
                <a:gd name="adj1" fmla="val -59196"/>
                <a:gd name="adj2" fmla="val 21588"/>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E9FCB6BB-1610-951C-876D-A22144E1C732}"/>
                </a:ext>
              </a:extLst>
            </p:cNvPr>
            <p:cNvSpPr txBox="1"/>
            <p:nvPr/>
          </p:nvSpPr>
          <p:spPr>
            <a:xfrm>
              <a:off x="2753437" y="3027844"/>
              <a:ext cx="3616909" cy="1102225"/>
            </a:xfrm>
            <a:prstGeom prst="rect">
              <a:avLst/>
            </a:prstGeom>
            <a:noFill/>
          </p:spPr>
          <p:txBody>
            <a:bodyPr wrap="square">
              <a:spAutoFit/>
            </a:bodyPr>
            <a:lstStyle/>
            <a:p>
              <a:pPr algn="ctr">
                <a:lnSpc>
                  <a:spcPct val="150000"/>
                </a:lnSpc>
              </a:pPr>
              <a:r>
                <a:rPr lang="en-GB" sz="1500" dirty="0">
                  <a:solidFill>
                    <a:schemeClr val="bg1"/>
                  </a:solidFill>
                  <a:latin typeface="Linkpen 17a Print" panose="03050602060000000000" pitchFamily="66" charset="77"/>
                  <a:cs typeface="Calibri" panose="020F0502020204030204" pitchFamily="34" charset="0"/>
                </a:rPr>
                <a:t>What do you think these two discoveries tell us about life during the Iron Age in Southampton?</a:t>
              </a:r>
            </a:p>
          </p:txBody>
        </p:sp>
      </p:grpSp>
      <p:sp>
        <p:nvSpPr>
          <p:cNvPr id="7" name="Title">
            <a:extLst>
              <a:ext uri="{FF2B5EF4-FFF2-40B4-BE49-F238E27FC236}">
                <a16:creationId xmlns:a16="http://schemas.microsoft.com/office/drawing/2014/main" id="{047E009D-351A-0ECC-BF42-B72E241F170B}"/>
              </a:ext>
            </a:extLst>
          </p:cNvPr>
          <p:cNvSpPr txBox="1">
            <a:spLocks/>
          </p:cNvSpPr>
          <p:nvPr/>
        </p:nvSpPr>
        <p:spPr>
          <a:xfrm>
            <a:off x="1825238" y="1927039"/>
            <a:ext cx="4785302" cy="67948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Barley Seeds</a:t>
            </a:r>
          </a:p>
        </p:txBody>
      </p:sp>
      <p:sp>
        <p:nvSpPr>
          <p:cNvPr id="8" name="Text ">
            <a:extLst>
              <a:ext uri="{FF2B5EF4-FFF2-40B4-BE49-F238E27FC236}">
                <a16:creationId xmlns:a16="http://schemas.microsoft.com/office/drawing/2014/main" id="{41C679C1-7220-8F5F-B319-753D2868AE93}"/>
              </a:ext>
            </a:extLst>
          </p:cNvPr>
          <p:cNvSpPr txBox="1"/>
          <p:nvPr/>
        </p:nvSpPr>
        <p:spPr>
          <a:xfrm>
            <a:off x="1825238" y="2736200"/>
            <a:ext cx="2078964" cy="329705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Barley was one of the main crops grown in Iron age Britain and was used for making bread, porridge and gruel, to thicken stews and soups and to brew ale (beer).</a:t>
            </a:r>
          </a:p>
        </p:txBody>
      </p:sp>
      <p:grpSp>
        <p:nvGrpSpPr>
          <p:cNvPr id="29" name="Group 28" descr="A photograph of baley seeds">
            <a:extLst>
              <a:ext uri="{FF2B5EF4-FFF2-40B4-BE49-F238E27FC236}">
                <a16:creationId xmlns:a16="http://schemas.microsoft.com/office/drawing/2014/main" id="{9F0761C0-613E-AE93-4514-ACC6F21856A4}"/>
              </a:ext>
            </a:extLst>
          </p:cNvPr>
          <p:cNvGrpSpPr/>
          <p:nvPr/>
        </p:nvGrpSpPr>
        <p:grpSpPr>
          <a:xfrm>
            <a:off x="3679829" y="2862694"/>
            <a:ext cx="3069476" cy="3044067"/>
            <a:chOff x="3717197" y="2989189"/>
            <a:chExt cx="3069476" cy="3044067"/>
          </a:xfrm>
        </p:grpSpPr>
        <p:pic>
          <p:nvPicPr>
            <p:cNvPr id="24" name="Picture 23" descr="A pile of grain on a black background&#10;&#10;AI-generated content may be incorrect.">
              <a:extLst>
                <a:ext uri="{FF2B5EF4-FFF2-40B4-BE49-F238E27FC236}">
                  <a16:creationId xmlns:a16="http://schemas.microsoft.com/office/drawing/2014/main" id="{68CD7FD2-9B15-9767-912B-59F0F09777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17197" y="2989189"/>
              <a:ext cx="3069476" cy="3044067"/>
            </a:xfrm>
            <a:prstGeom prst="rect">
              <a:avLst/>
            </a:prstGeom>
          </p:spPr>
        </p:pic>
        <p:sp>
          <p:nvSpPr>
            <p:cNvPr id="26" name="TextBox 25">
              <a:extLst>
                <a:ext uri="{FF2B5EF4-FFF2-40B4-BE49-F238E27FC236}">
                  <a16:creationId xmlns:a16="http://schemas.microsoft.com/office/drawing/2014/main" id="{80BA6A30-2397-945A-E393-9E05D19B04CA}"/>
                </a:ext>
              </a:extLst>
            </p:cNvPr>
            <p:cNvSpPr txBox="1"/>
            <p:nvPr/>
          </p:nvSpPr>
          <p:spPr>
            <a:xfrm>
              <a:off x="4525929" y="5828712"/>
              <a:ext cx="1567132" cy="184666"/>
            </a:xfrm>
            <a:prstGeom prst="rect">
              <a:avLst/>
            </a:prstGeom>
            <a:noFill/>
          </p:spPr>
          <p:txBody>
            <a:bodyPr wrap="square" rtlCol="0">
              <a:spAutoFit/>
            </a:bodyPr>
            <a:lstStyle/>
            <a:p>
              <a:pPr algn="ctr"/>
              <a:r>
                <a:rPr lang="en-US" sz="600" dirty="0">
                  <a:solidFill>
                    <a:schemeClr val="bg1">
                      <a:lumMod val="85000"/>
                    </a:schemeClr>
                  </a:solidFill>
                  <a:latin typeface="Arial" panose="020B0604020202020204" pitchFamily="34" charset="0"/>
                  <a:cs typeface="Arial" panose="020B0604020202020204" pitchFamily="34" charset="0"/>
                </a:rPr>
                <a:t>© Sanjay Acharya, CC BY-SA 4.0</a:t>
              </a:r>
            </a:p>
          </p:txBody>
        </p:sp>
      </p:grpSp>
      <p:sp>
        <p:nvSpPr>
          <p:cNvPr id="6" name="Title">
            <a:extLst>
              <a:ext uri="{FF2B5EF4-FFF2-40B4-BE49-F238E27FC236}">
                <a16:creationId xmlns:a16="http://schemas.microsoft.com/office/drawing/2014/main" id="{819A77FE-BA6C-21A6-020F-A0A7526D8A33}"/>
              </a:ext>
            </a:extLst>
          </p:cNvPr>
          <p:cNvSpPr txBox="1">
            <a:spLocks/>
          </p:cNvSpPr>
          <p:nvPr/>
        </p:nvSpPr>
        <p:spPr>
          <a:xfrm>
            <a:off x="6940066" y="511793"/>
            <a:ext cx="296615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Pottery</a:t>
            </a:r>
          </a:p>
        </p:txBody>
      </p:sp>
      <p:sp>
        <p:nvSpPr>
          <p:cNvPr id="9" name="Text ">
            <a:extLst>
              <a:ext uri="{FF2B5EF4-FFF2-40B4-BE49-F238E27FC236}">
                <a16:creationId xmlns:a16="http://schemas.microsoft.com/office/drawing/2014/main" id="{D26B2D5E-28F1-71F9-799D-F07E3C303C38}"/>
              </a:ext>
            </a:extLst>
          </p:cNvPr>
          <p:cNvSpPr txBox="1"/>
          <p:nvPr/>
        </p:nvSpPr>
        <p:spPr>
          <a:xfrm>
            <a:off x="6888070" y="1361465"/>
            <a:ext cx="4641022"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Scientific testing showed </a:t>
            </a:r>
            <a:r>
              <a:rPr lang="en-GB" sz="1400">
                <a:latin typeface="Linkpen 17a Print" panose="03050602060000000000" pitchFamily="66" charset="77"/>
              </a:rPr>
              <a:t>that most </a:t>
            </a:r>
            <a:r>
              <a:rPr lang="en-GB" sz="1400" dirty="0">
                <a:latin typeface="Linkpen 17a Print" panose="03050602060000000000" pitchFamily="66" charset="77"/>
              </a:rPr>
              <a:t>pots had been made with local clay. However, a few had clay from more inland parts of Hampshire and are evidence for local trade links.</a:t>
            </a:r>
          </a:p>
        </p:txBody>
      </p:sp>
      <p:sp>
        <p:nvSpPr>
          <p:cNvPr id="25" name="Text ">
            <a:extLst>
              <a:ext uri="{FF2B5EF4-FFF2-40B4-BE49-F238E27FC236}">
                <a16:creationId xmlns:a16="http://schemas.microsoft.com/office/drawing/2014/main" id="{9D645EC6-711A-84CB-0AAB-BECAFEAA1317}"/>
              </a:ext>
            </a:extLst>
          </p:cNvPr>
          <p:cNvSpPr txBox="1"/>
          <p:nvPr/>
        </p:nvSpPr>
        <p:spPr>
          <a:xfrm>
            <a:off x="6940066" y="3273604"/>
            <a:ext cx="1746734"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Pots were used for both cooking and storage; some are unusually large.</a:t>
            </a:r>
          </a:p>
        </p:txBody>
      </p:sp>
      <p:grpSp>
        <p:nvGrpSpPr>
          <p:cNvPr id="28" name="Group 27" descr="A photograph of a reparied pot, the cracks are still vianble on the surface.">
            <a:extLst>
              <a:ext uri="{FF2B5EF4-FFF2-40B4-BE49-F238E27FC236}">
                <a16:creationId xmlns:a16="http://schemas.microsoft.com/office/drawing/2014/main" id="{D5560BDE-FAE8-860F-56ED-5AEFC6418763}"/>
              </a:ext>
            </a:extLst>
          </p:cNvPr>
          <p:cNvGrpSpPr/>
          <p:nvPr/>
        </p:nvGrpSpPr>
        <p:grpSpPr>
          <a:xfrm>
            <a:off x="8397352" y="2783424"/>
            <a:ext cx="3938820" cy="3958513"/>
            <a:chOff x="8339806" y="2673579"/>
            <a:chExt cx="3938820" cy="3958513"/>
          </a:xfrm>
        </p:grpSpPr>
        <p:pic>
          <p:nvPicPr>
            <p:cNvPr id="22" name="Picture 21" descr="A close up of a pot&#10;&#10;AI-generated content may be incorrect.">
              <a:extLst>
                <a:ext uri="{FF2B5EF4-FFF2-40B4-BE49-F238E27FC236}">
                  <a16:creationId xmlns:a16="http://schemas.microsoft.com/office/drawing/2014/main" id="{C22F0D4A-BE58-BE3E-5BFA-438BE1A0410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9806" y="2673579"/>
              <a:ext cx="3938820" cy="3958513"/>
            </a:xfrm>
            <a:prstGeom prst="rect">
              <a:avLst/>
            </a:prstGeom>
          </p:spPr>
        </p:pic>
        <p:sp>
          <p:nvSpPr>
            <p:cNvPr id="27" name="TextBox 26">
              <a:extLst>
                <a:ext uri="{FF2B5EF4-FFF2-40B4-BE49-F238E27FC236}">
                  <a16:creationId xmlns:a16="http://schemas.microsoft.com/office/drawing/2014/main" id="{21F8948C-9129-D584-FDD7-8C3AB983ABB8}"/>
                </a:ext>
              </a:extLst>
            </p:cNvPr>
            <p:cNvSpPr txBox="1"/>
            <p:nvPr/>
          </p:nvSpPr>
          <p:spPr>
            <a:xfrm rot="6191891">
              <a:off x="10647763" y="4670349"/>
              <a:ext cx="1567132" cy="184666"/>
            </a:xfrm>
            <a:prstGeom prst="rect">
              <a:avLst/>
            </a:prstGeom>
            <a:noFill/>
          </p:spPr>
          <p:txBody>
            <a:bodyPr wrap="square" rtlCol="0">
              <a:spAutoFit/>
            </a:bodyPr>
            <a:lstStyle/>
            <a:p>
              <a:pPr algn="ctr"/>
              <a:r>
                <a:rPr lang="en-US" sz="600" dirty="0">
                  <a:solidFill>
                    <a:schemeClr val="tx1">
                      <a:lumMod val="50000"/>
                      <a:lumOff val="50000"/>
                    </a:schemeClr>
                  </a:solidFill>
                  <a:latin typeface="Arial" panose="020B0604020202020204" pitchFamily="34" charset="0"/>
                  <a:cs typeface="Arial" panose="020B0604020202020204" pitchFamily="34" charset="0"/>
                </a:rPr>
                <a:t>© Kent County Council</a:t>
              </a:r>
            </a:p>
          </p:txBody>
        </p:sp>
      </p:grpSp>
      <p:pic>
        <p:nvPicPr>
          <p:cNvPr id="30" name="Logo">
            <a:extLst>
              <a:ext uri="{FF2B5EF4-FFF2-40B4-BE49-F238E27FC236}">
                <a16:creationId xmlns:a16="http://schemas.microsoft.com/office/drawing/2014/main" id="{8B766BFA-7692-0367-D6C8-45B63FB9B8C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spTree>
    <p:extLst>
      <p:ext uri="{BB962C8B-B14F-4D97-AF65-F5344CB8AC3E}">
        <p14:creationId xmlns:p14="http://schemas.microsoft.com/office/powerpoint/2010/main" val="18870347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fade">
                                      <p:cBhvr>
                                        <p:cTn id="20" dur="500"/>
                                        <p:tgtEl>
                                          <p:spTgt spid="8">
                                            <p:txEl>
                                              <p:pRg st="0" end="0"/>
                                            </p:txEl>
                                          </p:spTgt>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fade">
                                      <p:cBhvr>
                                        <p:cTn id="32" dur="500"/>
                                        <p:tgtEl>
                                          <p:spTgt spid="9">
                                            <p:txEl>
                                              <p:pRg st="0" end="0"/>
                                            </p:txEl>
                                          </p:spTgt>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25">
                                            <p:txEl>
                                              <p:pRg st="0" end="0"/>
                                            </p:txEl>
                                          </p:spTgt>
                                        </p:tgtEl>
                                        <p:attrNameLst>
                                          <p:attrName>style.visibility</p:attrName>
                                        </p:attrNameLst>
                                      </p:cBhvr>
                                      <p:to>
                                        <p:strVal val="visible"/>
                                      </p:to>
                                    </p:set>
                                    <p:animEffect transition="in" filter="fade">
                                      <p:cBhvr>
                                        <p:cTn id="36" dur="500"/>
                                        <p:tgtEl>
                                          <p:spTgt spid="25">
                                            <p:txEl>
                                              <p:pRg st="0" end="0"/>
                                            </p:txEl>
                                          </p:spTgt>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p:bldP spid="9" grpId="0" build="allAtOnce"/>
      <p:bldP spid="25"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F51A0C1-3FA5-A220-9E9C-F4C5BAA9ED8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AEDCBEC-C353-0405-354C-179F080FE530}"/>
              </a:ext>
            </a:extLst>
          </p:cNvPr>
          <p:cNvSpPr>
            <a:spLocks noGrp="1"/>
          </p:cNvSpPr>
          <p:nvPr>
            <p:ph type="ctrTitle"/>
          </p:nvPr>
        </p:nvSpPr>
        <p:spPr>
          <a:xfrm>
            <a:off x="1524000" y="-1280448"/>
            <a:ext cx="9144000" cy="921925"/>
          </a:xfrm>
        </p:spPr>
        <p:txBody>
          <a:bodyPr/>
          <a:lstStyle/>
          <a:p>
            <a:r>
              <a:rPr lang="en-US" dirty="0"/>
              <a:t>Loom weights</a:t>
            </a:r>
          </a:p>
        </p:txBody>
      </p:sp>
      <p:sp>
        <p:nvSpPr>
          <p:cNvPr id="11" name="Slide Question">
            <a:extLst>
              <a:ext uri="{FF2B5EF4-FFF2-40B4-BE49-F238E27FC236}">
                <a16:creationId xmlns:a16="http://schemas.microsoft.com/office/drawing/2014/main" id="{4EA46DD6-0352-5C98-1B23-DA286A0F818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does the discovery of loom weights tell us?</a:t>
            </a:r>
          </a:p>
        </p:txBody>
      </p:sp>
      <p:pic>
        <p:nvPicPr>
          <p:cNvPr id="12" name="Picture 11">
            <a:extLst>
              <a:ext uri="{FF2B5EF4-FFF2-40B4-BE49-F238E27FC236}">
                <a16:creationId xmlns:a16="http://schemas.microsoft.com/office/drawing/2014/main" id="{8CF556D3-18A3-3103-9F85-6F302E75AA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61603" y="273029"/>
            <a:ext cx="4691424" cy="5156433"/>
          </a:xfrm>
          <a:prstGeom prst="rect">
            <a:avLst/>
          </a:prstGeom>
        </p:spPr>
      </p:pic>
      <p:sp>
        <p:nvSpPr>
          <p:cNvPr id="7" name="Title">
            <a:extLst>
              <a:ext uri="{FF2B5EF4-FFF2-40B4-BE49-F238E27FC236}">
                <a16:creationId xmlns:a16="http://schemas.microsoft.com/office/drawing/2014/main" id="{C3DB7E2C-E0F2-92AE-9C53-5E7582941FAD}"/>
              </a:ext>
              <a:ext uri="{C183D7F6-B498-43B3-948B-1728B52AA6E4}">
                <adec:decorative xmlns:adec="http://schemas.microsoft.com/office/drawing/2017/decorative" val="0"/>
              </a:ext>
            </a:extLst>
          </p:cNvPr>
          <p:cNvSpPr txBox="1">
            <a:spLocks/>
          </p:cNvSpPr>
          <p:nvPr/>
        </p:nvSpPr>
        <p:spPr>
          <a:xfrm>
            <a:off x="494269" y="396611"/>
            <a:ext cx="833167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What are Loom Weights?</a:t>
            </a:r>
          </a:p>
        </p:txBody>
      </p:sp>
      <p:sp>
        <p:nvSpPr>
          <p:cNvPr id="8" name="Text ">
            <a:extLst>
              <a:ext uri="{FF2B5EF4-FFF2-40B4-BE49-F238E27FC236}">
                <a16:creationId xmlns:a16="http://schemas.microsoft.com/office/drawing/2014/main" id="{FBFD5249-CCC0-900F-BACE-0E01A69EE550}"/>
              </a:ext>
            </a:extLst>
          </p:cNvPr>
          <p:cNvSpPr txBox="1"/>
          <p:nvPr/>
        </p:nvSpPr>
        <p:spPr>
          <a:xfrm>
            <a:off x="508726" y="1261453"/>
            <a:ext cx="6779832" cy="306814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Loom weights were used to weave cloth on a machine called a loom. This is a complicated machine powered by hand.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They used a spindle to spin the wool from their sheep or goats or  plant-based fibres such as flax (linen) to make the thread to weave.</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Weaving was an important part of daily life, and it tells us that these communities were skilled at producing textiles for both their own use and possibly for trade.</a:t>
            </a:r>
          </a:p>
        </p:txBody>
      </p:sp>
      <p:sp>
        <p:nvSpPr>
          <p:cNvPr id="2" name="Text ">
            <a:extLst>
              <a:ext uri="{FF2B5EF4-FFF2-40B4-BE49-F238E27FC236}">
                <a16:creationId xmlns:a16="http://schemas.microsoft.com/office/drawing/2014/main" id="{4C5C232C-E671-29A3-9385-0ECA9B69CE5E}"/>
              </a:ext>
            </a:extLst>
          </p:cNvPr>
          <p:cNvSpPr txBox="1"/>
          <p:nvPr/>
        </p:nvSpPr>
        <p:spPr>
          <a:xfrm>
            <a:off x="508726" y="4446799"/>
            <a:ext cx="5131279" cy="1567737"/>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At this time trade with Europe was well established in the country, especially in the south. The key port was at Hengistbury Head just 50 miles West of modern-day Southampton, near Bournemouth. </a:t>
            </a:r>
          </a:p>
        </p:txBody>
      </p:sp>
      <p:pic>
        <p:nvPicPr>
          <p:cNvPr id="9" name="Picture 8" descr="Pottery and fired clay objects.">
            <a:extLst>
              <a:ext uri="{FF2B5EF4-FFF2-40B4-BE49-F238E27FC236}">
                <a16:creationId xmlns:a16="http://schemas.microsoft.com/office/drawing/2014/main" id="{C360029C-B34A-3BC8-BF05-63FAB79850B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78013" y="4797910"/>
            <a:ext cx="4984247" cy="1590339"/>
          </a:xfrm>
          <a:prstGeom prst="rect">
            <a:avLst/>
          </a:prstGeom>
        </p:spPr>
      </p:pic>
      <p:pic>
        <p:nvPicPr>
          <p:cNvPr id="15" name="Logo">
            <a:extLst>
              <a:ext uri="{FF2B5EF4-FFF2-40B4-BE49-F238E27FC236}">
                <a16:creationId xmlns:a16="http://schemas.microsoft.com/office/drawing/2014/main" id="{D9DFA101-25A1-0DAE-BCC0-C131F4FC473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spTree>
    <p:extLst>
      <p:ext uri="{BB962C8B-B14F-4D97-AF65-F5344CB8AC3E}">
        <p14:creationId xmlns:p14="http://schemas.microsoft.com/office/powerpoint/2010/main" val="25446373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fade">
                                      <p:cBhvr>
                                        <p:cTn id="3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2"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E80C785-733F-C7EF-3B79-C3C2AF99876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2164646-0A48-91E5-A9E8-A1174429A66A}"/>
              </a:ext>
            </a:extLst>
          </p:cNvPr>
          <p:cNvSpPr>
            <a:spLocks noGrp="1"/>
          </p:cNvSpPr>
          <p:nvPr>
            <p:ph type="ctrTitle"/>
          </p:nvPr>
        </p:nvSpPr>
        <p:spPr>
          <a:xfrm>
            <a:off x="1524000" y="-1280448"/>
            <a:ext cx="9144000" cy="921925"/>
          </a:xfrm>
        </p:spPr>
        <p:txBody>
          <a:bodyPr>
            <a:normAutofit fontScale="90000"/>
          </a:bodyPr>
          <a:lstStyle/>
          <a:p>
            <a:r>
              <a:rPr lang="en-US" dirty="0"/>
              <a:t>A Journey through Discoveries</a:t>
            </a:r>
          </a:p>
        </p:txBody>
      </p:sp>
      <p:sp>
        <p:nvSpPr>
          <p:cNvPr id="7" name="Title">
            <a:extLst>
              <a:ext uri="{FF2B5EF4-FFF2-40B4-BE49-F238E27FC236}">
                <a16:creationId xmlns:a16="http://schemas.microsoft.com/office/drawing/2014/main" id="{B594C6C2-EC92-EF25-6B33-AF137906EADB}"/>
              </a:ext>
            </a:extLst>
          </p:cNvPr>
          <p:cNvSpPr txBox="1">
            <a:spLocks/>
          </p:cNvSpPr>
          <p:nvPr/>
        </p:nvSpPr>
        <p:spPr>
          <a:xfrm>
            <a:off x="381609" y="430108"/>
            <a:ext cx="102863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Journey through Discoveries</a:t>
            </a:r>
          </a:p>
        </p:txBody>
      </p:sp>
      <p:sp>
        <p:nvSpPr>
          <p:cNvPr id="8" name="Text ">
            <a:extLst>
              <a:ext uri="{FF2B5EF4-FFF2-40B4-BE49-F238E27FC236}">
                <a16:creationId xmlns:a16="http://schemas.microsoft.com/office/drawing/2014/main" id="{12B22491-D14A-CF74-8EAC-4EB33A15F0E4}"/>
              </a:ext>
            </a:extLst>
          </p:cNvPr>
          <p:cNvSpPr txBox="1"/>
          <p:nvPr/>
        </p:nvSpPr>
        <p:spPr>
          <a:xfrm>
            <a:off x="381609" y="1220559"/>
            <a:ext cx="10992113"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All of these discoveries show Southampton’s journey to becoming a home for farming communities in the Iron Age. People here grew crops, made pottery, wove cloth, and lived in settlements. This was very different from the early Stone Age, when people only visited the area.</a:t>
            </a:r>
          </a:p>
        </p:txBody>
      </p:sp>
      <p:pic>
        <p:nvPicPr>
          <p:cNvPr id="4" name="Logo">
            <a:extLst>
              <a:ext uri="{FF2B5EF4-FFF2-40B4-BE49-F238E27FC236}">
                <a16:creationId xmlns:a16="http://schemas.microsoft.com/office/drawing/2014/main" id="{465ABDD0-B7DA-68A7-84AF-07E5DA09BF3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grpSp>
        <p:nvGrpSpPr>
          <p:cNvPr id="25" name="Group 24" descr="A photograph of the front, side and back of a flint tool.">
            <a:extLst>
              <a:ext uri="{FF2B5EF4-FFF2-40B4-BE49-F238E27FC236}">
                <a16:creationId xmlns:a16="http://schemas.microsoft.com/office/drawing/2014/main" id="{0E2664D3-401C-91D7-2CEF-51FFB7D43319}"/>
              </a:ext>
            </a:extLst>
          </p:cNvPr>
          <p:cNvGrpSpPr/>
          <p:nvPr/>
        </p:nvGrpSpPr>
        <p:grpSpPr>
          <a:xfrm>
            <a:off x="412797" y="3052970"/>
            <a:ext cx="2632025" cy="1282322"/>
            <a:chOff x="277214" y="1204107"/>
            <a:chExt cx="3819664" cy="1860939"/>
          </a:xfrm>
        </p:grpSpPr>
        <p:pic>
          <p:nvPicPr>
            <p:cNvPr id="26" name="Picture 25">
              <a:extLst>
                <a:ext uri="{FF2B5EF4-FFF2-40B4-BE49-F238E27FC236}">
                  <a16:creationId xmlns:a16="http://schemas.microsoft.com/office/drawing/2014/main" id="{65DD7E58-E889-C0A9-33E5-5866055B73E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03816" y="1213159"/>
              <a:ext cx="1638166" cy="1786860"/>
            </a:xfrm>
            <a:prstGeom prst="rect">
              <a:avLst/>
            </a:prstGeom>
          </p:spPr>
        </p:pic>
        <p:pic>
          <p:nvPicPr>
            <p:cNvPr id="27" name="Picture 26">
              <a:extLst>
                <a:ext uri="{FF2B5EF4-FFF2-40B4-BE49-F238E27FC236}">
                  <a16:creationId xmlns:a16="http://schemas.microsoft.com/office/drawing/2014/main" id="{0D418E69-E800-36A2-1719-39BFEF72B75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083634" y="1204108"/>
              <a:ext cx="2013244" cy="1786860"/>
            </a:xfrm>
            <a:prstGeom prst="rect">
              <a:avLst/>
            </a:prstGeom>
          </p:spPr>
        </p:pic>
        <p:sp>
          <p:nvSpPr>
            <p:cNvPr id="28" name="TextBox 27">
              <a:extLst>
                <a:ext uri="{FF2B5EF4-FFF2-40B4-BE49-F238E27FC236}">
                  <a16:creationId xmlns:a16="http://schemas.microsoft.com/office/drawing/2014/main" id="{A20B555B-7A93-C54B-6EEC-245456B4F4E7}"/>
                </a:ext>
              </a:extLst>
            </p:cNvPr>
            <p:cNvSpPr txBox="1"/>
            <p:nvPr/>
          </p:nvSpPr>
          <p:spPr>
            <a:xfrm rot="5400000">
              <a:off x="-519260" y="2000581"/>
              <a:ext cx="1860939" cy="267992"/>
            </a:xfrm>
            <a:prstGeom prst="rect">
              <a:avLst/>
            </a:prstGeom>
            <a:noFill/>
          </p:spPr>
          <p:txBody>
            <a:bodyPr wrap="square">
              <a:spAutoFit/>
            </a:bodyPr>
            <a:lstStyle/>
            <a:p>
              <a:r>
                <a:rPr lang="en-GB" sz="600" dirty="0">
                  <a:solidFill>
                    <a:schemeClr val="bg1">
                      <a:lumMod val="85000"/>
                    </a:schemeClr>
                  </a:solidFill>
                  <a:effectLst/>
                  <a:latin typeface="Arial" panose="020B0604020202020204" pitchFamily="34" charset="0"/>
                  <a:cs typeface="Arial" panose="020B0604020202020204" pitchFamily="34" charset="0"/>
                </a:rPr>
                <a:t> © Winchester Museum Service</a:t>
              </a:r>
            </a:p>
          </p:txBody>
        </p:sp>
      </p:grpSp>
      <p:sp>
        <p:nvSpPr>
          <p:cNvPr id="5" name="Right Arrow 4" descr="Arrow pointing from the field to the barrow">
            <a:extLst>
              <a:ext uri="{FF2B5EF4-FFF2-40B4-BE49-F238E27FC236}">
                <a16:creationId xmlns:a16="http://schemas.microsoft.com/office/drawing/2014/main" id="{C74D0833-99FC-D8FC-09F6-15E68B07A3EA}"/>
              </a:ext>
            </a:extLst>
          </p:cNvPr>
          <p:cNvSpPr/>
          <p:nvPr/>
        </p:nvSpPr>
        <p:spPr>
          <a:xfrm>
            <a:off x="3252530" y="3584338"/>
            <a:ext cx="662090"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oup 20" descr="A rendition of how the bdige might’ve looked on the river.">
            <a:extLst>
              <a:ext uri="{FF2B5EF4-FFF2-40B4-BE49-F238E27FC236}">
                <a16:creationId xmlns:a16="http://schemas.microsoft.com/office/drawing/2014/main" id="{E605D081-4D6E-6516-8320-F60321B82D8C}"/>
              </a:ext>
            </a:extLst>
          </p:cNvPr>
          <p:cNvGrpSpPr/>
          <p:nvPr/>
        </p:nvGrpSpPr>
        <p:grpSpPr>
          <a:xfrm>
            <a:off x="4008063" y="2642980"/>
            <a:ext cx="2872533" cy="2256449"/>
            <a:chOff x="3889494" y="2642980"/>
            <a:chExt cx="2872533" cy="2256449"/>
          </a:xfrm>
        </p:grpSpPr>
        <p:pic>
          <p:nvPicPr>
            <p:cNvPr id="22" name="Picture 21" descr="Two women walking on a bridge over water&#10;&#10;AI-generated content may be incorrect.">
              <a:extLst>
                <a:ext uri="{FF2B5EF4-FFF2-40B4-BE49-F238E27FC236}">
                  <a16:creationId xmlns:a16="http://schemas.microsoft.com/office/drawing/2014/main" id="{BCEE18D8-4289-82B6-081D-A1C793587E4D}"/>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899315" y="2730616"/>
              <a:ext cx="2862712" cy="2168813"/>
            </a:xfrm>
            <a:prstGeom prst="rect">
              <a:avLst/>
            </a:prstGeom>
            <a:noFill/>
            <a:ln w="28575">
              <a:solidFill>
                <a:schemeClr val="tx1"/>
              </a:solidFill>
            </a:ln>
          </p:spPr>
        </p:pic>
        <p:sp>
          <p:nvSpPr>
            <p:cNvPr id="23" name="TextBox 22">
              <a:extLst>
                <a:ext uri="{FF2B5EF4-FFF2-40B4-BE49-F238E27FC236}">
                  <a16:creationId xmlns:a16="http://schemas.microsoft.com/office/drawing/2014/main" id="{0B4C49E3-4180-7DA1-200B-9F479F7BF38F}"/>
                </a:ext>
              </a:extLst>
            </p:cNvPr>
            <p:cNvSpPr txBox="1"/>
            <p:nvPr/>
          </p:nvSpPr>
          <p:spPr>
            <a:xfrm>
              <a:off x="3889494" y="2642980"/>
              <a:ext cx="1441177" cy="233910"/>
            </a:xfrm>
            <a:prstGeom prst="rect">
              <a:avLst/>
            </a:prstGeom>
            <a:noFill/>
          </p:spPr>
          <p:txBody>
            <a:bodyPr wrap="square" lIns="91440" tIns="45720" rIns="91440" bIns="45720" anchor="t">
              <a:spAutoFit/>
            </a:bodyPr>
            <a:lstStyle/>
            <a:p>
              <a:pPr>
                <a:lnSpc>
                  <a:spcPct val="150000"/>
                </a:lnSpc>
              </a:pPr>
              <a:r>
                <a:rPr lang="en-GB" sz="700" dirty="0">
                  <a:solidFill>
                    <a:schemeClr val="accent6">
                      <a:lumMod val="50000"/>
                    </a:schemeClr>
                  </a:solidFill>
                  <a:latin typeface="Arial" panose="020B0604020202020204" pitchFamily="34" charset="0"/>
                  <a:cs typeface="Arial" panose="020B0604020202020204" pitchFamily="34" charset="0"/>
                </a:rPr>
                <a:t>© Wessex Archaeology</a:t>
              </a:r>
            </a:p>
          </p:txBody>
        </p:sp>
      </p:grpSp>
      <p:sp>
        <p:nvSpPr>
          <p:cNvPr id="6" name="Right Arrow 5" descr="Arrow pointing from the field to the barrow">
            <a:extLst>
              <a:ext uri="{FF2B5EF4-FFF2-40B4-BE49-F238E27FC236}">
                <a16:creationId xmlns:a16="http://schemas.microsoft.com/office/drawing/2014/main" id="{EB401441-DA2C-5CA4-6868-539349625E3D}"/>
              </a:ext>
            </a:extLst>
          </p:cNvPr>
          <p:cNvSpPr/>
          <p:nvPr/>
        </p:nvSpPr>
        <p:spPr>
          <a:xfrm>
            <a:off x="7008223" y="3509885"/>
            <a:ext cx="662090"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descr="A photograph of baley seeds and a photograph of a reparied pot, the cracks are still vianble on the surface.">
            <a:extLst>
              <a:ext uri="{FF2B5EF4-FFF2-40B4-BE49-F238E27FC236}">
                <a16:creationId xmlns:a16="http://schemas.microsoft.com/office/drawing/2014/main" id="{7DE9AA59-4E55-3B36-7849-FD1090752480}"/>
              </a:ext>
            </a:extLst>
          </p:cNvPr>
          <p:cNvGrpSpPr/>
          <p:nvPr/>
        </p:nvGrpSpPr>
        <p:grpSpPr>
          <a:xfrm>
            <a:off x="7710301" y="2308459"/>
            <a:ext cx="3616828" cy="2667057"/>
            <a:chOff x="3679829" y="2587949"/>
            <a:chExt cx="4537472" cy="3345941"/>
          </a:xfrm>
        </p:grpSpPr>
        <p:grpSp>
          <p:nvGrpSpPr>
            <p:cNvPr id="12" name="Group 11" descr="A photograph of baley seeds">
              <a:extLst>
                <a:ext uri="{FF2B5EF4-FFF2-40B4-BE49-F238E27FC236}">
                  <a16:creationId xmlns:a16="http://schemas.microsoft.com/office/drawing/2014/main" id="{628B4229-C812-5204-045A-633974CB577D}"/>
                </a:ext>
              </a:extLst>
            </p:cNvPr>
            <p:cNvGrpSpPr/>
            <p:nvPr/>
          </p:nvGrpSpPr>
          <p:grpSpPr>
            <a:xfrm>
              <a:off x="3679829" y="2862694"/>
              <a:ext cx="3069476" cy="3071196"/>
              <a:chOff x="3717197" y="2989189"/>
              <a:chExt cx="3069476" cy="3071196"/>
            </a:xfrm>
          </p:grpSpPr>
          <p:pic>
            <p:nvPicPr>
              <p:cNvPr id="13" name="Picture 12" descr="A pile of grain on a black background&#10;&#10;AI-generated content may be incorrect.">
                <a:extLst>
                  <a:ext uri="{FF2B5EF4-FFF2-40B4-BE49-F238E27FC236}">
                    <a16:creationId xmlns:a16="http://schemas.microsoft.com/office/drawing/2014/main" id="{2E067C07-08B6-FE09-03B0-0079D720268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17197" y="2989189"/>
                <a:ext cx="3069476" cy="3044067"/>
              </a:xfrm>
              <a:prstGeom prst="rect">
                <a:avLst/>
              </a:prstGeom>
            </p:spPr>
          </p:pic>
          <p:sp>
            <p:nvSpPr>
              <p:cNvPr id="16" name="TextBox 15">
                <a:extLst>
                  <a:ext uri="{FF2B5EF4-FFF2-40B4-BE49-F238E27FC236}">
                    <a16:creationId xmlns:a16="http://schemas.microsoft.com/office/drawing/2014/main" id="{C750D89E-2F26-07E3-3844-0B5DBF40FC43}"/>
                  </a:ext>
                </a:extLst>
              </p:cNvPr>
              <p:cNvSpPr txBox="1"/>
              <p:nvPr/>
            </p:nvSpPr>
            <p:spPr>
              <a:xfrm>
                <a:off x="4525928" y="5828713"/>
                <a:ext cx="1743387" cy="231672"/>
              </a:xfrm>
              <a:prstGeom prst="rect">
                <a:avLst/>
              </a:prstGeom>
              <a:noFill/>
            </p:spPr>
            <p:txBody>
              <a:bodyPr wrap="square" rtlCol="0">
                <a:spAutoFit/>
              </a:bodyPr>
              <a:lstStyle/>
              <a:p>
                <a:pPr algn="ctr"/>
                <a:r>
                  <a:rPr lang="en-US" sz="600" dirty="0">
                    <a:solidFill>
                      <a:schemeClr val="bg1">
                        <a:lumMod val="85000"/>
                      </a:schemeClr>
                    </a:solidFill>
                    <a:latin typeface="Arial" panose="020B0604020202020204" pitchFamily="34" charset="0"/>
                    <a:cs typeface="Arial" panose="020B0604020202020204" pitchFamily="34" charset="0"/>
                  </a:rPr>
                  <a:t>© Sanjay Acharya, CC BY-SA 4.0</a:t>
                </a:r>
              </a:p>
            </p:txBody>
          </p:sp>
        </p:grpSp>
        <p:grpSp>
          <p:nvGrpSpPr>
            <p:cNvPr id="17" name="Group 16" descr="A photograph of a reparied pot, the cracks are still vianble on the surface.">
              <a:extLst>
                <a:ext uri="{FF2B5EF4-FFF2-40B4-BE49-F238E27FC236}">
                  <a16:creationId xmlns:a16="http://schemas.microsoft.com/office/drawing/2014/main" id="{75983655-0050-8693-DC62-7CDBD64A33E9}"/>
                </a:ext>
              </a:extLst>
            </p:cNvPr>
            <p:cNvGrpSpPr/>
            <p:nvPr/>
          </p:nvGrpSpPr>
          <p:grpSpPr>
            <a:xfrm>
              <a:off x="5090841" y="2587949"/>
              <a:ext cx="3126460" cy="3142091"/>
              <a:chOff x="8339806" y="2673579"/>
              <a:chExt cx="3938820" cy="3958513"/>
            </a:xfrm>
          </p:grpSpPr>
          <p:pic>
            <p:nvPicPr>
              <p:cNvPr id="18" name="Picture 17" descr="A close up of a pot&#10;&#10;AI-generated content may be incorrect.">
                <a:extLst>
                  <a:ext uri="{FF2B5EF4-FFF2-40B4-BE49-F238E27FC236}">
                    <a16:creationId xmlns:a16="http://schemas.microsoft.com/office/drawing/2014/main" id="{EE510770-091A-A092-8546-BDE6A90F89A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339806" y="2673579"/>
                <a:ext cx="3938820" cy="3958513"/>
              </a:xfrm>
              <a:prstGeom prst="rect">
                <a:avLst/>
              </a:prstGeom>
            </p:spPr>
          </p:pic>
          <p:sp>
            <p:nvSpPr>
              <p:cNvPr id="19" name="TextBox 18">
                <a:extLst>
                  <a:ext uri="{FF2B5EF4-FFF2-40B4-BE49-F238E27FC236}">
                    <a16:creationId xmlns:a16="http://schemas.microsoft.com/office/drawing/2014/main" id="{0E85A43F-4116-8F04-F771-FF43B4FCEB69}"/>
                  </a:ext>
                </a:extLst>
              </p:cNvPr>
              <p:cNvSpPr txBox="1"/>
              <p:nvPr/>
            </p:nvSpPr>
            <p:spPr>
              <a:xfrm rot="6973718">
                <a:off x="10425367" y="5332777"/>
                <a:ext cx="1567132" cy="184666"/>
              </a:xfrm>
              <a:prstGeom prst="rect">
                <a:avLst/>
              </a:prstGeom>
              <a:noFill/>
            </p:spPr>
            <p:txBody>
              <a:bodyPr wrap="square" rtlCol="0">
                <a:spAutoFit/>
              </a:bodyPr>
              <a:lstStyle/>
              <a:p>
                <a:pPr algn="ctr"/>
                <a:r>
                  <a:rPr lang="en-US" sz="600" dirty="0">
                    <a:solidFill>
                      <a:schemeClr val="tx1">
                        <a:lumMod val="50000"/>
                        <a:lumOff val="50000"/>
                      </a:schemeClr>
                    </a:solidFill>
                    <a:latin typeface="Arial" panose="020B0604020202020204" pitchFamily="34" charset="0"/>
                    <a:cs typeface="Arial" panose="020B0604020202020204" pitchFamily="34" charset="0"/>
                  </a:rPr>
                  <a:t>© Kent County Council</a:t>
                </a:r>
              </a:p>
            </p:txBody>
          </p:sp>
        </p:grpSp>
      </p:grpSp>
      <p:sp>
        <p:nvSpPr>
          <p:cNvPr id="9" name="Title">
            <a:extLst>
              <a:ext uri="{FF2B5EF4-FFF2-40B4-BE49-F238E27FC236}">
                <a16:creationId xmlns:a16="http://schemas.microsoft.com/office/drawing/2014/main" id="{4C41612F-D08F-3D95-8B48-07FEF189DEC4}"/>
              </a:ext>
            </a:extLst>
          </p:cNvPr>
          <p:cNvSpPr txBox="1">
            <a:spLocks/>
          </p:cNvSpPr>
          <p:nvPr/>
        </p:nvSpPr>
        <p:spPr>
          <a:xfrm>
            <a:off x="802443" y="4953891"/>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Stone Age</a:t>
            </a:r>
          </a:p>
        </p:txBody>
      </p:sp>
      <p:sp>
        <p:nvSpPr>
          <p:cNvPr id="10" name="Title">
            <a:extLst>
              <a:ext uri="{FF2B5EF4-FFF2-40B4-BE49-F238E27FC236}">
                <a16:creationId xmlns:a16="http://schemas.microsoft.com/office/drawing/2014/main" id="{84A58C02-AE9D-2BD2-BF9B-96284900ED2B}"/>
              </a:ext>
            </a:extLst>
          </p:cNvPr>
          <p:cNvSpPr txBox="1">
            <a:spLocks/>
          </p:cNvSpPr>
          <p:nvPr/>
        </p:nvSpPr>
        <p:spPr>
          <a:xfrm>
            <a:off x="4334208" y="4953891"/>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Bronze Age</a:t>
            </a:r>
          </a:p>
        </p:txBody>
      </p:sp>
      <p:sp>
        <p:nvSpPr>
          <p:cNvPr id="11" name="Title">
            <a:extLst>
              <a:ext uri="{FF2B5EF4-FFF2-40B4-BE49-F238E27FC236}">
                <a16:creationId xmlns:a16="http://schemas.microsoft.com/office/drawing/2014/main" id="{CF06AF22-99F9-3A24-B634-2130B31634F4}"/>
              </a:ext>
            </a:extLst>
          </p:cNvPr>
          <p:cNvSpPr txBox="1">
            <a:spLocks/>
          </p:cNvSpPr>
          <p:nvPr/>
        </p:nvSpPr>
        <p:spPr>
          <a:xfrm>
            <a:off x="8492507" y="4953891"/>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Iron Age</a:t>
            </a:r>
          </a:p>
        </p:txBody>
      </p:sp>
      <p:sp>
        <p:nvSpPr>
          <p:cNvPr id="29" name="Text ">
            <a:extLst>
              <a:ext uri="{FF2B5EF4-FFF2-40B4-BE49-F238E27FC236}">
                <a16:creationId xmlns:a16="http://schemas.microsoft.com/office/drawing/2014/main" id="{6B999C2E-E264-FBD4-69F2-37180ED3DB1E}"/>
              </a:ext>
            </a:extLst>
          </p:cNvPr>
          <p:cNvSpPr txBox="1"/>
          <p:nvPr/>
        </p:nvSpPr>
        <p:spPr>
          <a:xfrm>
            <a:off x="697237" y="5385069"/>
            <a:ext cx="2347585" cy="579005"/>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Hand axes in gravel beds across the city.</a:t>
            </a:r>
          </a:p>
        </p:txBody>
      </p:sp>
      <p:sp>
        <p:nvSpPr>
          <p:cNvPr id="30" name="Text ">
            <a:extLst>
              <a:ext uri="{FF2B5EF4-FFF2-40B4-BE49-F238E27FC236}">
                <a16:creationId xmlns:a16="http://schemas.microsoft.com/office/drawing/2014/main" id="{C840AFFF-B7F5-31F6-C8F6-D1C1AFD91C07}"/>
              </a:ext>
            </a:extLst>
          </p:cNvPr>
          <p:cNvSpPr txBox="1"/>
          <p:nvPr/>
        </p:nvSpPr>
        <p:spPr>
          <a:xfrm>
            <a:off x="4162247" y="5329337"/>
            <a:ext cx="2605149" cy="579005"/>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The earliest bridge in England at </a:t>
            </a:r>
            <a:r>
              <a:rPr lang="en-GB" sz="1100" dirty="0" err="1">
                <a:latin typeface="Linkpen 17a Print" panose="03050602060000000000" pitchFamily="66" charset="77"/>
              </a:rPr>
              <a:t>Testwood</a:t>
            </a:r>
            <a:r>
              <a:rPr lang="en-GB" sz="1100" dirty="0">
                <a:latin typeface="Linkpen 17a Print" panose="03050602060000000000" pitchFamily="66" charset="77"/>
              </a:rPr>
              <a:t> Lake.</a:t>
            </a:r>
          </a:p>
        </p:txBody>
      </p:sp>
      <p:sp>
        <p:nvSpPr>
          <p:cNvPr id="31" name="Text ">
            <a:extLst>
              <a:ext uri="{FF2B5EF4-FFF2-40B4-BE49-F238E27FC236}">
                <a16:creationId xmlns:a16="http://schemas.microsoft.com/office/drawing/2014/main" id="{F81BF5C8-5071-9100-0A1B-3C010EC719AF}"/>
              </a:ext>
            </a:extLst>
          </p:cNvPr>
          <p:cNvSpPr txBox="1"/>
          <p:nvPr/>
        </p:nvSpPr>
        <p:spPr>
          <a:xfrm>
            <a:off x="8277678" y="5329337"/>
            <a:ext cx="2605149" cy="579005"/>
          </a:xfrm>
          <a:prstGeom prst="rect">
            <a:avLst/>
          </a:prstGeom>
          <a:noFill/>
        </p:spPr>
        <p:txBody>
          <a:bodyPr wrap="square">
            <a:spAutoFit/>
          </a:bodyPr>
          <a:lstStyle/>
          <a:p>
            <a:pPr algn="ctr">
              <a:lnSpc>
                <a:spcPct val="150000"/>
              </a:lnSpc>
            </a:pPr>
            <a:r>
              <a:rPr lang="en-GB" sz="1100" dirty="0">
                <a:latin typeface="Linkpen 17a Print" panose="03050602060000000000" pitchFamily="66" charset="77"/>
              </a:rPr>
              <a:t>Pottery, barley seeds, loom weights, and earthworks.</a:t>
            </a:r>
          </a:p>
        </p:txBody>
      </p:sp>
      <p:pic>
        <p:nvPicPr>
          <p:cNvPr id="2" name="Picture 1" descr="Archelogist character">
            <a:extLst>
              <a:ext uri="{FF2B5EF4-FFF2-40B4-BE49-F238E27FC236}">
                <a16:creationId xmlns:a16="http://schemas.microsoft.com/office/drawing/2014/main" id="{E6A685D3-1C76-51F7-FE56-9C5AE47255B9}"/>
              </a:ext>
            </a:extLst>
          </p:cNvPr>
          <p:cNvPicPr>
            <a:picLocks noChangeAspect="1"/>
          </p:cNvPicPr>
          <p:nvPr/>
        </p:nvPicPr>
        <p:blipFill>
          <a:blip r:embed="rId10" cstate="screen">
            <a:extLst>
              <a:ext uri="{28A0092B-C50C-407E-A947-70E740481C1C}">
                <a14:useLocalDpi xmlns:a14="http://schemas.microsoft.com/office/drawing/2010/main"/>
              </a:ext>
            </a:extLst>
          </a:blip>
          <a:srcRect t="-1" b="-16782"/>
          <a:stretch>
            <a:fillRect/>
          </a:stretch>
        </p:blipFill>
        <p:spPr>
          <a:xfrm>
            <a:off x="10572402" y="2200847"/>
            <a:ext cx="2038004" cy="5776012"/>
          </a:xfrm>
          <a:prstGeom prst="rect">
            <a:avLst/>
          </a:prstGeom>
        </p:spPr>
      </p:pic>
    </p:spTree>
    <p:extLst>
      <p:ext uri="{BB962C8B-B14F-4D97-AF65-F5344CB8AC3E}">
        <p14:creationId xmlns:p14="http://schemas.microsoft.com/office/powerpoint/2010/main" val="17721601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1+#ppt_w/2"/>
                                          </p:val>
                                        </p:tav>
                                        <p:tav tm="100000">
                                          <p:val>
                                            <p:strVal val="#ppt_x"/>
                                          </p:val>
                                        </p:tav>
                                      </p:tavLst>
                                    </p:anim>
                                    <p:anim calcmode="lin" valueType="num">
                                      <p:cBhvr additive="base">
                                        <p:cTn id="16" dur="10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xEl>
                                              <p:pRg st="0" end="0"/>
                                            </p:txEl>
                                          </p:spTgt>
                                        </p:tgtEl>
                                        <p:attrNameLst>
                                          <p:attrName>style.visibility</p:attrName>
                                        </p:attrNameLst>
                                      </p:cBhvr>
                                      <p:to>
                                        <p:strVal val="visible"/>
                                      </p:to>
                                    </p:set>
                                    <p:animEffect transition="in" filter="fade">
                                      <p:cBhvr>
                                        <p:cTn id="39" dur="500"/>
                                        <p:tgtEl>
                                          <p:spTgt spid="30">
                                            <p:txEl>
                                              <p:pRg st="0" end="0"/>
                                            </p:txEl>
                                          </p:spTgt>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500"/>
                                        <p:tgtEl>
                                          <p:spTgt spid="1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xEl>
                                              <p:pRg st="0" end="0"/>
                                            </p:txEl>
                                          </p:spTgt>
                                        </p:tgtEl>
                                        <p:attrNameLst>
                                          <p:attrName>style.visibility</p:attrName>
                                        </p:attrNameLst>
                                      </p:cBhvr>
                                      <p:to>
                                        <p:strVal val="visible"/>
                                      </p:to>
                                    </p:set>
                                    <p:animEffect transition="in" filter="fade">
                                      <p:cBhvr>
                                        <p:cTn id="53"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5" grpId="0" animBg="1"/>
      <p:bldP spid="6" grpId="0" animBg="1"/>
      <p:bldP spid="9" grpId="0"/>
      <p:bldP spid="10" grpId="0"/>
      <p:bldP spid="11" grpId="0"/>
      <p:bldP spid="29" grpId="0" build="allAtOnce"/>
      <p:bldP spid="30" grpId="0" build="allAtOnce"/>
      <p:bldP spid="31"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BC574C8-B2DF-40AB-342A-483A0E85B67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A72999E-C65A-7718-8092-62C004E0B105}"/>
              </a:ext>
            </a:extLst>
          </p:cNvPr>
          <p:cNvSpPr>
            <a:spLocks noGrp="1"/>
          </p:cNvSpPr>
          <p:nvPr>
            <p:ph type="ctrTitle"/>
          </p:nvPr>
        </p:nvSpPr>
        <p:spPr>
          <a:xfrm>
            <a:off x="1524000" y="-2047460"/>
            <a:ext cx="9144000" cy="1688938"/>
          </a:xfrm>
        </p:spPr>
        <p:txBody>
          <a:bodyPr>
            <a:normAutofit fontScale="90000"/>
          </a:bodyPr>
          <a:lstStyle/>
          <a:p>
            <a:r>
              <a:rPr lang="en-US" dirty="0"/>
              <a:t>Who were the first people to live in Southampton?</a:t>
            </a:r>
          </a:p>
        </p:txBody>
      </p:sp>
      <p:pic>
        <p:nvPicPr>
          <p:cNvPr id="15" name="Logo">
            <a:extLst>
              <a:ext uri="{FF2B5EF4-FFF2-40B4-BE49-F238E27FC236}">
                <a16:creationId xmlns:a16="http://schemas.microsoft.com/office/drawing/2014/main" id="{0B612B73-46A5-F971-3E45-E54ABF149FB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sp>
        <p:nvSpPr>
          <p:cNvPr id="6" name="Title">
            <a:extLst>
              <a:ext uri="{FF2B5EF4-FFF2-40B4-BE49-F238E27FC236}">
                <a16:creationId xmlns:a16="http://schemas.microsoft.com/office/drawing/2014/main" id="{B2FB8032-495A-B106-0ECB-2EE194B2BF23}"/>
              </a:ext>
            </a:extLst>
          </p:cNvPr>
          <p:cNvSpPr txBox="1">
            <a:spLocks/>
          </p:cNvSpPr>
          <p:nvPr/>
        </p:nvSpPr>
        <p:spPr>
          <a:xfrm>
            <a:off x="494269" y="392180"/>
            <a:ext cx="11213318" cy="141422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800" dirty="0">
                <a:ln w="12700">
                  <a:noFill/>
                </a:ln>
                <a:latin typeface="Superclarendon Rg" panose="02060605060000020003" pitchFamily="18" charset="77"/>
              </a:rPr>
              <a:t>Who were the first people to live in Southampton?</a:t>
            </a:r>
          </a:p>
        </p:txBody>
      </p:sp>
      <p:pic>
        <p:nvPicPr>
          <p:cNvPr id="9" name="Picture 8" descr="A pealeolithic man">
            <a:extLst>
              <a:ext uri="{FF2B5EF4-FFF2-40B4-BE49-F238E27FC236}">
                <a16:creationId xmlns:a16="http://schemas.microsoft.com/office/drawing/2014/main" id="{AE1178A8-DABB-1616-C204-F6E2B43772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269" y="1949801"/>
            <a:ext cx="1879600" cy="1854200"/>
          </a:xfrm>
          <a:prstGeom prst="rect">
            <a:avLst/>
          </a:prstGeom>
          <a:effectLst>
            <a:outerShdw blurRad="50800" dist="38100" dir="2700000" algn="tl" rotWithShape="0">
              <a:prstClr val="black">
                <a:alpha val="40000"/>
              </a:prstClr>
            </a:outerShdw>
          </a:effectLst>
        </p:spPr>
      </p:pic>
      <p:sp>
        <p:nvSpPr>
          <p:cNvPr id="10" name="Right Arrow 9" descr="Arrow pointing from the field to the barrow">
            <a:extLst>
              <a:ext uri="{FF2B5EF4-FFF2-40B4-BE49-F238E27FC236}">
                <a16:creationId xmlns:a16="http://schemas.microsoft.com/office/drawing/2014/main" id="{22012406-80E9-8978-4EF3-071BEA2420EB}"/>
              </a:ext>
            </a:extLst>
          </p:cNvPr>
          <p:cNvSpPr/>
          <p:nvPr/>
        </p:nvSpPr>
        <p:spPr>
          <a:xfrm>
            <a:off x="2417327" y="2671408"/>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mesolithic man">
            <a:extLst>
              <a:ext uri="{FF2B5EF4-FFF2-40B4-BE49-F238E27FC236}">
                <a16:creationId xmlns:a16="http://schemas.microsoft.com/office/drawing/2014/main" id="{F60D55F6-980F-2E29-AD82-6867353CE40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76562" y="1949801"/>
            <a:ext cx="1879600" cy="1854200"/>
          </a:xfrm>
          <a:prstGeom prst="rect">
            <a:avLst/>
          </a:prstGeom>
          <a:effectLst>
            <a:outerShdw blurRad="50800" dist="38100" dir="2700000" algn="tl" rotWithShape="0">
              <a:prstClr val="black">
                <a:alpha val="40000"/>
              </a:prstClr>
            </a:outerShdw>
          </a:effectLst>
        </p:spPr>
      </p:pic>
      <p:sp>
        <p:nvSpPr>
          <p:cNvPr id="12" name="Right Arrow 11" descr="Arrow pointing from the field to the barrow">
            <a:extLst>
              <a:ext uri="{FF2B5EF4-FFF2-40B4-BE49-F238E27FC236}">
                <a16:creationId xmlns:a16="http://schemas.microsoft.com/office/drawing/2014/main" id="{2B997419-CBE6-B70B-C312-9F8EA6097D64}"/>
              </a:ext>
            </a:extLst>
          </p:cNvPr>
          <p:cNvSpPr/>
          <p:nvPr/>
        </p:nvSpPr>
        <p:spPr>
          <a:xfrm>
            <a:off x="4699620" y="2596955"/>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A neolithic man">
            <a:extLst>
              <a:ext uri="{FF2B5EF4-FFF2-40B4-BE49-F238E27FC236}">
                <a16:creationId xmlns:a16="http://schemas.microsoft.com/office/drawing/2014/main" id="{40F4A2AF-7694-37F7-E93B-F7BEB3D8E8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058855" y="1949801"/>
            <a:ext cx="1879600" cy="1854200"/>
          </a:xfrm>
          <a:prstGeom prst="rect">
            <a:avLst/>
          </a:prstGeom>
          <a:effectLst>
            <a:outerShdw blurRad="50800" dist="38100" dir="2700000" algn="tl" rotWithShape="0">
              <a:prstClr val="black">
                <a:alpha val="40000"/>
              </a:prstClr>
            </a:outerShdw>
          </a:effectLst>
        </p:spPr>
      </p:pic>
      <p:sp>
        <p:nvSpPr>
          <p:cNvPr id="17" name="Right Arrow 16" descr="Arrow pointing from the field to the barrow">
            <a:extLst>
              <a:ext uri="{FF2B5EF4-FFF2-40B4-BE49-F238E27FC236}">
                <a16:creationId xmlns:a16="http://schemas.microsoft.com/office/drawing/2014/main" id="{00B5DB76-8154-EC47-C8E9-2201D08B8C92}"/>
              </a:ext>
            </a:extLst>
          </p:cNvPr>
          <p:cNvSpPr/>
          <p:nvPr/>
        </p:nvSpPr>
        <p:spPr>
          <a:xfrm>
            <a:off x="6953527" y="2661562"/>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Bronze Age man">
            <a:extLst>
              <a:ext uri="{FF2B5EF4-FFF2-40B4-BE49-F238E27FC236}">
                <a16:creationId xmlns:a16="http://schemas.microsoft.com/office/drawing/2014/main" id="{8993D671-C05E-8E8C-B95C-D63555D7D1C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341148" y="1949801"/>
            <a:ext cx="1879600" cy="1854200"/>
          </a:xfrm>
          <a:prstGeom prst="rect">
            <a:avLst/>
          </a:prstGeom>
          <a:effectLst>
            <a:outerShdw blurRad="50800" dist="38100" dir="2700000" algn="tl" rotWithShape="0">
              <a:prstClr val="black">
                <a:alpha val="40000"/>
              </a:prstClr>
            </a:outerShdw>
          </a:effectLst>
        </p:spPr>
      </p:pic>
      <p:sp>
        <p:nvSpPr>
          <p:cNvPr id="19" name="Right Arrow 18" descr="Arrow pointing from the field to the barrow">
            <a:extLst>
              <a:ext uri="{FF2B5EF4-FFF2-40B4-BE49-F238E27FC236}">
                <a16:creationId xmlns:a16="http://schemas.microsoft.com/office/drawing/2014/main" id="{94D9791C-C640-479B-208E-AC08780ACAB6}"/>
              </a:ext>
            </a:extLst>
          </p:cNvPr>
          <p:cNvSpPr/>
          <p:nvPr/>
        </p:nvSpPr>
        <p:spPr>
          <a:xfrm>
            <a:off x="9235820" y="2587109"/>
            <a:ext cx="359235" cy="456646"/>
          </a:xfrm>
          <a:prstGeom prst="rightArrow">
            <a:avLst/>
          </a:prstGeom>
          <a:solidFill>
            <a:srgbClr val="FAB721"/>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n Iron Age man">
            <a:extLst>
              <a:ext uri="{FF2B5EF4-FFF2-40B4-BE49-F238E27FC236}">
                <a16:creationId xmlns:a16="http://schemas.microsoft.com/office/drawing/2014/main" id="{2FB53211-539E-3B7E-0DC5-2B8FBA1D2D5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623442" y="1949801"/>
            <a:ext cx="1879600" cy="1854200"/>
          </a:xfrm>
          <a:prstGeom prst="rect">
            <a:avLst/>
          </a:prstGeom>
          <a:effectLst>
            <a:outerShdw blurRad="50800" dist="38100" dir="2700000" algn="tl" rotWithShape="0">
              <a:prstClr val="black">
                <a:alpha val="40000"/>
              </a:prstClr>
            </a:outerShdw>
          </a:effectLst>
        </p:spPr>
      </p:pic>
      <p:sp>
        <p:nvSpPr>
          <p:cNvPr id="22" name="Title">
            <a:extLst>
              <a:ext uri="{FF2B5EF4-FFF2-40B4-BE49-F238E27FC236}">
                <a16:creationId xmlns:a16="http://schemas.microsoft.com/office/drawing/2014/main" id="{E7B4C2A8-A7D1-5BD2-1E31-63F6F273358F}"/>
              </a:ext>
            </a:extLst>
          </p:cNvPr>
          <p:cNvSpPr txBox="1">
            <a:spLocks/>
          </p:cNvSpPr>
          <p:nvPr/>
        </p:nvSpPr>
        <p:spPr>
          <a:xfrm>
            <a:off x="346322"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Palaeolithic</a:t>
            </a:r>
          </a:p>
        </p:txBody>
      </p:sp>
      <p:sp>
        <p:nvSpPr>
          <p:cNvPr id="23" name="Title">
            <a:extLst>
              <a:ext uri="{FF2B5EF4-FFF2-40B4-BE49-F238E27FC236}">
                <a16:creationId xmlns:a16="http://schemas.microsoft.com/office/drawing/2014/main" id="{306B99D0-98F0-6371-A2FB-E8FF71D49752}"/>
              </a:ext>
            </a:extLst>
          </p:cNvPr>
          <p:cNvSpPr txBox="1">
            <a:spLocks/>
          </p:cNvSpPr>
          <p:nvPr/>
        </p:nvSpPr>
        <p:spPr>
          <a:xfrm>
            <a:off x="2628615"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Mesolithic</a:t>
            </a:r>
          </a:p>
        </p:txBody>
      </p:sp>
      <p:sp>
        <p:nvSpPr>
          <p:cNvPr id="24" name="Title">
            <a:extLst>
              <a:ext uri="{FF2B5EF4-FFF2-40B4-BE49-F238E27FC236}">
                <a16:creationId xmlns:a16="http://schemas.microsoft.com/office/drawing/2014/main" id="{7007670C-20EB-2ECF-6191-CE417CC5E6EB}"/>
              </a:ext>
            </a:extLst>
          </p:cNvPr>
          <p:cNvSpPr txBox="1">
            <a:spLocks/>
          </p:cNvSpPr>
          <p:nvPr/>
        </p:nvSpPr>
        <p:spPr>
          <a:xfrm>
            <a:off x="4910909"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Neolithic</a:t>
            </a:r>
          </a:p>
        </p:txBody>
      </p:sp>
      <p:sp>
        <p:nvSpPr>
          <p:cNvPr id="25" name="Title">
            <a:extLst>
              <a:ext uri="{FF2B5EF4-FFF2-40B4-BE49-F238E27FC236}">
                <a16:creationId xmlns:a16="http://schemas.microsoft.com/office/drawing/2014/main" id="{5D328C96-665E-6253-41FE-38589EE755B3}"/>
              </a:ext>
            </a:extLst>
          </p:cNvPr>
          <p:cNvSpPr txBox="1">
            <a:spLocks/>
          </p:cNvSpPr>
          <p:nvPr/>
        </p:nvSpPr>
        <p:spPr>
          <a:xfrm>
            <a:off x="7234348"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Bronze Age</a:t>
            </a:r>
          </a:p>
        </p:txBody>
      </p:sp>
      <p:sp>
        <p:nvSpPr>
          <p:cNvPr id="26" name="Title">
            <a:extLst>
              <a:ext uri="{FF2B5EF4-FFF2-40B4-BE49-F238E27FC236}">
                <a16:creationId xmlns:a16="http://schemas.microsoft.com/office/drawing/2014/main" id="{288BEFAB-A1DE-37AD-61C4-93C5A008A5FC}"/>
              </a:ext>
            </a:extLst>
          </p:cNvPr>
          <p:cNvSpPr txBox="1">
            <a:spLocks/>
          </p:cNvSpPr>
          <p:nvPr/>
        </p:nvSpPr>
        <p:spPr>
          <a:xfrm>
            <a:off x="9475495" y="3718902"/>
            <a:ext cx="2175493" cy="43117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1800" dirty="0">
                <a:ln w="12700">
                  <a:noFill/>
                </a:ln>
                <a:latin typeface="Superclarendon Rg" panose="02060605060000020003" pitchFamily="18" charset="77"/>
              </a:rPr>
              <a:t>Iron Age</a:t>
            </a:r>
          </a:p>
        </p:txBody>
      </p:sp>
      <p:grpSp>
        <p:nvGrpSpPr>
          <p:cNvPr id="27" name="Group 26" descr="Who would you class as the first people to live in Lincoln and why?&#13;&#10;">
            <a:extLst>
              <a:ext uri="{FF2B5EF4-FFF2-40B4-BE49-F238E27FC236}">
                <a16:creationId xmlns:a16="http://schemas.microsoft.com/office/drawing/2014/main" id="{6A87D904-3491-CEF4-EB10-4ADC9B5485A6}"/>
              </a:ext>
            </a:extLst>
          </p:cNvPr>
          <p:cNvGrpSpPr/>
          <p:nvPr/>
        </p:nvGrpSpPr>
        <p:grpSpPr>
          <a:xfrm>
            <a:off x="2307637" y="4330615"/>
            <a:ext cx="4467242" cy="1755605"/>
            <a:chOff x="1495125" y="477787"/>
            <a:chExt cx="4467242" cy="1755605"/>
          </a:xfrm>
        </p:grpSpPr>
        <p:sp>
          <p:nvSpPr>
            <p:cNvPr id="28" name="Rectangular Callout 27">
              <a:extLst>
                <a:ext uri="{FF2B5EF4-FFF2-40B4-BE49-F238E27FC236}">
                  <a16:creationId xmlns:a16="http://schemas.microsoft.com/office/drawing/2014/main" id="{3FB34C8E-30F9-F62F-5CE9-1885C07B186F}"/>
                </a:ext>
              </a:extLst>
            </p:cNvPr>
            <p:cNvSpPr/>
            <p:nvPr/>
          </p:nvSpPr>
          <p:spPr>
            <a:xfrm>
              <a:off x="1495125" y="477787"/>
              <a:ext cx="4467242" cy="1755605"/>
            </a:xfrm>
            <a:prstGeom prst="wedgeRectCallout">
              <a:avLst>
                <a:gd name="adj1" fmla="val 73222"/>
                <a:gd name="adj2" fmla="val -5557"/>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AA7592AE-5786-D234-027F-E2A761DF27B4}"/>
                </a:ext>
              </a:extLst>
            </p:cNvPr>
            <p:cNvSpPr txBox="1"/>
            <p:nvPr/>
          </p:nvSpPr>
          <p:spPr>
            <a:xfrm>
              <a:off x="1710119" y="579310"/>
              <a:ext cx="4069912" cy="1438855"/>
            </a:xfrm>
            <a:prstGeom prst="rect">
              <a:avLst/>
            </a:prstGeom>
            <a:noFill/>
          </p:spPr>
          <p:txBody>
            <a:bodyPr wrap="square">
              <a:spAutoFit/>
            </a:bodyPr>
            <a:lstStyle/>
            <a:p>
              <a:pPr algn="ctr">
                <a:lnSpc>
                  <a:spcPct val="150000"/>
                </a:lnSpc>
              </a:pPr>
              <a:r>
                <a:rPr lang="en-GB" sz="2000" dirty="0">
                  <a:solidFill>
                    <a:schemeClr val="bg1"/>
                  </a:solidFill>
                  <a:latin typeface="Linkpen 17a Print" panose="03050602060000000000" pitchFamily="66" charset="77"/>
                </a:rPr>
                <a:t>Who would you class as the first people to live in Southampton and why?</a:t>
              </a:r>
            </a:p>
          </p:txBody>
        </p:sp>
      </p:grpSp>
      <p:pic>
        <p:nvPicPr>
          <p:cNvPr id="30" name="Picture 29" descr="An illustration of an archeologist">
            <a:extLst>
              <a:ext uri="{FF2B5EF4-FFF2-40B4-BE49-F238E27FC236}">
                <a16:creationId xmlns:a16="http://schemas.microsoft.com/office/drawing/2014/main" id="{C360CCD6-9F80-A807-26A5-E5A171908377}"/>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6969587" y="3924175"/>
            <a:ext cx="3078035" cy="7469864"/>
          </a:xfrm>
          <a:prstGeom prst="rect">
            <a:avLst/>
          </a:prstGeom>
        </p:spPr>
      </p:pic>
    </p:spTree>
    <p:extLst>
      <p:ext uri="{BB962C8B-B14F-4D97-AF65-F5344CB8AC3E}">
        <p14:creationId xmlns:p14="http://schemas.microsoft.com/office/powerpoint/2010/main" val="9404294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childTnLst>
                          </p:cTn>
                        </p:par>
                        <p:par>
                          <p:cTn id="52" fill="hold">
                            <p:stCondLst>
                              <p:cond delay="45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000"/>
                            </p:stCondLst>
                            <p:childTnLst>
                              <p:par>
                                <p:cTn id="60" presetID="2" presetClass="entr" presetSubtype="4" decel="50000"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1000" fill="hold"/>
                                        <p:tgtEl>
                                          <p:spTgt spid="30"/>
                                        </p:tgtEl>
                                        <p:attrNameLst>
                                          <p:attrName>ppt_x</p:attrName>
                                        </p:attrNameLst>
                                      </p:cBhvr>
                                      <p:tavLst>
                                        <p:tav tm="0">
                                          <p:val>
                                            <p:strVal val="#ppt_x"/>
                                          </p:val>
                                        </p:tav>
                                        <p:tav tm="100000">
                                          <p:val>
                                            <p:strVal val="#ppt_x"/>
                                          </p:val>
                                        </p:tav>
                                      </p:tavLst>
                                    </p:anim>
                                    <p:anim calcmode="lin" valueType="num">
                                      <p:cBhvr additive="base">
                                        <p:cTn id="63" dur="1000" fill="hold"/>
                                        <p:tgtEl>
                                          <p:spTgt spid="3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10"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2" grpId="0" animBg="1"/>
      <p:bldP spid="17" grpId="0" animBg="1"/>
      <p:bldP spid="19" grpId="0" animBg="1"/>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How do we know that people visited the area during the Stone Age?&#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do we know that people visited the area during the Stone Age?</a:t>
              </a:r>
            </a:p>
          </p:txBody>
        </p:sp>
      </p:grpSp>
      <p:grpSp>
        <p:nvGrpSpPr>
          <p:cNvPr id="17" name="box 2" descr="What is special about the finds at Testwood Lakes?&#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962887" y="865241"/>
              <a:ext cx="390233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is special about the finds at </a:t>
              </a:r>
              <a:r>
                <a:rPr lang="en-GB" sz="2600" dirty="0" err="1">
                  <a:latin typeface="Superclarendon Rg" panose="02000505080000020003" pitchFamily="2" charset="77"/>
                </a:rPr>
                <a:t>Testwood</a:t>
              </a:r>
              <a:r>
                <a:rPr lang="en-GB" sz="2600" dirty="0">
                  <a:latin typeface="Superclarendon Rg" panose="02000505080000020003" pitchFamily="2" charset="77"/>
                </a:rPr>
                <a:t> Lakes?</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104468" y="2753413"/>
            <a:ext cx="7900144"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Southampton?</a:t>
            </a:r>
          </a:p>
        </p:txBody>
      </p:sp>
      <p:grpSp>
        <p:nvGrpSpPr>
          <p:cNvPr id="20" name="box 3" descr="What evidence is there for an Iron Age settlement in the area?&#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993510" y="4453119"/>
              <a:ext cx="4547682"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is there for an Iron Age settlement in the area?</a:t>
              </a:r>
            </a:p>
          </p:txBody>
        </p:sp>
      </p:grpSp>
      <p:grpSp>
        <p:nvGrpSpPr>
          <p:cNvPr id="23" name="box 4" descr="What does the discovery of loom weights tell us?">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119"/>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does the discovery of loom weights tell us?</a:t>
              </a:r>
            </a:p>
          </p:txBody>
        </p:sp>
      </p:grpSp>
      <p:pic>
        <p:nvPicPr>
          <p:cNvPr id="3" name="Logo">
            <a:extLst>
              <a:ext uri="{FF2B5EF4-FFF2-40B4-BE49-F238E27FC236}">
                <a16:creationId xmlns:a16="http://schemas.microsoft.com/office/drawing/2014/main" id="{1CE1920F-CF9B-01C4-1B62-B3576DE77B5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An ever-changing area</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359797" y="357374"/>
            <a:ext cx="907107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solidFill>
                  <a:schemeClr val="bg1"/>
                </a:solidFill>
                <a:effectLst>
                  <a:glow rad="228600">
                    <a:schemeClr val="tx1">
                      <a:alpha val="40000"/>
                    </a:schemeClr>
                  </a:glow>
                </a:effectLst>
                <a:latin typeface="Superclarendon Rg" panose="02060605060000020003" pitchFamily="18" charset="77"/>
              </a:rPr>
              <a:t>An Ever-Changing Area</a:t>
            </a:r>
          </a:p>
        </p:txBody>
      </p:sp>
      <p:sp>
        <p:nvSpPr>
          <p:cNvPr id="16" name="Text box">
            <a:extLst>
              <a:ext uri="{FF2B5EF4-FFF2-40B4-BE49-F238E27FC236}">
                <a16:creationId xmlns:a16="http://schemas.microsoft.com/office/drawing/2014/main" id="{026DDDE9-4B3F-35A7-D80F-40FBFAEDA14E}"/>
              </a:ext>
            </a:extLst>
          </p:cNvPr>
          <p:cNvSpPr/>
          <p:nvPr/>
        </p:nvSpPr>
        <p:spPr>
          <a:xfrm>
            <a:off x="6956612" y="1407458"/>
            <a:ext cx="4491318" cy="4043083"/>
          </a:xfrm>
          <a:prstGeom prst="rect">
            <a:avLst/>
          </a:prstGeom>
          <a:solidFill>
            <a:schemeClr val="bg1">
              <a:alpha val="86012"/>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The city of Southampton and its surrounding area have undergone many changes since their beginning.</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Southampton we know and love today, looked very different in its early days but traces of its history can still be found within the streets we walk.</a:t>
            </a:r>
          </a:p>
        </p:txBody>
      </p:sp>
      <p:pic>
        <p:nvPicPr>
          <p:cNvPr id="15" name="Logo">
            <a:extLst>
              <a:ext uri="{FF2B5EF4-FFF2-40B4-BE49-F238E27FC236}">
                <a16:creationId xmlns:a16="http://schemas.microsoft.com/office/drawing/2014/main" id="{272C1B8E-8645-D201-4E4A-7C8C2CF531E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5593080"/>
            <a:ext cx="1729739" cy="1263478"/>
          </a:xfrm>
          <a:prstGeom prst="rect">
            <a:avLst/>
          </a:prstGeom>
        </p:spPr>
      </p:pic>
      <p:sp>
        <p:nvSpPr>
          <p:cNvPr id="19" name="Rectangle 18" descr="An aerial photograph of Southampton">
            <a:extLst>
              <a:ext uri="{FF2B5EF4-FFF2-40B4-BE49-F238E27FC236}">
                <a16:creationId xmlns:a16="http://schemas.microsoft.com/office/drawing/2014/main" id="{9DFF7052-81B8-40A9-E776-E7A9E47CC9E2}"/>
              </a:ext>
            </a:extLst>
          </p:cNvPr>
          <p:cNvSpPr/>
          <p:nvPr/>
        </p:nvSpPr>
        <p:spPr>
          <a:xfrm>
            <a:off x="242047" y="215153"/>
            <a:ext cx="11734800" cy="64276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CF5AEA0-C5DD-B0A0-5AA1-9E9052F3F7B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FB4D745-86C0-3284-D84B-53432CBDE3AD}"/>
              </a:ext>
            </a:extLst>
          </p:cNvPr>
          <p:cNvSpPr>
            <a:spLocks noGrp="1"/>
          </p:cNvSpPr>
          <p:nvPr>
            <p:ph type="ctrTitle"/>
          </p:nvPr>
        </p:nvSpPr>
        <p:spPr>
          <a:xfrm>
            <a:off x="1524000" y="-1280448"/>
            <a:ext cx="9144000" cy="921925"/>
          </a:xfrm>
        </p:spPr>
        <p:txBody>
          <a:bodyPr/>
          <a:lstStyle/>
          <a:p>
            <a:r>
              <a:rPr lang="en-US" dirty="0"/>
              <a:t>A Victorian discovery</a:t>
            </a:r>
          </a:p>
        </p:txBody>
      </p:sp>
      <p:sp>
        <p:nvSpPr>
          <p:cNvPr id="11" name="Slide Question">
            <a:extLst>
              <a:ext uri="{FF2B5EF4-FFF2-40B4-BE49-F238E27FC236}">
                <a16:creationId xmlns:a16="http://schemas.microsoft.com/office/drawing/2014/main" id="{7F38B7EE-F8EA-9728-FD7C-4E158C00C37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do we know that people visited the area during the Stone Age?</a:t>
            </a:r>
          </a:p>
        </p:txBody>
      </p:sp>
      <p:sp>
        <p:nvSpPr>
          <p:cNvPr id="7" name="Title">
            <a:extLst>
              <a:ext uri="{FF2B5EF4-FFF2-40B4-BE49-F238E27FC236}">
                <a16:creationId xmlns:a16="http://schemas.microsoft.com/office/drawing/2014/main" id="{628E510D-71DA-EB1E-2102-DD58A3ECFD19}"/>
              </a:ext>
            </a:extLst>
          </p:cNvPr>
          <p:cNvSpPr txBox="1">
            <a:spLocks/>
          </p:cNvSpPr>
          <p:nvPr/>
        </p:nvSpPr>
        <p:spPr>
          <a:xfrm>
            <a:off x="385333" y="397520"/>
            <a:ext cx="791613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Victorian Discovery</a:t>
            </a:r>
          </a:p>
        </p:txBody>
      </p:sp>
      <p:grpSp>
        <p:nvGrpSpPr>
          <p:cNvPr id="17" name="Group 16" descr="A photograph of the front, side and back of a flint tool.">
            <a:extLst>
              <a:ext uri="{FF2B5EF4-FFF2-40B4-BE49-F238E27FC236}">
                <a16:creationId xmlns:a16="http://schemas.microsoft.com/office/drawing/2014/main" id="{0D68E277-410B-1437-815A-F6D918DC60DB}"/>
              </a:ext>
            </a:extLst>
          </p:cNvPr>
          <p:cNvGrpSpPr/>
          <p:nvPr/>
        </p:nvGrpSpPr>
        <p:grpSpPr>
          <a:xfrm>
            <a:off x="360852" y="1213159"/>
            <a:ext cx="2342675" cy="3541021"/>
            <a:chOff x="360852" y="1213159"/>
            <a:chExt cx="2342675" cy="3541021"/>
          </a:xfrm>
        </p:grpSpPr>
        <p:pic>
          <p:nvPicPr>
            <p:cNvPr id="9" name="Picture 8">
              <a:extLst>
                <a:ext uri="{FF2B5EF4-FFF2-40B4-BE49-F238E27FC236}">
                  <a16:creationId xmlns:a16="http://schemas.microsoft.com/office/drawing/2014/main" id="{0D3A4689-91DA-7973-39F1-E08BB5D5DA4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03816" y="1213159"/>
              <a:ext cx="1638166" cy="1786860"/>
            </a:xfrm>
            <a:prstGeom prst="rect">
              <a:avLst/>
            </a:prstGeom>
          </p:spPr>
        </p:pic>
        <p:pic>
          <p:nvPicPr>
            <p:cNvPr id="10" name="Picture 9">
              <a:extLst>
                <a:ext uri="{FF2B5EF4-FFF2-40B4-BE49-F238E27FC236}">
                  <a16:creationId xmlns:a16="http://schemas.microsoft.com/office/drawing/2014/main" id="{FB1ED2C4-E9A5-1C15-EC02-625B3D2D6B0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90283" y="2967320"/>
              <a:ext cx="2013244" cy="1786860"/>
            </a:xfrm>
            <a:prstGeom prst="rect">
              <a:avLst/>
            </a:prstGeom>
          </p:spPr>
        </p:pic>
        <p:sp>
          <p:nvSpPr>
            <p:cNvPr id="13" name="TextBox 12">
              <a:extLst>
                <a:ext uri="{FF2B5EF4-FFF2-40B4-BE49-F238E27FC236}">
                  <a16:creationId xmlns:a16="http://schemas.microsoft.com/office/drawing/2014/main" id="{B5A2BFA2-86EC-B0F3-43A3-8490B6E2E4DA}"/>
                </a:ext>
              </a:extLst>
            </p:cNvPr>
            <p:cNvSpPr txBox="1"/>
            <p:nvPr/>
          </p:nvSpPr>
          <p:spPr>
            <a:xfrm rot="5400000">
              <a:off x="-189208" y="2124168"/>
              <a:ext cx="1284785" cy="184666"/>
            </a:xfrm>
            <a:prstGeom prst="rect">
              <a:avLst/>
            </a:prstGeom>
            <a:noFill/>
          </p:spPr>
          <p:txBody>
            <a:bodyPr wrap="square">
              <a:spAutoFit/>
            </a:bodyPr>
            <a:lstStyle/>
            <a:p>
              <a:r>
                <a:rPr lang="en-GB" sz="600" dirty="0">
                  <a:solidFill>
                    <a:schemeClr val="bg1">
                      <a:lumMod val="85000"/>
                    </a:schemeClr>
                  </a:solidFill>
                  <a:effectLst/>
                  <a:latin typeface="Arial" panose="020B0604020202020204" pitchFamily="34" charset="0"/>
                  <a:cs typeface="Arial" panose="020B0604020202020204" pitchFamily="34" charset="0"/>
                </a:rPr>
                <a:t> © Winchester Museum Service</a:t>
              </a:r>
            </a:p>
          </p:txBody>
        </p:sp>
      </p:grpSp>
      <p:sp>
        <p:nvSpPr>
          <p:cNvPr id="8" name="Text ">
            <a:extLst>
              <a:ext uri="{FF2B5EF4-FFF2-40B4-BE49-F238E27FC236}">
                <a16:creationId xmlns:a16="http://schemas.microsoft.com/office/drawing/2014/main" id="{5660CB2E-2258-F75E-0B2C-38A811473197}"/>
              </a:ext>
            </a:extLst>
          </p:cNvPr>
          <p:cNvSpPr txBox="1"/>
          <p:nvPr/>
        </p:nvSpPr>
        <p:spPr>
          <a:xfrm>
            <a:off x="2239494" y="1308619"/>
            <a:ext cx="694331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Palaeolithic is the earliest and longest period within the Stone Age. People in this time lived by hunting wild animals and gathering plants. Archaeological finds have shown us they made tools from stone and moved often to find food and shelter.</a:t>
            </a:r>
          </a:p>
        </p:txBody>
      </p:sp>
      <p:sp>
        <p:nvSpPr>
          <p:cNvPr id="18" name="Text ">
            <a:extLst>
              <a:ext uri="{FF2B5EF4-FFF2-40B4-BE49-F238E27FC236}">
                <a16:creationId xmlns:a16="http://schemas.microsoft.com/office/drawing/2014/main" id="{597EFA6C-E900-52AB-F0DD-9F80CE7F4FCD}"/>
              </a:ext>
            </a:extLst>
          </p:cNvPr>
          <p:cNvSpPr txBox="1"/>
          <p:nvPr/>
        </p:nvSpPr>
        <p:spPr>
          <a:xfrm>
            <a:off x="3152059" y="2804067"/>
            <a:ext cx="5469202"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Victorian period, people digging in Southampton discovered many Palaeolithic hand axes buried in gravel beds. These discoveries were made in areas such as Highfield, Southampton Common, Shirley, </a:t>
            </a:r>
            <a:r>
              <a:rPr lang="en-GB" sz="1400" dirty="0" err="1">
                <a:latin typeface="Linkpen 17a Print" panose="03050602060000000000" pitchFamily="66" charset="77"/>
              </a:rPr>
              <a:t>Coxford</a:t>
            </a:r>
            <a:r>
              <a:rPr lang="en-GB" sz="1400" dirty="0">
                <a:latin typeface="Linkpen 17a Print" panose="03050602060000000000" pitchFamily="66" charset="77"/>
              </a:rPr>
              <a:t> and Nursling.</a:t>
            </a:r>
          </a:p>
        </p:txBody>
      </p:sp>
      <p:pic>
        <p:nvPicPr>
          <p:cNvPr id="6" name="Picture 5" descr="An illustration of an archeologist holding a brush and a digging tool.">
            <a:extLst>
              <a:ext uri="{FF2B5EF4-FFF2-40B4-BE49-F238E27FC236}">
                <a16:creationId xmlns:a16="http://schemas.microsoft.com/office/drawing/2014/main" id="{4F948346-1179-7ADB-833A-381908D7195F}"/>
              </a:ext>
            </a:extLst>
          </p:cNvPr>
          <p:cNvPicPr>
            <a:picLocks noChangeAspect="1"/>
          </p:cNvPicPr>
          <p:nvPr/>
        </p:nvPicPr>
        <p:blipFill>
          <a:blip r:embed="rId6"/>
          <a:stretch>
            <a:fillRect/>
          </a:stretch>
        </p:blipFill>
        <p:spPr>
          <a:xfrm>
            <a:off x="8718773" y="1379972"/>
            <a:ext cx="3486973" cy="6058615"/>
          </a:xfrm>
          <a:prstGeom prst="rect">
            <a:avLst/>
          </a:prstGeom>
        </p:spPr>
      </p:pic>
      <p:pic>
        <p:nvPicPr>
          <p:cNvPr id="12" name="Timeline" descr="A timeline of the Stone Age. &#10;&#10;The Palaeolithic (900,000 BC to 10,000 BC)&#10;&#10;The Mesolithic (10,000 BC to 4,000 BC)&#10;&#10;The Neolithic (4,000 BC to 2,000 BC)&#10;&#10;The Palaeolithic is highlighted. ">
            <a:extLst>
              <a:ext uri="{FF2B5EF4-FFF2-40B4-BE49-F238E27FC236}">
                <a16:creationId xmlns:a16="http://schemas.microsoft.com/office/drawing/2014/main" id="{B9823D4B-32FC-AB5A-36E3-DF0A11746FE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4580865"/>
            <a:ext cx="12193280" cy="1949669"/>
          </a:xfrm>
          <a:prstGeom prst="rect">
            <a:avLst/>
          </a:prstGeom>
        </p:spPr>
      </p:pic>
      <p:pic>
        <p:nvPicPr>
          <p:cNvPr id="15" name="Logo">
            <a:extLst>
              <a:ext uri="{FF2B5EF4-FFF2-40B4-BE49-F238E27FC236}">
                <a16:creationId xmlns:a16="http://schemas.microsoft.com/office/drawing/2014/main" id="{9ABE9603-CF47-1B7F-5E8D-97BD9AC6D3E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spTree>
    <p:extLst>
      <p:ext uri="{BB962C8B-B14F-4D97-AF65-F5344CB8AC3E}">
        <p14:creationId xmlns:p14="http://schemas.microsoft.com/office/powerpoint/2010/main" val="35884848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2" presetClass="entr" presetSubtype="4" decel="5000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animEffect transition="in" filter="fade">
                                      <p:cBhvr>
                                        <p:cTn id="23"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D51F73B-55F9-3072-9F92-A3EACAF2FC6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57AB82A-3078-8D71-60EF-726B6C136E70}"/>
              </a:ext>
            </a:extLst>
          </p:cNvPr>
          <p:cNvSpPr>
            <a:spLocks noGrp="1"/>
          </p:cNvSpPr>
          <p:nvPr>
            <p:ph type="ctrTitle"/>
          </p:nvPr>
        </p:nvSpPr>
        <p:spPr>
          <a:xfrm>
            <a:off x="1524000" y="-1280448"/>
            <a:ext cx="9144000" cy="921925"/>
          </a:xfrm>
        </p:spPr>
        <p:txBody>
          <a:bodyPr/>
          <a:lstStyle/>
          <a:p>
            <a:r>
              <a:rPr lang="en-US" dirty="0"/>
              <a:t>Evidence</a:t>
            </a:r>
          </a:p>
        </p:txBody>
      </p:sp>
      <p:sp>
        <p:nvSpPr>
          <p:cNvPr id="6" name="Slide Question">
            <a:extLst>
              <a:ext uri="{FF2B5EF4-FFF2-40B4-BE49-F238E27FC236}">
                <a16:creationId xmlns:a16="http://schemas.microsoft.com/office/drawing/2014/main" id="{B26ABF00-0C0C-FF27-9C15-B232B0112D2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do we know that people visited the area during the Stone Age?</a:t>
            </a:r>
          </a:p>
        </p:txBody>
      </p:sp>
      <p:sp>
        <p:nvSpPr>
          <p:cNvPr id="8" name="Text ">
            <a:extLst>
              <a:ext uri="{FF2B5EF4-FFF2-40B4-BE49-F238E27FC236}">
                <a16:creationId xmlns:a16="http://schemas.microsoft.com/office/drawing/2014/main" id="{04186C53-0C30-2971-8637-DA82A116768B}"/>
              </a:ext>
            </a:extLst>
          </p:cNvPr>
          <p:cNvSpPr txBox="1"/>
          <p:nvPr/>
        </p:nvSpPr>
        <p:spPr>
          <a:xfrm>
            <a:off x="440479" y="405024"/>
            <a:ext cx="7036085"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Hand axes are shaped stone tools that could be used for cutting meat or chopping wood. The fact that so many were found in Southampton suggests that people visited this area regularly during the Palaeolithic period and beyond.</a:t>
            </a:r>
          </a:p>
        </p:txBody>
      </p:sp>
      <p:sp>
        <p:nvSpPr>
          <p:cNvPr id="9" name="Text ">
            <a:extLst>
              <a:ext uri="{FF2B5EF4-FFF2-40B4-BE49-F238E27FC236}">
                <a16:creationId xmlns:a16="http://schemas.microsoft.com/office/drawing/2014/main" id="{34382B49-48D4-29AA-75D6-5BA80056FCA1}"/>
              </a:ext>
            </a:extLst>
          </p:cNvPr>
          <p:cNvSpPr txBox="1"/>
          <p:nvPr/>
        </p:nvSpPr>
        <p:spPr>
          <a:xfrm>
            <a:off x="440479" y="2474892"/>
            <a:ext cx="6435449"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evidence gives us the first clues about human activity in the area.</a:t>
            </a:r>
          </a:p>
        </p:txBody>
      </p:sp>
      <p:grpSp>
        <p:nvGrpSpPr>
          <p:cNvPr id="24" name="Group 23" descr="What do you think made the area attractive to Palaeolithic humans passing through?&#13;&#10;">
            <a:extLst>
              <a:ext uri="{FF2B5EF4-FFF2-40B4-BE49-F238E27FC236}">
                <a16:creationId xmlns:a16="http://schemas.microsoft.com/office/drawing/2014/main" id="{B63B62F8-95D6-3C64-2F7F-387E0093B3E2}"/>
              </a:ext>
            </a:extLst>
          </p:cNvPr>
          <p:cNvGrpSpPr/>
          <p:nvPr/>
        </p:nvGrpSpPr>
        <p:grpSpPr>
          <a:xfrm>
            <a:off x="532377" y="3582890"/>
            <a:ext cx="2812285" cy="2356897"/>
            <a:chOff x="532377" y="3582890"/>
            <a:chExt cx="2812285" cy="2356897"/>
          </a:xfrm>
        </p:grpSpPr>
        <p:sp>
          <p:nvSpPr>
            <p:cNvPr id="20" name="Rectangular Callout 19">
              <a:extLst>
                <a:ext uri="{FF2B5EF4-FFF2-40B4-BE49-F238E27FC236}">
                  <a16:creationId xmlns:a16="http://schemas.microsoft.com/office/drawing/2014/main" id="{191714CC-C6CC-CE61-0AED-B9641E75825C}"/>
                </a:ext>
              </a:extLst>
            </p:cNvPr>
            <p:cNvSpPr/>
            <p:nvPr/>
          </p:nvSpPr>
          <p:spPr>
            <a:xfrm>
              <a:off x="532377" y="3582890"/>
              <a:ext cx="2812285" cy="2356897"/>
            </a:xfrm>
            <a:prstGeom prst="wedgeRectCallout">
              <a:avLst>
                <a:gd name="adj1" fmla="val 76459"/>
                <a:gd name="adj2" fmla="val -5077"/>
              </a:avLst>
            </a:prstGeom>
            <a:solidFill>
              <a:srgbClr val="FAB72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15C80531-1B85-92AD-4CDA-ED65A3384FF1}"/>
                </a:ext>
              </a:extLst>
            </p:cNvPr>
            <p:cNvSpPr txBox="1"/>
            <p:nvPr/>
          </p:nvSpPr>
          <p:spPr>
            <a:xfrm>
              <a:off x="631816" y="3807230"/>
              <a:ext cx="2712846" cy="1908215"/>
            </a:xfrm>
            <a:prstGeom prst="rect">
              <a:avLst/>
            </a:prstGeom>
            <a:noFill/>
          </p:spPr>
          <p:txBody>
            <a:bodyPr wrap="square">
              <a:spAutoFit/>
            </a:bodyPr>
            <a:lstStyle/>
            <a:p>
              <a:pPr algn="ctr">
                <a:lnSpc>
                  <a:spcPct val="150000"/>
                </a:lnSpc>
              </a:pPr>
              <a:r>
                <a:rPr lang="en-GB" sz="1600" dirty="0">
                  <a:solidFill>
                    <a:schemeClr val="bg1"/>
                  </a:solidFill>
                  <a:latin typeface="Linkpen 17a Print" panose="03050602060000000000" pitchFamily="66" charset="77"/>
                  <a:cs typeface="Calibri" panose="020F0502020204030204" pitchFamily="34" charset="0"/>
                </a:rPr>
                <a:t>What do you think made the area attractive to Palaeolithic humans passing through?</a:t>
              </a:r>
            </a:p>
          </p:txBody>
        </p:sp>
      </p:grpSp>
      <p:pic>
        <p:nvPicPr>
          <p:cNvPr id="23" name="Picture 22" descr="Archeologist character">
            <a:extLst>
              <a:ext uri="{FF2B5EF4-FFF2-40B4-BE49-F238E27FC236}">
                <a16:creationId xmlns:a16="http://schemas.microsoft.com/office/drawing/2014/main" id="{E95505B7-8A9F-B96F-3818-27FBD1E8FD5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272143" y="3667528"/>
            <a:ext cx="2823857" cy="3726499"/>
          </a:xfrm>
          <a:prstGeom prst="rect">
            <a:avLst/>
          </a:prstGeom>
        </p:spPr>
      </p:pic>
      <p:pic>
        <p:nvPicPr>
          <p:cNvPr id="10" name="Picture 9" descr="A man with flint tools in his hands&#10;">
            <a:extLst>
              <a:ext uri="{FF2B5EF4-FFF2-40B4-BE49-F238E27FC236}">
                <a16:creationId xmlns:a16="http://schemas.microsoft.com/office/drawing/2014/main" id="{8433C4EC-7580-BEA2-DB8E-B9F7C09C1CCF}"/>
              </a:ext>
            </a:extLst>
          </p:cNvPr>
          <p:cNvPicPr>
            <a:picLocks noChangeAspect="1"/>
          </p:cNvPicPr>
          <p:nvPr/>
        </p:nvPicPr>
        <p:blipFill>
          <a:blip r:embed="rId5"/>
          <a:stretch>
            <a:fillRect/>
          </a:stretch>
        </p:blipFill>
        <p:spPr>
          <a:xfrm flipH="1">
            <a:off x="7087990" y="210910"/>
            <a:ext cx="4584506" cy="3850985"/>
          </a:xfrm>
          <a:prstGeom prst="rect">
            <a:avLst/>
          </a:prstGeom>
        </p:spPr>
      </p:pic>
      <p:pic>
        <p:nvPicPr>
          <p:cNvPr id="12" name="Picture 11" descr="A green circle symbol with three trees inside.">
            <a:extLst>
              <a:ext uri="{FF2B5EF4-FFF2-40B4-BE49-F238E27FC236}">
                <a16:creationId xmlns:a16="http://schemas.microsoft.com/office/drawing/2014/main" id="{1554AFF6-FA0C-F40C-6EAE-85858E8C7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5570056" y="3113394"/>
            <a:ext cx="1517934" cy="1517934"/>
          </a:xfrm>
          <a:prstGeom prst="rect">
            <a:avLst/>
          </a:prstGeom>
        </p:spPr>
      </p:pic>
      <p:pic>
        <p:nvPicPr>
          <p:cNvPr id="13" name="Picture 12" descr="A blue circle symbol with a pool of water at the bottom and a water droplet above it.">
            <a:extLst>
              <a:ext uri="{FF2B5EF4-FFF2-40B4-BE49-F238E27FC236}">
                <a16:creationId xmlns:a16="http://schemas.microsoft.com/office/drawing/2014/main" id="{AF2E509F-37E8-4CE8-F069-76BEF1D1AF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142066" y="3215586"/>
            <a:ext cx="1517934" cy="1517934"/>
          </a:xfrm>
          <a:prstGeom prst="rect">
            <a:avLst/>
          </a:prstGeom>
        </p:spPr>
      </p:pic>
      <p:pic>
        <p:nvPicPr>
          <p:cNvPr id="17" name="Picture 16" descr="A grey circle symbol with a grey fish in the centre and three bubbles coming out of its mouth.">
            <a:extLst>
              <a:ext uri="{FF2B5EF4-FFF2-40B4-BE49-F238E27FC236}">
                <a16:creationId xmlns:a16="http://schemas.microsoft.com/office/drawing/2014/main" id="{35AE82C7-8471-051B-0891-3FE6520B4CF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6096000" y="4496828"/>
            <a:ext cx="1517934" cy="1517934"/>
          </a:xfrm>
          <a:prstGeom prst="rect">
            <a:avLst/>
          </a:prstGeom>
        </p:spPr>
      </p:pic>
      <p:pic>
        <p:nvPicPr>
          <p:cNvPr id="18" name="Logo">
            <a:extLst>
              <a:ext uri="{FF2B5EF4-FFF2-40B4-BE49-F238E27FC236}">
                <a16:creationId xmlns:a16="http://schemas.microsoft.com/office/drawing/2014/main" id="{A37E25F4-CFA9-012B-E177-32950B58F285}"/>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sp>
        <p:nvSpPr>
          <p:cNvPr id="19" name="Text ">
            <a:extLst>
              <a:ext uri="{FF2B5EF4-FFF2-40B4-BE49-F238E27FC236}">
                <a16:creationId xmlns:a16="http://schemas.microsoft.com/office/drawing/2014/main" id="{6F8F9981-942C-0112-0EBF-77E00E6CC29D}"/>
              </a:ext>
            </a:extLst>
          </p:cNvPr>
          <p:cNvSpPr txBox="1"/>
          <p:nvPr/>
        </p:nvSpPr>
        <p:spPr>
          <a:xfrm>
            <a:off x="7711368" y="4761337"/>
            <a:ext cx="3995530"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Its rivers (and access to the sea), thick woodland, and open spaces would have provided food, water, and shelter.</a:t>
            </a:r>
          </a:p>
        </p:txBody>
      </p:sp>
    </p:spTree>
    <p:extLst>
      <p:ext uri="{BB962C8B-B14F-4D97-AF65-F5344CB8AC3E}">
        <p14:creationId xmlns:p14="http://schemas.microsoft.com/office/powerpoint/2010/main" val="21522612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2" presetClass="entr" presetSubtype="4" decel="5000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ppt_x"/>
                                          </p:val>
                                        </p:tav>
                                        <p:tav tm="100000">
                                          <p:val>
                                            <p:strVal val="#ppt_x"/>
                                          </p:val>
                                        </p:tav>
                                      </p:tavLst>
                                    </p:anim>
                                    <p:anim calcmode="lin" valueType="num">
                                      <p:cBhvr additive="base">
                                        <p:cTn id="20" dur="10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5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animEffect transition="in" filter="fade">
                                      <p:cBhvr>
                                        <p:cTn id="4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9"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83E6893-44FF-59C5-0BE1-407BE17A40F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7B0412D-8266-2BD6-C1A4-62AC18488CD6}"/>
              </a:ext>
            </a:extLst>
          </p:cNvPr>
          <p:cNvSpPr>
            <a:spLocks noGrp="1"/>
          </p:cNvSpPr>
          <p:nvPr>
            <p:ph type="ctrTitle"/>
          </p:nvPr>
        </p:nvSpPr>
        <p:spPr>
          <a:xfrm>
            <a:off x="1524000" y="-1280448"/>
            <a:ext cx="9144000" cy="921925"/>
          </a:xfrm>
        </p:spPr>
        <p:txBody>
          <a:bodyPr/>
          <a:lstStyle/>
          <a:p>
            <a:r>
              <a:rPr lang="en-US" dirty="0"/>
              <a:t>Mesolithic and Neolithic </a:t>
            </a:r>
          </a:p>
        </p:txBody>
      </p:sp>
      <p:sp>
        <p:nvSpPr>
          <p:cNvPr id="19" name="Slide Question">
            <a:extLst>
              <a:ext uri="{FF2B5EF4-FFF2-40B4-BE49-F238E27FC236}">
                <a16:creationId xmlns:a16="http://schemas.microsoft.com/office/drawing/2014/main" id="{7C9903F2-CB4B-D59D-0229-137977E6BBFD}"/>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do we know that people visited the area during the Stone Age?</a:t>
            </a:r>
          </a:p>
        </p:txBody>
      </p:sp>
      <p:sp>
        <p:nvSpPr>
          <p:cNvPr id="7" name="Title">
            <a:extLst>
              <a:ext uri="{FF2B5EF4-FFF2-40B4-BE49-F238E27FC236}">
                <a16:creationId xmlns:a16="http://schemas.microsoft.com/office/drawing/2014/main" id="{A92CDA47-65F2-255C-4CC3-F60EA2855390}"/>
              </a:ext>
            </a:extLst>
          </p:cNvPr>
          <p:cNvSpPr txBox="1">
            <a:spLocks/>
          </p:cNvSpPr>
          <p:nvPr/>
        </p:nvSpPr>
        <p:spPr>
          <a:xfrm>
            <a:off x="349622" y="310029"/>
            <a:ext cx="10031955" cy="66446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20000"/>
              </a:lnSpc>
            </a:pPr>
            <a:r>
              <a:rPr lang="en-GB" sz="4000" dirty="0">
                <a:ln w="12700">
                  <a:noFill/>
                </a:ln>
                <a:latin typeface="Superclarendon Rg" panose="02060605060000020003" pitchFamily="18" charset="77"/>
              </a:rPr>
              <a:t>The Mesolithic and Neolithic Eras</a:t>
            </a:r>
          </a:p>
        </p:txBody>
      </p:sp>
      <p:pic>
        <p:nvPicPr>
          <p:cNvPr id="10" name="Logo">
            <a:extLst>
              <a:ext uri="{FF2B5EF4-FFF2-40B4-BE49-F238E27FC236}">
                <a16:creationId xmlns:a16="http://schemas.microsoft.com/office/drawing/2014/main" id="{FC4E4B85-A205-4296-1DC8-528EC367AAE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sp>
        <p:nvSpPr>
          <p:cNvPr id="8" name="Text ">
            <a:extLst>
              <a:ext uri="{FF2B5EF4-FFF2-40B4-BE49-F238E27FC236}">
                <a16:creationId xmlns:a16="http://schemas.microsoft.com/office/drawing/2014/main" id="{EF90C69D-3A48-7E98-1F21-E4480BD5F34E}"/>
              </a:ext>
            </a:extLst>
          </p:cNvPr>
          <p:cNvSpPr txBox="1"/>
          <p:nvPr/>
        </p:nvSpPr>
        <p:spPr>
          <a:xfrm>
            <a:off x="430304" y="937493"/>
            <a:ext cx="6950520" cy="2495876"/>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Mesolithic people began to stay in one place for longer, often near rivers or the coast. Finds from across Britain show this was a period of fishing, hunting deer and boar, and building simple shelters.</a:t>
            </a:r>
          </a:p>
          <a:p>
            <a:pPr>
              <a:lnSpc>
                <a:spcPct val="150000"/>
              </a:lnSpc>
            </a:pPr>
            <a:endParaRPr lang="en-GB" sz="1050" dirty="0">
              <a:latin typeface="Linkpen 17a Print" panose="03050602060000000000" pitchFamily="66" charset="77"/>
            </a:endParaRPr>
          </a:p>
          <a:p>
            <a:pPr>
              <a:lnSpc>
                <a:spcPct val="150000"/>
              </a:lnSpc>
            </a:pPr>
            <a:r>
              <a:rPr lang="en-GB" sz="1050" dirty="0">
                <a:latin typeface="Linkpen 17a Print" panose="03050602060000000000" pitchFamily="66" charset="77"/>
              </a:rPr>
              <a:t>In the Neolithic period, people began to farm crops and keep animals for food instead of only hunting and gathering.</a:t>
            </a:r>
          </a:p>
          <a:p>
            <a:pPr>
              <a:lnSpc>
                <a:spcPct val="150000"/>
              </a:lnSpc>
            </a:pPr>
            <a:endParaRPr lang="en-GB" sz="1050" dirty="0">
              <a:latin typeface="Linkpen 17a Print" panose="03050602060000000000" pitchFamily="66" charset="77"/>
            </a:endParaRPr>
          </a:p>
          <a:p>
            <a:pPr>
              <a:lnSpc>
                <a:spcPct val="150000"/>
              </a:lnSpc>
            </a:pPr>
            <a:r>
              <a:rPr lang="en-GB" sz="1050" dirty="0">
                <a:latin typeface="Linkpen 17a Print" panose="03050602060000000000" pitchFamily="66" charset="77"/>
              </a:rPr>
              <a:t>Neolithic people also built permanent homes and created monuments like stone circles and burial mounds. While the most famous is the nearby Stonehenge, Neolithic people across southern England were shaping the land in new ways. </a:t>
            </a:r>
          </a:p>
        </p:txBody>
      </p:sp>
      <p:sp>
        <p:nvSpPr>
          <p:cNvPr id="12" name="Text ">
            <a:extLst>
              <a:ext uri="{FF2B5EF4-FFF2-40B4-BE49-F238E27FC236}">
                <a16:creationId xmlns:a16="http://schemas.microsoft.com/office/drawing/2014/main" id="{824F58AF-4B0F-090E-3A7C-5E89E5FD8D0C}"/>
              </a:ext>
            </a:extLst>
          </p:cNvPr>
          <p:cNvSpPr txBox="1"/>
          <p:nvPr/>
        </p:nvSpPr>
        <p:spPr>
          <a:xfrm>
            <a:off x="430305" y="3527788"/>
            <a:ext cx="2043954" cy="1041632"/>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This set the stage for farming communities to continue to thrive in the Bronze Age.</a:t>
            </a:r>
          </a:p>
        </p:txBody>
      </p:sp>
      <p:grpSp>
        <p:nvGrpSpPr>
          <p:cNvPr id="18" name="Group 17" descr="A photo of a flint tool.">
            <a:extLst>
              <a:ext uri="{FF2B5EF4-FFF2-40B4-BE49-F238E27FC236}">
                <a16:creationId xmlns:a16="http://schemas.microsoft.com/office/drawing/2014/main" id="{ECDD9CC4-5FDE-AE17-B505-6EDAFAF29FAF}"/>
              </a:ext>
            </a:extLst>
          </p:cNvPr>
          <p:cNvGrpSpPr/>
          <p:nvPr/>
        </p:nvGrpSpPr>
        <p:grpSpPr>
          <a:xfrm>
            <a:off x="2519084" y="3452502"/>
            <a:ext cx="2274806" cy="1342909"/>
            <a:chOff x="2472264" y="3412947"/>
            <a:chExt cx="2274806" cy="1342909"/>
          </a:xfrm>
        </p:grpSpPr>
        <p:pic>
          <p:nvPicPr>
            <p:cNvPr id="13" name="Picture 12">
              <a:extLst>
                <a:ext uri="{FF2B5EF4-FFF2-40B4-BE49-F238E27FC236}">
                  <a16:creationId xmlns:a16="http://schemas.microsoft.com/office/drawing/2014/main" id="{6CEEF7AC-6FEF-B672-8234-6E3CC10ADB7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6200000">
              <a:off x="2938212" y="2946999"/>
              <a:ext cx="1342909" cy="2274806"/>
            </a:xfrm>
            <a:prstGeom prst="rect">
              <a:avLst/>
            </a:prstGeom>
          </p:spPr>
        </p:pic>
        <p:sp>
          <p:nvSpPr>
            <p:cNvPr id="17" name="TextBox 16">
              <a:extLst>
                <a:ext uri="{FF2B5EF4-FFF2-40B4-BE49-F238E27FC236}">
                  <a16:creationId xmlns:a16="http://schemas.microsoft.com/office/drawing/2014/main" id="{17A10E70-B26A-E022-31EF-FAAD341F2908}"/>
                </a:ext>
              </a:extLst>
            </p:cNvPr>
            <p:cNvSpPr txBox="1"/>
            <p:nvPr/>
          </p:nvSpPr>
          <p:spPr>
            <a:xfrm rot="695687">
              <a:off x="3406845" y="3577431"/>
              <a:ext cx="835713" cy="153888"/>
            </a:xfrm>
            <a:prstGeom prst="rect">
              <a:avLst/>
            </a:prstGeom>
            <a:noFill/>
          </p:spPr>
          <p:txBody>
            <a:bodyPr wrap="square">
              <a:spAutoFit/>
            </a:bodyPr>
            <a:lstStyle/>
            <a:p>
              <a:r>
                <a:rPr lang="en-GB" sz="400" dirty="0">
                  <a:solidFill>
                    <a:schemeClr val="bg2">
                      <a:lumMod val="25000"/>
                    </a:schemeClr>
                  </a:solidFill>
                  <a:effectLst/>
                  <a:latin typeface="Arial" panose="020B0604020202020204" pitchFamily="34" charset="0"/>
                  <a:cs typeface="Arial" panose="020B0604020202020204" pitchFamily="34" charset="0"/>
                </a:rPr>
                <a:t> © Surrey County Council </a:t>
              </a:r>
            </a:p>
          </p:txBody>
        </p:sp>
      </p:grpSp>
      <p:grpSp>
        <p:nvGrpSpPr>
          <p:cNvPr id="5" name="Caption" descr="Mesolithic flint tools, like this 'microlith' have been found in the wider Hampshire region.&#13;&#10;">
            <a:extLst>
              <a:ext uri="{FF2B5EF4-FFF2-40B4-BE49-F238E27FC236}">
                <a16:creationId xmlns:a16="http://schemas.microsoft.com/office/drawing/2014/main" id="{519DBDF7-603D-4BB6-6516-08780D5FF2E8}"/>
              </a:ext>
              <a:ext uri="{C183D7F6-B498-43B3-948B-1728B52AA6E4}">
                <adec:decorative xmlns:adec="http://schemas.microsoft.com/office/drawing/2017/decorative" val="0"/>
              </a:ext>
            </a:extLst>
          </p:cNvPr>
          <p:cNvGrpSpPr/>
          <p:nvPr/>
        </p:nvGrpSpPr>
        <p:grpSpPr>
          <a:xfrm>
            <a:off x="4717806" y="3534147"/>
            <a:ext cx="2408272" cy="1041632"/>
            <a:chOff x="5012392" y="2473077"/>
            <a:chExt cx="2408272" cy="1041632"/>
          </a:xfrm>
        </p:grpSpPr>
        <p:pic>
          <p:nvPicPr>
            <p:cNvPr id="2" name="Picture 1">
              <a:extLst>
                <a:ext uri="{FF2B5EF4-FFF2-40B4-BE49-F238E27FC236}">
                  <a16:creationId xmlns:a16="http://schemas.microsoft.com/office/drawing/2014/main" id="{48D65058-E44D-7B3F-149F-16D94744298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5012392" y="2508409"/>
              <a:ext cx="350267" cy="248874"/>
            </a:xfrm>
            <a:prstGeom prst="rect">
              <a:avLst/>
            </a:prstGeom>
          </p:spPr>
        </p:pic>
        <p:sp>
          <p:nvSpPr>
            <p:cNvPr id="3" name="TextBox 2">
              <a:extLst>
                <a:ext uri="{FF2B5EF4-FFF2-40B4-BE49-F238E27FC236}">
                  <a16:creationId xmlns:a16="http://schemas.microsoft.com/office/drawing/2014/main" id="{8AF7425D-2409-26F8-B378-256B164078E8}"/>
                </a:ext>
              </a:extLst>
            </p:cNvPr>
            <p:cNvSpPr txBox="1"/>
            <p:nvPr/>
          </p:nvSpPr>
          <p:spPr>
            <a:xfrm>
              <a:off x="5267138" y="2473077"/>
              <a:ext cx="2153526" cy="1041632"/>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Mesolithic flint tools, like this 'microlith' have been found in the wider Hampshire region.</a:t>
              </a:r>
            </a:p>
          </p:txBody>
        </p:sp>
      </p:grpSp>
      <p:pic>
        <p:nvPicPr>
          <p:cNvPr id="6" name="Picture 5"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4EC4C2AC-0104-B7CF-CE55-83B2276464D1}"/>
              </a:ext>
              <a:ext uri="{C183D7F6-B498-43B3-948B-1728B52AA6E4}">
                <adec:decorative xmlns:adec="http://schemas.microsoft.com/office/drawing/2017/decorative" val="0"/>
              </a:ext>
            </a:extLst>
          </p:cNvPr>
          <p:cNvPicPr>
            <a:picLocks noChangeAspect="1"/>
          </p:cNvPicPr>
          <p:nvPr/>
        </p:nvPicPr>
        <p:blipFill>
          <a:blip r:embed="rId7"/>
          <a:stretch>
            <a:fillRect/>
          </a:stretch>
        </p:blipFill>
        <p:spPr>
          <a:xfrm>
            <a:off x="7380824" y="1482846"/>
            <a:ext cx="4362941" cy="3052399"/>
          </a:xfrm>
          <a:prstGeom prst="rect">
            <a:avLst/>
          </a:prstGeom>
          <a:ln w="28575">
            <a:solidFill>
              <a:schemeClr val="tx1"/>
            </a:solidFill>
          </a:ln>
          <a:effectLst/>
        </p:spPr>
      </p:pic>
      <p:pic>
        <p:nvPicPr>
          <p:cNvPr id="9" name="Picture 8" descr="A timeline of the Stone Age. &#10;&#10;The Palaeolithic (900,000 BC to 10,000 BC)&#10;&#10;The Mesolithic (10,000 BC to 4,000 BC)&#10;&#10;The Neolithic (4,000 BC to 2,000 BC)&#10;&#10;The Palaeolithic is highlighted. ">
            <a:extLst>
              <a:ext uri="{FF2B5EF4-FFF2-40B4-BE49-F238E27FC236}">
                <a16:creationId xmlns:a16="http://schemas.microsoft.com/office/drawing/2014/main" id="{FAEC793E-9493-E8B3-3C85-EECBCDBF95A3}"/>
              </a:ext>
              <a:ext uri="{C183D7F6-B498-43B3-948B-1728B52AA6E4}">
                <adec:decorative xmlns:adec="http://schemas.microsoft.com/office/drawing/2017/decorative" val="0"/>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0" y="4285929"/>
            <a:ext cx="12193280" cy="2190307"/>
          </a:xfrm>
          <a:prstGeom prst="rect">
            <a:avLst/>
          </a:prstGeom>
        </p:spPr>
      </p:pic>
    </p:spTree>
    <p:extLst>
      <p:ext uri="{BB962C8B-B14F-4D97-AF65-F5344CB8AC3E}">
        <p14:creationId xmlns:p14="http://schemas.microsoft.com/office/powerpoint/2010/main" val="36834239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1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22EE2E-DF91-D5EB-2D33-B2676B809FC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5ECDBF6-1694-DC6C-39FB-44EF4C75468F}"/>
              </a:ext>
            </a:extLst>
          </p:cNvPr>
          <p:cNvSpPr>
            <a:spLocks noGrp="1"/>
          </p:cNvSpPr>
          <p:nvPr>
            <p:ph type="ctrTitle"/>
          </p:nvPr>
        </p:nvSpPr>
        <p:spPr>
          <a:xfrm>
            <a:off x="1524000" y="-1280448"/>
            <a:ext cx="9144000" cy="921925"/>
          </a:xfrm>
        </p:spPr>
        <p:txBody>
          <a:bodyPr/>
          <a:lstStyle/>
          <a:p>
            <a:r>
              <a:rPr lang="en-US" dirty="0"/>
              <a:t>A new age</a:t>
            </a:r>
          </a:p>
        </p:txBody>
      </p:sp>
      <p:sp>
        <p:nvSpPr>
          <p:cNvPr id="11" name="Slide Question">
            <a:extLst>
              <a:ext uri="{FF2B5EF4-FFF2-40B4-BE49-F238E27FC236}">
                <a16:creationId xmlns:a16="http://schemas.microsoft.com/office/drawing/2014/main" id="{6728BC6B-F341-55FC-F7F3-A561C113E4F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Who were the first permanent settlers?</a:t>
            </a:r>
          </a:p>
        </p:txBody>
      </p:sp>
      <p:sp>
        <p:nvSpPr>
          <p:cNvPr id="7" name="Title">
            <a:extLst>
              <a:ext uri="{FF2B5EF4-FFF2-40B4-BE49-F238E27FC236}">
                <a16:creationId xmlns:a16="http://schemas.microsoft.com/office/drawing/2014/main" id="{51B31E84-7198-A71D-F25A-604A216D6571}"/>
              </a:ext>
            </a:extLst>
          </p:cNvPr>
          <p:cNvSpPr txBox="1">
            <a:spLocks/>
          </p:cNvSpPr>
          <p:nvPr/>
        </p:nvSpPr>
        <p:spPr>
          <a:xfrm>
            <a:off x="365060" y="450390"/>
            <a:ext cx="10428836" cy="62589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400" dirty="0">
                <a:ln w="12700">
                  <a:noFill/>
                </a:ln>
                <a:latin typeface="Superclarendon Rg" panose="02060605060000020003" pitchFamily="18" charset="77"/>
              </a:rPr>
              <a:t>A new age with new materials</a:t>
            </a:r>
          </a:p>
        </p:txBody>
      </p:sp>
      <p:sp>
        <p:nvSpPr>
          <p:cNvPr id="8" name="Text ">
            <a:extLst>
              <a:ext uri="{FF2B5EF4-FFF2-40B4-BE49-F238E27FC236}">
                <a16:creationId xmlns:a16="http://schemas.microsoft.com/office/drawing/2014/main" id="{A93D34EF-459A-26F4-C185-7BE08A8440F3}"/>
              </a:ext>
            </a:extLst>
          </p:cNvPr>
          <p:cNvSpPr txBox="1"/>
          <p:nvPr/>
        </p:nvSpPr>
        <p:spPr>
          <a:xfrm>
            <a:off x="476641" y="1244947"/>
            <a:ext cx="4524992"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Bronze Age began when people learned to mix copper and tin to make bronze, which was harder and more useful than stone. They made tools, weapons, and jewellery. People still used stone sometimes, but bronze became more popular.</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Britain was one of the few places in Europe with tin, especially in Cornwall and Devon. This made Britain important for trade.</a:t>
            </a:r>
          </a:p>
        </p:txBody>
      </p:sp>
      <p:pic>
        <p:nvPicPr>
          <p:cNvPr id="9" name="Logo">
            <a:extLst>
              <a:ext uri="{FF2B5EF4-FFF2-40B4-BE49-F238E27FC236}">
                <a16:creationId xmlns:a16="http://schemas.microsoft.com/office/drawing/2014/main" id="{F78198A0-83CE-9232-EF4F-15E222C52AB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grpSp>
        <p:nvGrpSpPr>
          <p:cNvPr id="12" name="Group 11" descr="An illustration of Bronze Age men and women at their camp in a field, crouched on the floor with tools and food.">
            <a:extLst>
              <a:ext uri="{FF2B5EF4-FFF2-40B4-BE49-F238E27FC236}">
                <a16:creationId xmlns:a16="http://schemas.microsoft.com/office/drawing/2014/main" id="{ED9F2C28-3FE2-3C10-EDC4-5C6B852700E3}"/>
              </a:ext>
            </a:extLst>
          </p:cNvPr>
          <p:cNvGrpSpPr/>
          <p:nvPr/>
        </p:nvGrpSpPr>
        <p:grpSpPr>
          <a:xfrm>
            <a:off x="5140990" y="1225069"/>
            <a:ext cx="6574369" cy="4461718"/>
            <a:chOff x="5160868" y="1270832"/>
            <a:chExt cx="6574369" cy="4461718"/>
          </a:xfrm>
        </p:grpSpPr>
        <p:pic>
          <p:nvPicPr>
            <p:cNvPr id="6" name="Content Placeholder 4">
              <a:extLst>
                <a:ext uri="{FF2B5EF4-FFF2-40B4-BE49-F238E27FC236}">
                  <a16:creationId xmlns:a16="http://schemas.microsoft.com/office/drawing/2014/main" id="{F4C536C9-356F-DEAC-7F33-1A0511CE1C3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160868" y="1348965"/>
              <a:ext cx="6534613" cy="4383585"/>
            </a:xfrm>
            <a:prstGeom prst="rect">
              <a:avLst/>
            </a:prstGeom>
            <a:ln w="28575">
              <a:solidFill>
                <a:schemeClr val="tx1"/>
              </a:solidFill>
            </a:ln>
          </p:spPr>
        </p:pic>
        <p:sp>
          <p:nvSpPr>
            <p:cNvPr id="10" name="TextBox 9">
              <a:extLst>
                <a:ext uri="{FF2B5EF4-FFF2-40B4-BE49-F238E27FC236}">
                  <a16:creationId xmlns:a16="http://schemas.microsoft.com/office/drawing/2014/main" id="{11F2A9FA-B0A5-99A1-5E72-45E7A4E8F3A6}"/>
                </a:ext>
              </a:extLst>
            </p:cNvPr>
            <p:cNvSpPr txBox="1"/>
            <p:nvPr/>
          </p:nvSpPr>
          <p:spPr>
            <a:xfrm>
              <a:off x="10294060" y="1270832"/>
              <a:ext cx="1441177" cy="274370"/>
            </a:xfrm>
            <a:prstGeom prst="rect">
              <a:avLst/>
            </a:prstGeom>
            <a:noFill/>
          </p:spPr>
          <p:txBody>
            <a:bodyPr wrap="square" lIns="91440" tIns="45720" rIns="91440" bIns="45720" anchor="t">
              <a:spAutoFit/>
            </a:bodyPr>
            <a:lstStyle/>
            <a:p>
              <a:pPr algn="r">
                <a:lnSpc>
                  <a:spcPct val="150000"/>
                </a:lnSpc>
              </a:pPr>
              <a:r>
                <a:rPr lang="en-GB" sz="900" dirty="0">
                  <a:solidFill>
                    <a:schemeClr val="bg1">
                      <a:lumMod val="85000"/>
                    </a:schemeClr>
                  </a:solidFill>
                  <a:latin typeface="Arial" panose="020B0604020202020204" pitchFamily="34" charset="0"/>
                  <a:cs typeface="Arial" panose="020B0604020202020204" pitchFamily="34" charset="0"/>
                </a:rPr>
                <a:t>© Wessex Archaeology</a:t>
              </a:r>
            </a:p>
          </p:txBody>
        </p:sp>
      </p:grpSp>
      <p:pic>
        <p:nvPicPr>
          <p:cNvPr id="13" name="Timeline" descr="A timeline highlighting the Bronze Age (2,000 BC to 900 BC). It spans from 3,000 BC to AD 500. ">
            <a:extLst>
              <a:ext uri="{FF2B5EF4-FFF2-40B4-BE49-F238E27FC236}">
                <a16:creationId xmlns:a16="http://schemas.microsoft.com/office/drawing/2014/main" id="{4540A75E-9AB1-AF66-1C59-82D4356508E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4883536"/>
            <a:ext cx="12193280" cy="1705232"/>
          </a:xfrm>
          <a:prstGeom prst="rect">
            <a:avLst/>
          </a:prstGeom>
        </p:spPr>
      </p:pic>
      <p:pic>
        <p:nvPicPr>
          <p:cNvPr id="18" name="Picture 17" descr="An illustration of a broze age man wearing a cloak made of fur and a red tunic.">
            <a:extLst>
              <a:ext uri="{FF2B5EF4-FFF2-40B4-BE49-F238E27FC236}">
                <a16:creationId xmlns:a16="http://schemas.microsoft.com/office/drawing/2014/main" id="{A3A497CA-AD09-D334-0F67-12FA5571D41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62260" y="1915011"/>
            <a:ext cx="2318340" cy="5305431"/>
          </a:xfrm>
          <a:prstGeom prst="rect">
            <a:avLst/>
          </a:prstGeom>
        </p:spPr>
      </p:pic>
    </p:spTree>
    <p:extLst>
      <p:ext uri="{BB962C8B-B14F-4D97-AF65-F5344CB8AC3E}">
        <p14:creationId xmlns:p14="http://schemas.microsoft.com/office/powerpoint/2010/main" val="19415816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2" presetClass="entr" presetSubtype="4" decel="5000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2DA5447-9111-1BA6-0FD2-E784DBC86C2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07C43BC-1B1E-1DAC-CF81-C34B22B5E523}"/>
              </a:ext>
            </a:extLst>
          </p:cNvPr>
          <p:cNvSpPr>
            <a:spLocks noGrp="1"/>
          </p:cNvSpPr>
          <p:nvPr>
            <p:ph type="ctrTitle"/>
          </p:nvPr>
        </p:nvSpPr>
        <p:spPr>
          <a:xfrm>
            <a:off x="1524000" y="-1280448"/>
            <a:ext cx="9144000" cy="921925"/>
          </a:xfrm>
        </p:spPr>
        <p:txBody>
          <a:bodyPr/>
          <a:lstStyle/>
          <a:p>
            <a:r>
              <a:rPr lang="en-US" dirty="0"/>
              <a:t>The first bridge?</a:t>
            </a:r>
          </a:p>
        </p:txBody>
      </p:sp>
      <p:sp>
        <p:nvSpPr>
          <p:cNvPr id="11" name="Slide Question">
            <a:extLst>
              <a:ext uri="{FF2B5EF4-FFF2-40B4-BE49-F238E27FC236}">
                <a16:creationId xmlns:a16="http://schemas.microsoft.com/office/drawing/2014/main" id="{6DC3FECB-4D34-605C-7A4F-EFD9914B038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is special about the finds at </a:t>
            </a:r>
            <a:r>
              <a:rPr lang="en-GB" sz="1100" dirty="0" err="1">
                <a:effectLst/>
                <a:latin typeface="Superclarendon Rg" panose="02000505080000020003" pitchFamily="2" charset="77"/>
              </a:rPr>
              <a:t>Testwood</a:t>
            </a:r>
            <a:r>
              <a:rPr lang="en-GB" sz="1100" dirty="0">
                <a:effectLst/>
                <a:latin typeface="Superclarendon Rg" panose="02000505080000020003" pitchFamily="2" charset="77"/>
              </a:rPr>
              <a:t> Lakes?</a:t>
            </a:r>
          </a:p>
        </p:txBody>
      </p:sp>
      <p:sp>
        <p:nvSpPr>
          <p:cNvPr id="7" name="Title">
            <a:extLst>
              <a:ext uri="{FF2B5EF4-FFF2-40B4-BE49-F238E27FC236}">
                <a16:creationId xmlns:a16="http://schemas.microsoft.com/office/drawing/2014/main" id="{43393FD1-BFC4-6F73-9461-7279DF8C7B32}"/>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First Bridge?</a:t>
            </a:r>
          </a:p>
        </p:txBody>
      </p:sp>
      <p:grpSp>
        <p:nvGrpSpPr>
          <p:cNvPr id="20" name="Group 19" descr="A rendition of how the bdige might’ve looked on the river.">
            <a:extLst>
              <a:ext uri="{FF2B5EF4-FFF2-40B4-BE49-F238E27FC236}">
                <a16:creationId xmlns:a16="http://schemas.microsoft.com/office/drawing/2014/main" id="{802D0CF0-1200-5D9E-CDCE-A36DEDB3CDC0}"/>
              </a:ext>
            </a:extLst>
          </p:cNvPr>
          <p:cNvGrpSpPr/>
          <p:nvPr/>
        </p:nvGrpSpPr>
        <p:grpSpPr>
          <a:xfrm>
            <a:off x="494268" y="1323861"/>
            <a:ext cx="4938309" cy="3824609"/>
            <a:chOff x="494268" y="1323861"/>
            <a:chExt cx="4938309" cy="3824609"/>
          </a:xfrm>
        </p:grpSpPr>
        <p:pic>
          <p:nvPicPr>
            <p:cNvPr id="12" name="Picture 11" descr="Two women walking on a bridge over water&#10;&#10;AI-generated content may be incorrect.">
              <a:extLst>
                <a:ext uri="{FF2B5EF4-FFF2-40B4-BE49-F238E27FC236}">
                  <a16:creationId xmlns:a16="http://schemas.microsoft.com/office/drawing/2014/main" id="{182F3C74-D359-7305-C940-DC6C787C756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4268" y="1407169"/>
              <a:ext cx="4938309" cy="3741301"/>
            </a:xfrm>
            <a:prstGeom prst="rect">
              <a:avLst/>
            </a:prstGeom>
            <a:noFill/>
            <a:ln w="28575">
              <a:solidFill>
                <a:schemeClr val="tx1"/>
              </a:solidFill>
            </a:ln>
          </p:spPr>
        </p:pic>
        <p:sp>
          <p:nvSpPr>
            <p:cNvPr id="19" name="TextBox 18">
              <a:extLst>
                <a:ext uri="{FF2B5EF4-FFF2-40B4-BE49-F238E27FC236}">
                  <a16:creationId xmlns:a16="http://schemas.microsoft.com/office/drawing/2014/main" id="{D96ECF7F-3866-7E8A-D950-CEA2351B9958}"/>
                </a:ext>
              </a:extLst>
            </p:cNvPr>
            <p:cNvSpPr txBox="1"/>
            <p:nvPr/>
          </p:nvSpPr>
          <p:spPr>
            <a:xfrm>
              <a:off x="494268" y="1323861"/>
              <a:ext cx="1441177" cy="233910"/>
            </a:xfrm>
            <a:prstGeom prst="rect">
              <a:avLst/>
            </a:prstGeom>
            <a:noFill/>
          </p:spPr>
          <p:txBody>
            <a:bodyPr wrap="square" lIns="91440" tIns="45720" rIns="91440" bIns="45720" anchor="t">
              <a:spAutoFit/>
            </a:bodyPr>
            <a:lstStyle/>
            <a:p>
              <a:pPr>
                <a:lnSpc>
                  <a:spcPct val="150000"/>
                </a:lnSpc>
              </a:pPr>
              <a:r>
                <a:rPr lang="en-GB" sz="700" dirty="0">
                  <a:solidFill>
                    <a:schemeClr val="accent6">
                      <a:lumMod val="50000"/>
                    </a:schemeClr>
                  </a:solidFill>
                  <a:latin typeface="Arial" panose="020B0604020202020204" pitchFamily="34" charset="0"/>
                  <a:cs typeface="Arial" panose="020B0604020202020204" pitchFamily="34" charset="0"/>
                </a:rPr>
                <a:t>© Wessex Archaeology</a:t>
              </a:r>
            </a:p>
          </p:txBody>
        </p:sp>
      </p:grpSp>
      <p:sp>
        <p:nvSpPr>
          <p:cNvPr id="8" name="Text ">
            <a:extLst>
              <a:ext uri="{FF2B5EF4-FFF2-40B4-BE49-F238E27FC236}">
                <a16:creationId xmlns:a16="http://schemas.microsoft.com/office/drawing/2014/main" id="{3B8D066F-91E1-1E2C-D747-C84DC12614B6}"/>
              </a:ext>
            </a:extLst>
          </p:cNvPr>
          <p:cNvSpPr txBox="1"/>
          <p:nvPr/>
        </p:nvSpPr>
        <p:spPr>
          <a:xfrm>
            <a:off x="5605670" y="1361228"/>
            <a:ext cx="6162260" cy="352596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1996, archaeologists from Wessex Archaeology made an incredible discovery at </a:t>
            </a:r>
            <a:r>
              <a:rPr lang="en-GB" sz="1500" dirty="0" err="1">
                <a:latin typeface="Linkpen 17a Print" panose="03050602060000000000" pitchFamily="66" charset="77"/>
              </a:rPr>
              <a:t>Testwood</a:t>
            </a:r>
            <a:r>
              <a:rPr lang="en-GB" sz="1500" dirty="0">
                <a:latin typeface="Linkpen 17a Print" panose="03050602060000000000" pitchFamily="66" charset="77"/>
              </a:rPr>
              <a:t> Lakes near Totton. They found the remains of a wooden bridge that had been built around 1,500 BC – the earliest bridge ever definitely identified in this country.</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 bridge was about 26 metres long and up to 2 metres wide. It was built mainly from oak, alder, and ash, and some of the wooden piles still stood 3.5 metres tall. </a:t>
            </a:r>
          </a:p>
        </p:txBody>
      </p:sp>
      <p:pic>
        <p:nvPicPr>
          <p:cNvPr id="10" name="Logo">
            <a:extLst>
              <a:ext uri="{FF2B5EF4-FFF2-40B4-BE49-F238E27FC236}">
                <a16:creationId xmlns:a16="http://schemas.microsoft.com/office/drawing/2014/main" id="{5E9CC607-A16B-FE1C-150F-4AEE2E63C06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62260" y="-18531"/>
            <a:ext cx="1729739" cy="1263478"/>
          </a:xfrm>
          <a:prstGeom prst="rect">
            <a:avLst/>
          </a:prstGeom>
        </p:spPr>
      </p:pic>
      <p:pic>
        <p:nvPicPr>
          <p:cNvPr id="17" name="info-button">
            <a:hlinkClick r:id="rId6"/>
            <a:extLst>
              <a:ext uri="{FF2B5EF4-FFF2-40B4-BE49-F238E27FC236}">
                <a16:creationId xmlns:a16="http://schemas.microsoft.com/office/drawing/2014/main" id="{11762EC2-A3F3-F68E-5C2C-5F7CF3A433B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4268" y="4913403"/>
            <a:ext cx="877957" cy="1246133"/>
          </a:xfrm>
          <a:prstGeom prst="rect">
            <a:avLst/>
          </a:prstGeom>
          <a:effectLst>
            <a:outerShdw blurRad="50800" dist="38100" dir="2700000" algn="tl" rotWithShape="0">
              <a:prstClr val="black">
                <a:alpha val="40000"/>
              </a:prstClr>
            </a:outerShdw>
          </a:effectLst>
        </p:spPr>
      </p:pic>
      <p:sp>
        <p:nvSpPr>
          <p:cNvPr id="13" name="Title">
            <a:hlinkClick r:id="rId6"/>
            <a:extLst>
              <a:ext uri="{FF2B5EF4-FFF2-40B4-BE49-F238E27FC236}">
                <a16:creationId xmlns:a16="http://schemas.microsoft.com/office/drawing/2014/main" id="{397CB9AF-849B-E6CA-AF7C-7B834872510C}"/>
              </a:ext>
            </a:extLst>
          </p:cNvPr>
          <p:cNvSpPr txBox="1">
            <a:spLocks/>
          </p:cNvSpPr>
          <p:nvPr/>
        </p:nvSpPr>
        <p:spPr>
          <a:xfrm>
            <a:off x="1372225" y="5270536"/>
            <a:ext cx="2577016" cy="59670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dirty="0">
                <a:ln w="12700">
                  <a:noFill/>
                </a:ln>
                <a:solidFill>
                  <a:srgbClr val="FAB721"/>
                </a:solidFill>
                <a:latin typeface="Superclarendon Rg" panose="02060605060000020003" pitchFamily="18" charset="77"/>
              </a:rPr>
              <a:t>Find out more by clicking here</a:t>
            </a:r>
          </a:p>
        </p:txBody>
      </p:sp>
      <p:sp>
        <p:nvSpPr>
          <p:cNvPr id="22" name="Text ">
            <a:extLst>
              <a:ext uri="{FF2B5EF4-FFF2-40B4-BE49-F238E27FC236}">
                <a16:creationId xmlns:a16="http://schemas.microsoft.com/office/drawing/2014/main" id="{98E05C96-83EB-299C-A52E-63FECCA1B5F7}"/>
              </a:ext>
            </a:extLst>
          </p:cNvPr>
          <p:cNvSpPr txBox="1"/>
          <p:nvPr/>
        </p:nvSpPr>
        <p:spPr>
          <a:xfrm>
            <a:off x="4343400" y="5270536"/>
            <a:ext cx="4837134"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marks left by prehistoric carpenters could still be seen on the wood, showing the skill of Bronze Age builders.</a:t>
            </a:r>
          </a:p>
        </p:txBody>
      </p:sp>
      <p:pic>
        <p:nvPicPr>
          <p:cNvPr id="23" name="Picture 22" descr="An illustratio of timber beams with scuff marks from tools.">
            <a:extLst>
              <a:ext uri="{FF2B5EF4-FFF2-40B4-BE49-F238E27FC236}">
                <a16:creationId xmlns:a16="http://schemas.microsoft.com/office/drawing/2014/main" id="{DCB0C599-AC52-C0BE-3C08-CBFE969FE018}"/>
              </a:ext>
            </a:extLst>
          </p:cNvPr>
          <p:cNvPicPr>
            <a:picLocks noChangeAspect="1"/>
          </p:cNvPicPr>
          <p:nvPr/>
        </p:nvPicPr>
        <p:blipFill>
          <a:blip r:embed="rId8"/>
          <a:stretch>
            <a:fillRect/>
          </a:stretch>
        </p:blipFill>
        <p:spPr>
          <a:xfrm>
            <a:off x="9232828" y="4712437"/>
            <a:ext cx="2464904" cy="1712899"/>
          </a:xfrm>
          <a:prstGeom prst="rect">
            <a:avLst/>
          </a:prstGeom>
        </p:spPr>
      </p:pic>
    </p:spTree>
    <p:extLst>
      <p:ext uri="{BB962C8B-B14F-4D97-AF65-F5344CB8AC3E}">
        <p14:creationId xmlns:p14="http://schemas.microsoft.com/office/powerpoint/2010/main" val="4275413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fade">
                                      <p:cBhvr>
                                        <p:cTn id="32"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3" grpId="0"/>
      <p:bldP spid="2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8BF635-09A3-DE27-20A8-0C731EAC600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E47067C-22B5-ADB0-F0DA-38DBA29A4582}"/>
              </a:ext>
            </a:extLst>
          </p:cNvPr>
          <p:cNvSpPr>
            <a:spLocks noGrp="1"/>
          </p:cNvSpPr>
          <p:nvPr>
            <p:ph type="ctrTitle"/>
          </p:nvPr>
        </p:nvSpPr>
        <p:spPr>
          <a:xfrm>
            <a:off x="1524000" y="-1280448"/>
            <a:ext cx="9144000" cy="921925"/>
          </a:xfrm>
        </p:spPr>
        <p:txBody>
          <a:bodyPr/>
          <a:lstStyle/>
          <a:p>
            <a:r>
              <a:rPr lang="en-US" dirty="0"/>
              <a:t>Life on the water</a:t>
            </a:r>
          </a:p>
        </p:txBody>
      </p:sp>
      <p:sp>
        <p:nvSpPr>
          <p:cNvPr id="11" name="Slide Question">
            <a:extLst>
              <a:ext uri="{FF2B5EF4-FFF2-40B4-BE49-F238E27FC236}">
                <a16:creationId xmlns:a16="http://schemas.microsoft.com/office/drawing/2014/main" id="{ABF91597-961D-89CA-8537-E759C2EC628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is special about the finds at </a:t>
            </a:r>
            <a:r>
              <a:rPr lang="en-GB" sz="1100" dirty="0" err="1">
                <a:effectLst/>
                <a:latin typeface="Superclarendon Rg" panose="02000505080000020003" pitchFamily="2" charset="77"/>
              </a:rPr>
              <a:t>Testwood</a:t>
            </a:r>
            <a:r>
              <a:rPr lang="en-GB" sz="1100" dirty="0">
                <a:effectLst/>
                <a:latin typeface="Superclarendon Rg" panose="02000505080000020003" pitchFamily="2" charset="77"/>
              </a:rPr>
              <a:t> Lakes?</a:t>
            </a:r>
          </a:p>
        </p:txBody>
      </p:sp>
      <p:sp>
        <p:nvSpPr>
          <p:cNvPr id="7" name="Title">
            <a:extLst>
              <a:ext uri="{FF2B5EF4-FFF2-40B4-BE49-F238E27FC236}">
                <a16:creationId xmlns:a16="http://schemas.microsoft.com/office/drawing/2014/main" id="{21F5E598-060A-7B11-B3E9-9DDB336E4805}"/>
              </a:ext>
            </a:extLst>
          </p:cNvPr>
          <p:cNvSpPr txBox="1">
            <a:spLocks/>
          </p:cNvSpPr>
          <p:nvPr/>
        </p:nvSpPr>
        <p:spPr>
          <a:xfrm>
            <a:off x="494269" y="548460"/>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Life on the water</a:t>
            </a:r>
          </a:p>
        </p:txBody>
      </p:sp>
      <p:sp>
        <p:nvSpPr>
          <p:cNvPr id="16" name="Text box">
            <a:extLst>
              <a:ext uri="{FF2B5EF4-FFF2-40B4-BE49-F238E27FC236}">
                <a16:creationId xmlns:a16="http://schemas.microsoft.com/office/drawing/2014/main" id="{0092950D-5439-28DB-92ED-48AD630B1333}"/>
              </a:ext>
            </a:extLst>
          </p:cNvPr>
          <p:cNvSpPr/>
          <p:nvPr/>
        </p:nvSpPr>
        <p:spPr>
          <a:xfrm>
            <a:off x="494269" y="1361660"/>
            <a:ext cx="5340001" cy="1987827"/>
          </a:xfrm>
          <a:prstGeom prst="rect">
            <a:avLst/>
          </a:prstGeom>
          <a:solidFill>
            <a:schemeClr val="bg1">
              <a:alpha val="86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200" dirty="0">
                <a:solidFill>
                  <a:schemeClr val="tx1"/>
                </a:solidFill>
                <a:latin typeface="Linkpen 17a Print" panose="03050602060000000000" pitchFamily="66" charset="77"/>
              </a:rPr>
              <a:t>Some of the earliest evidence of Bronze Age sea-going boats in this country was also found at </a:t>
            </a:r>
            <a:r>
              <a:rPr lang="en-GB" sz="1200" dirty="0" err="1">
                <a:solidFill>
                  <a:schemeClr val="tx1"/>
                </a:solidFill>
                <a:latin typeface="Linkpen 17a Print" panose="03050602060000000000" pitchFamily="66" charset="77"/>
              </a:rPr>
              <a:t>Testwood</a:t>
            </a:r>
            <a:r>
              <a:rPr lang="en-GB" sz="1200" dirty="0">
                <a:solidFill>
                  <a:schemeClr val="tx1"/>
                </a:solidFill>
                <a:latin typeface="Linkpen 17a Print" panose="03050602060000000000" pitchFamily="66" charset="77"/>
              </a:rPr>
              <a:t>. Boats like this could be paddled across the sea, along the coast and up into estuaries (the mouth of a river). At </a:t>
            </a:r>
            <a:r>
              <a:rPr lang="en-GB" sz="1200" dirty="0" err="1">
                <a:solidFill>
                  <a:schemeClr val="tx1"/>
                </a:solidFill>
                <a:latin typeface="Linkpen 17a Print" panose="03050602060000000000" pitchFamily="66" charset="77"/>
              </a:rPr>
              <a:t>Testwood</a:t>
            </a:r>
            <a:r>
              <a:rPr lang="en-GB" sz="1200" dirty="0">
                <a:solidFill>
                  <a:schemeClr val="tx1"/>
                </a:solidFill>
                <a:latin typeface="Linkpen 17a Print" panose="03050602060000000000" pitchFamily="66" charset="77"/>
              </a:rPr>
              <a:t>, people probably had to move goods into smaller log boats to carry them further up the river.</a:t>
            </a:r>
          </a:p>
        </p:txBody>
      </p:sp>
      <p:pic>
        <p:nvPicPr>
          <p:cNvPr id="13" name="Logo">
            <a:extLst>
              <a:ext uri="{FF2B5EF4-FFF2-40B4-BE49-F238E27FC236}">
                <a16:creationId xmlns:a16="http://schemas.microsoft.com/office/drawing/2014/main" id="{725BEB3F-FB73-779E-5D5A-A29CEDAD3A3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5594522"/>
            <a:ext cx="1729739" cy="1263478"/>
          </a:xfrm>
          <a:prstGeom prst="rect">
            <a:avLst/>
          </a:prstGeom>
        </p:spPr>
      </p:pic>
      <p:sp>
        <p:nvSpPr>
          <p:cNvPr id="17" name="Text box">
            <a:extLst>
              <a:ext uri="{FF2B5EF4-FFF2-40B4-BE49-F238E27FC236}">
                <a16:creationId xmlns:a16="http://schemas.microsoft.com/office/drawing/2014/main" id="{06C333DD-74B5-B68E-DB13-5EE07556B3C3}"/>
              </a:ext>
            </a:extLst>
          </p:cNvPr>
          <p:cNvSpPr/>
          <p:nvPr/>
        </p:nvSpPr>
        <p:spPr>
          <a:xfrm>
            <a:off x="6096000" y="4025347"/>
            <a:ext cx="5588792" cy="2070653"/>
          </a:xfrm>
          <a:prstGeom prst="rect">
            <a:avLst/>
          </a:prstGeom>
          <a:solidFill>
            <a:schemeClr val="bg1">
              <a:alpha val="8600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200" dirty="0">
                <a:solidFill>
                  <a:schemeClr val="tx1"/>
                </a:solidFill>
                <a:latin typeface="Linkpen 17a Print" panose="03050602060000000000" pitchFamily="66" charset="77"/>
              </a:rPr>
              <a:t>The </a:t>
            </a:r>
            <a:r>
              <a:rPr lang="en-GB" sz="1200" dirty="0" err="1">
                <a:solidFill>
                  <a:schemeClr val="tx1"/>
                </a:solidFill>
                <a:latin typeface="Linkpen 17a Print" panose="03050602060000000000" pitchFamily="66" charset="77"/>
              </a:rPr>
              <a:t>Testwood</a:t>
            </a:r>
            <a:r>
              <a:rPr lang="en-GB" sz="1200" dirty="0">
                <a:solidFill>
                  <a:schemeClr val="tx1"/>
                </a:solidFill>
                <a:latin typeface="Linkpen 17a Print" panose="03050602060000000000" pitchFamily="66" charset="77"/>
              </a:rPr>
              <a:t> boat probably looked similar to the famous Dover Boat, which dates from about the same time. The boats were built from massive oak planks stitched together with strong yew branches. They were around 16 metres long—about the length of a bus! They had flat bottoms, with sides and ends that curved up like a giant canoe. </a:t>
            </a:r>
          </a:p>
        </p:txBody>
      </p:sp>
      <p:sp>
        <p:nvSpPr>
          <p:cNvPr id="18" name="Rectangle 17" descr="A painting of a long boat overlooking a settlement of rounhouses in the distance.">
            <a:extLst>
              <a:ext uri="{FF2B5EF4-FFF2-40B4-BE49-F238E27FC236}">
                <a16:creationId xmlns:a16="http://schemas.microsoft.com/office/drawing/2014/main" id="{9B7AE48B-D54C-C296-6D20-AD909B1EF412}"/>
              </a:ext>
            </a:extLst>
          </p:cNvPr>
          <p:cNvSpPr/>
          <p:nvPr/>
        </p:nvSpPr>
        <p:spPr>
          <a:xfrm>
            <a:off x="242047" y="215153"/>
            <a:ext cx="11734800" cy="642769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72170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P spid="1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407</TotalTime>
  <Words>1682</Words>
  <Application>Microsoft Macintosh PowerPoint</Application>
  <PresentationFormat>Widescreen</PresentationFormat>
  <Paragraphs>142</Paragraphs>
  <Slides>16</Slides>
  <Notes>16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Calibri</vt:lpstr>
      <vt:lpstr>Aptos</vt:lpstr>
      <vt:lpstr>Superclarendon Rg</vt:lpstr>
      <vt:lpstr>Calibri Light</vt:lpstr>
      <vt:lpstr>Linkpen 17a Print</vt:lpstr>
      <vt:lpstr>Arial</vt:lpstr>
      <vt:lpstr>Office Theme</vt:lpstr>
      <vt:lpstr>Prehistoric Southampton</vt:lpstr>
      <vt:lpstr>Questions</vt:lpstr>
      <vt:lpstr>An ever-changing area</vt:lpstr>
      <vt:lpstr>A Victorian discovery</vt:lpstr>
      <vt:lpstr>Evidence</vt:lpstr>
      <vt:lpstr>Mesolithic and Neolithic </vt:lpstr>
      <vt:lpstr>A new age</vt:lpstr>
      <vt:lpstr>The first bridge?</vt:lpstr>
      <vt:lpstr>Life on the water</vt:lpstr>
      <vt:lpstr>Artefacts</vt:lpstr>
      <vt:lpstr>The Iron Age</vt:lpstr>
      <vt:lpstr>Closer to home</vt:lpstr>
      <vt:lpstr>Barley and pottery</vt:lpstr>
      <vt:lpstr>Loom weights</vt:lpstr>
      <vt:lpstr>A Journey through Discoveries</vt:lpstr>
      <vt:lpstr>Who were the first people to live in Southampton?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60</cp:revision>
  <dcterms:created xsi:type="dcterms:W3CDTF">2022-12-09T08:02:53Z</dcterms:created>
  <dcterms:modified xsi:type="dcterms:W3CDTF">2026-01-08T08:00:53Z</dcterms:modified>
</cp:coreProperties>
</file>