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0"/>
  </p:notesMasterIdLst>
  <p:sldIdLst>
    <p:sldId id="256" r:id="rId2"/>
    <p:sldId id="259" r:id="rId3"/>
    <p:sldId id="257"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Lst>
  <p:sldSz cx="12192000" cy="6858000"/>
  <p:notesSz cx="6858000" cy="9144000"/>
  <p:embeddedFontLst>
    <p:embeddedFont>
      <p:font typeface="Linkpen 17a Print" panose="03050602060000000000" pitchFamily="66" charset="77"/>
      <p:regular r:id="rId21"/>
    </p:embeddedFont>
    <p:embeddedFont>
      <p:font typeface="Superclarendon Rg" panose="02000505080000020003" pitchFamily="2" charset="77"/>
      <p:regular r:id="rId22"/>
      <p:bold r:id="rId23"/>
      <p:italic r:id="rId24"/>
      <p:boldItalic r:id="rId2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5379"/>
    <a:srgbClr val="56AE44"/>
    <a:srgbClr val="F49734"/>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37"/>
    <p:restoredTop sz="96322"/>
  </p:normalViewPr>
  <p:slideViewPr>
    <p:cSldViewPr snapToGrid="0">
      <p:cViewPr>
        <p:scale>
          <a:sx n="125" d="100"/>
          <a:sy n="125" d="100"/>
        </p:scale>
        <p:origin x="4624" y="154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12/23/25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69F0D-5DE3-9405-E67C-CBB527E5A9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0D555F-7E2E-0CCD-7E86-756B05E579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0376DA-DB2D-F500-9BBC-0BE35D2E3C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8531C49-0711-BC21-DF57-35677E8E9384}"/>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50259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ECE45-1694-C769-8D21-C620F7C0C5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8C1D44-344D-05DF-5D88-1E2F009EE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630C9D-2F7A-4816-C752-0A983E332CA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A315D8C-F557-84A7-A612-4E75C2089964}"/>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974523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155142-DB33-8992-5BC6-40A1F4D4F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4741DB-7F56-9525-CEB3-5A958DE54C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02C6D4-69E4-687F-59A1-9B813BFCA3E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180A2F2-3DF3-A972-C07A-20125445F80E}"/>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38580677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F43E7-E188-5050-BF23-329FD230E1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B8B0C4-8D50-A785-EE39-40894467CA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C66E0C-07F2-7C82-E13A-3C8FAB4EF2F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88BDD4C-17A4-4A39-0B82-FD11E86157CF}"/>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1205759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579EA-9099-1336-CEA3-93A62F6F6C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B06A4D-1517-999C-0E56-FF46546B02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BAF233-8401-D709-1671-1E5FE93823B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20097C6-C2A6-763C-F27C-060FEA63D7A4}"/>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4128174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C969F0-FFE0-A693-77CB-617126B0F2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DE8C10-CF08-D0C3-C54E-E78D7713A5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2A43EA-E9C3-F2BF-E78A-3F1C5F3A723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3E83550-65A6-D978-55B2-720989FC0A0F}"/>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5077074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05802-1EB8-6CD1-6876-E975EEE5CB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2BB4758-8442-9EED-18EF-282FDDA087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E6020A-B48A-6F65-3A7C-16971BA51BB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7ED0558-3767-0E06-4A0E-D2A798A6942A}"/>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3939654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781F5C-2C8B-9F01-5998-BBED7D882B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FEE119-4A9C-8F8A-5B8C-DAF090457E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3FC4287-E8F3-D83C-7A62-774AC042BAF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6417A94-6D10-706C-616C-B31DC6C76D34}"/>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19301436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62166-FF24-2DC6-9743-FF462000D4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4D9797-4173-254B-E874-700B5C9D3E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31D411-AF1F-E919-6AB2-3543A758E5C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377AE6F-7008-42B2-A66E-E0F696289535}"/>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25463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5F132-15FA-490B-60FA-CE92EF8A19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7199EB-CB71-529F-DC6B-F4FA43F6B7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DCC073-0D8F-8AD8-8ADF-0BBE923713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70E3C54-7D3E-D8C5-FC03-2871E2E38B00}"/>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894465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C5B00-AFB5-BEC6-1844-A46AAB5911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8B300E-B485-11E7-CA70-F93CAA3E61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2FC9FE-8206-0AB6-36D7-2FC70C5BDFF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2929E10-C5A0-3156-DF92-C79ECFEAEC94}"/>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148539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7C055-C00E-6FCD-8B2E-D73517DA02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1F5573-4F2C-AB2A-2EE8-B87C68CEA4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44D09E-B17B-C950-3647-6630565793E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3B91879-A438-2B15-CAEA-BA2553D8C5CA}"/>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8699396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C7D77-7C54-09D1-8AF4-B0F4400BEE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34215D-ABC6-ECDD-C7FA-3CE16FABCB2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8EC751-26FB-9392-EC27-48CFDBEB7B2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6A44770-683D-42E5-80A8-0344EBDF12E7}"/>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249362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6F129-CE4D-F83B-EAC0-B30B99C3AD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8A882E-3A86-59B2-DB36-6064E65A52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CB89D2-2CBB-FD6B-7C4B-BB72F91BB20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9C8FBA5-3AE4-4DF2-0A13-4359BCF30200}"/>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33249992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00C5B-73B0-EDF1-3786-C0EC7B0349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603E47-C310-DCBD-8FC4-EE5249A512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4BD3A9-A81C-80A9-39CB-CC76E4AB980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20B49F8-80E2-3686-7C1F-9F361C20C599}"/>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1298571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12/23/25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12/23/25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12/23/25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12/23/25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12/23/25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12/23/25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12/23/25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12/23/25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12/23/25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12/23/25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12/23/25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12/23/25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7.pn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hyperlink" Target="https://www.youtube.com/watch?v=BWp2pPUjWaQ" TargetMode="External"/><Relationship Id="rId9"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3.jpeg"/></Relationships>
</file>

<file path=ppt/slides/_rels/slide1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5.png"/><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jpe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hyperlink" Target="https://www.youtube.com/watch?v=FFufzbYHOPs" TargetMode="Externa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8.jpe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0.jpe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2486023" y="-1508761"/>
            <a:ext cx="7219950" cy="1269683"/>
          </a:xfrm>
        </p:spPr>
        <p:txBody>
          <a:bodyPr>
            <a:normAutofit fontScale="90000"/>
          </a:bodyPr>
          <a:lstStyle/>
          <a:p>
            <a:r>
              <a:rPr lang="en-US" dirty="0"/>
              <a:t>Southampton: The Gateway to the Empire</a:t>
            </a:r>
          </a:p>
        </p:txBody>
      </p:sp>
      <p:sp>
        <p:nvSpPr>
          <p:cNvPr id="4" name="Question top">
            <a:extLst>
              <a:ext uri="{FF2B5EF4-FFF2-40B4-BE49-F238E27FC236}">
                <a16:creationId xmlns:a16="http://schemas.microsoft.com/office/drawing/2014/main" id="{FA5BD8B5-5874-4293-E08C-C99A94CAA81F}"/>
              </a:ext>
            </a:extLst>
          </p:cNvPr>
          <p:cNvSpPr txBox="1"/>
          <p:nvPr/>
        </p:nvSpPr>
        <p:spPr>
          <a:xfrm>
            <a:off x="-1" y="51533"/>
            <a:ext cx="12192001" cy="415498"/>
          </a:xfrm>
          <a:prstGeom prst="rect">
            <a:avLst/>
          </a:prstGeom>
          <a:noFill/>
        </p:spPr>
        <p:txBody>
          <a:bodyPr wrap="square">
            <a:spAutoFit/>
          </a:bodyPr>
          <a:lstStyle/>
          <a:p>
            <a:pPr algn="ctr"/>
            <a:r>
              <a:rPr lang="en-GB" sz="2050" dirty="0">
                <a:effectLst>
                  <a:glow rad="285549">
                    <a:schemeClr val="bg1"/>
                  </a:glow>
                </a:effectLst>
                <a:latin typeface="Superclarendon Rg" panose="02000505080000020003" pitchFamily="2" charset="77"/>
              </a:rPr>
              <a:t>Why did Southampton become known as the gateway to the Empire? </a:t>
            </a:r>
          </a:p>
        </p:txBody>
      </p:sp>
      <p:pic>
        <p:nvPicPr>
          <p:cNvPr id="9" name="Title" descr="Southampton: The Gateway to the Empire">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F376287-0022-084B-64E3-9FC6B76DFCC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6275D65-6750-44DC-810B-006BA39B837B}"/>
              </a:ext>
            </a:extLst>
          </p:cNvPr>
          <p:cNvSpPr>
            <a:spLocks noGrp="1"/>
          </p:cNvSpPr>
          <p:nvPr>
            <p:ph type="ctrTitle"/>
          </p:nvPr>
        </p:nvSpPr>
        <p:spPr>
          <a:xfrm>
            <a:off x="1524000" y="-1280448"/>
            <a:ext cx="9144000" cy="921925"/>
          </a:xfrm>
        </p:spPr>
        <p:txBody>
          <a:bodyPr>
            <a:normAutofit/>
          </a:bodyPr>
          <a:lstStyle/>
          <a:p>
            <a:r>
              <a:rPr lang="en-US" dirty="0"/>
              <a:t>The New Docks</a:t>
            </a:r>
          </a:p>
        </p:txBody>
      </p:sp>
      <p:sp>
        <p:nvSpPr>
          <p:cNvPr id="17" name="Slide Question">
            <a:extLst>
              <a:ext uri="{FF2B5EF4-FFF2-40B4-BE49-F238E27FC236}">
                <a16:creationId xmlns:a16="http://schemas.microsoft.com/office/drawing/2014/main" id="{89637233-A978-91C6-D4B6-F69B28CFBBA1}"/>
              </a:ext>
            </a:extLst>
          </p:cNvPr>
          <p:cNvSpPr txBox="1"/>
          <p:nvPr/>
        </p:nvSpPr>
        <p:spPr>
          <a:xfrm>
            <a:off x="0" y="-101947"/>
            <a:ext cx="6493790"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Why were developments in travel and transport so important to Southampton?</a:t>
            </a:r>
          </a:p>
        </p:txBody>
      </p:sp>
      <p:sp>
        <p:nvSpPr>
          <p:cNvPr id="18" name="Title">
            <a:extLst>
              <a:ext uri="{FF2B5EF4-FFF2-40B4-BE49-F238E27FC236}">
                <a16:creationId xmlns:a16="http://schemas.microsoft.com/office/drawing/2014/main" id="{C2BE0DA3-7715-A76A-9550-F6430B4199F8}"/>
              </a:ext>
            </a:extLst>
          </p:cNvPr>
          <p:cNvSpPr txBox="1">
            <a:spLocks/>
          </p:cNvSpPr>
          <p:nvPr/>
        </p:nvSpPr>
        <p:spPr>
          <a:xfrm>
            <a:off x="528509" y="391338"/>
            <a:ext cx="524099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New Docks</a:t>
            </a:r>
          </a:p>
        </p:txBody>
      </p:sp>
      <p:grpSp>
        <p:nvGrpSpPr>
          <p:cNvPr id="16" name="Group 15" descr="A black and white photograph of Southampton docks, it shows large and small ships surrounded by railway tracks. ">
            <a:extLst>
              <a:ext uri="{FF2B5EF4-FFF2-40B4-BE49-F238E27FC236}">
                <a16:creationId xmlns:a16="http://schemas.microsoft.com/office/drawing/2014/main" id="{F6C3C277-BA5C-3C44-EB43-D8C538CEF6BA}"/>
              </a:ext>
            </a:extLst>
          </p:cNvPr>
          <p:cNvGrpSpPr/>
          <p:nvPr/>
        </p:nvGrpSpPr>
        <p:grpSpPr>
          <a:xfrm>
            <a:off x="583940" y="1062972"/>
            <a:ext cx="5061151" cy="4051488"/>
            <a:chOff x="583940" y="1062972"/>
            <a:chExt cx="5061151" cy="4051488"/>
          </a:xfrm>
        </p:grpSpPr>
        <p:pic>
          <p:nvPicPr>
            <p:cNvPr id="6" name="Picture 5" descr="A aerial view of a port&#10;&#10;AI-generated content may be incorrect.">
              <a:extLst>
                <a:ext uri="{FF2B5EF4-FFF2-40B4-BE49-F238E27FC236}">
                  <a16:creationId xmlns:a16="http://schemas.microsoft.com/office/drawing/2014/main" id="{33321569-D818-9DF3-F64D-A883E279028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2925" y="1151790"/>
              <a:ext cx="4992166" cy="3962670"/>
            </a:xfrm>
            <a:prstGeom prst="rect">
              <a:avLst/>
            </a:prstGeom>
            <a:ln w="19050">
              <a:solidFill>
                <a:schemeClr val="tx1"/>
              </a:solidFill>
            </a:ln>
          </p:spPr>
        </p:pic>
        <p:sp>
          <p:nvSpPr>
            <p:cNvPr id="9" name="TextBox 8">
              <a:extLst>
                <a:ext uri="{FF2B5EF4-FFF2-40B4-BE49-F238E27FC236}">
                  <a16:creationId xmlns:a16="http://schemas.microsoft.com/office/drawing/2014/main" id="{FB0328D9-D76C-962A-A555-F42E2904CC59}"/>
                </a:ext>
              </a:extLst>
            </p:cNvPr>
            <p:cNvSpPr txBox="1"/>
            <p:nvPr/>
          </p:nvSpPr>
          <p:spPr>
            <a:xfrm>
              <a:off x="583940" y="1062972"/>
              <a:ext cx="1898480" cy="257956"/>
            </a:xfrm>
            <a:prstGeom prst="rect">
              <a:avLst/>
            </a:prstGeom>
            <a:noFill/>
          </p:spPr>
          <p:txBody>
            <a:bodyPr wrap="square" rtlCol="0">
              <a:spAutoFit/>
            </a:bodyPr>
            <a:lstStyle/>
            <a:p>
              <a:pPr>
                <a:lnSpc>
                  <a:spcPct val="150000"/>
                </a:lnSpc>
              </a:pPr>
              <a:r>
                <a:rPr lang="en-US" sz="800" dirty="0">
                  <a:solidFill>
                    <a:schemeClr val="bg1">
                      <a:lumMod val="95000"/>
                    </a:schemeClr>
                  </a:solidFill>
                  <a:latin typeface="Calibri" panose="020F0502020204030204" pitchFamily="34" charset="0"/>
                  <a:cs typeface="Calibri" panose="020F0502020204030204" pitchFamily="34" charset="0"/>
                </a:rPr>
                <a:t>© Historic England ref: EPW009074</a:t>
              </a:r>
            </a:p>
          </p:txBody>
        </p:sp>
      </p:grpSp>
      <p:grpSp>
        <p:nvGrpSpPr>
          <p:cNvPr id="12" name="Group 11" descr="Plan of Southampton Docks and railway links - Southern Railway, 1936.&#13;&#10;">
            <a:extLst>
              <a:ext uri="{FF2B5EF4-FFF2-40B4-BE49-F238E27FC236}">
                <a16:creationId xmlns:a16="http://schemas.microsoft.com/office/drawing/2014/main" id="{7C813C2B-E228-A709-0CB3-E133E10F7B8B}"/>
              </a:ext>
            </a:extLst>
          </p:cNvPr>
          <p:cNvGrpSpPr/>
          <p:nvPr/>
        </p:nvGrpSpPr>
        <p:grpSpPr>
          <a:xfrm>
            <a:off x="528509" y="5240724"/>
            <a:ext cx="3282824" cy="933910"/>
            <a:chOff x="4479336" y="5671707"/>
            <a:chExt cx="3282824" cy="933910"/>
          </a:xfrm>
        </p:grpSpPr>
        <p:sp>
          <p:nvSpPr>
            <p:cNvPr id="8" name="TextBox 7">
              <a:extLst>
                <a:ext uri="{FF2B5EF4-FFF2-40B4-BE49-F238E27FC236}">
                  <a16:creationId xmlns:a16="http://schemas.microsoft.com/office/drawing/2014/main" id="{624B5448-F6D2-A6F1-DF21-8C8F3516DDB1}"/>
                </a:ext>
              </a:extLst>
            </p:cNvPr>
            <p:cNvSpPr txBox="1"/>
            <p:nvPr/>
          </p:nvSpPr>
          <p:spPr>
            <a:xfrm>
              <a:off x="4479336" y="5671707"/>
              <a:ext cx="2956541" cy="933910"/>
            </a:xfrm>
            <a:prstGeom prst="rect">
              <a:avLst/>
            </a:prstGeom>
            <a:noFill/>
          </p:spPr>
          <p:txBody>
            <a:bodyPr wrap="square" rtlCol="0">
              <a:spAutoFit/>
            </a:bodyPr>
            <a:lstStyle/>
            <a:p>
              <a:pPr algn="r">
                <a:lnSpc>
                  <a:spcPct val="150000"/>
                </a:lnSpc>
              </a:pPr>
              <a:r>
                <a:rPr lang="en-US" sz="1200" dirty="0">
                  <a:latin typeface="Linkpen 17a Print" panose="03050602060000000000" pitchFamily="66" charset="77"/>
                </a:rPr>
                <a:t>Plan of Southampton Docks and railway links - Southern Railway, 1936.</a:t>
              </a:r>
            </a:p>
          </p:txBody>
        </p:sp>
        <p:pic>
          <p:nvPicPr>
            <p:cNvPr id="11" name="Picture 10">
              <a:extLst>
                <a:ext uri="{FF2B5EF4-FFF2-40B4-BE49-F238E27FC236}">
                  <a16:creationId xmlns:a16="http://schemas.microsoft.com/office/drawing/2014/main" id="{5577CE3D-887B-1B84-8184-DD420C5D66F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11893" y="5725081"/>
              <a:ext cx="350267" cy="248874"/>
            </a:xfrm>
            <a:prstGeom prst="rect">
              <a:avLst/>
            </a:prstGeom>
          </p:spPr>
        </p:pic>
      </p:grpSp>
      <p:sp>
        <p:nvSpPr>
          <p:cNvPr id="19" name="TextBox 18">
            <a:extLst>
              <a:ext uri="{FF2B5EF4-FFF2-40B4-BE49-F238E27FC236}">
                <a16:creationId xmlns:a16="http://schemas.microsoft.com/office/drawing/2014/main" id="{3013E812-BD6A-B350-1984-0735877846E0}"/>
              </a:ext>
            </a:extLst>
          </p:cNvPr>
          <p:cNvSpPr txBox="1"/>
          <p:nvPr/>
        </p:nvSpPr>
        <p:spPr>
          <a:xfrm>
            <a:off x="5830125" y="1201377"/>
            <a:ext cx="5791165" cy="1177245"/>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As trade increased, Southampton's old quaysides were unable to cope, and new docks were built. These were enclosed so the water was level and safer for loading and unloading cargo or passengers. </a:t>
            </a:r>
          </a:p>
        </p:txBody>
      </p:sp>
      <p:sp>
        <p:nvSpPr>
          <p:cNvPr id="22" name="TextBox 21">
            <a:extLst>
              <a:ext uri="{FF2B5EF4-FFF2-40B4-BE49-F238E27FC236}">
                <a16:creationId xmlns:a16="http://schemas.microsoft.com/office/drawing/2014/main" id="{9D94CF79-8417-8613-0431-AF1A7CFD3BD1}"/>
              </a:ext>
            </a:extLst>
          </p:cNvPr>
          <p:cNvSpPr txBox="1"/>
          <p:nvPr/>
        </p:nvSpPr>
        <p:spPr>
          <a:xfrm>
            <a:off x="5830126" y="2547226"/>
            <a:ext cx="5902856" cy="1177245"/>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With the opening of the railway to London, demand increased again and more docks were built, including the Empress Dock opened by Queen Victoria. The dry docks for building and repairing ships included the largest in the world at the time.</a:t>
            </a:r>
          </a:p>
        </p:txBody>
      </p:sp>
      <p:grpSp>
        <p:nvGrpSpPr>
          <p:cNvPr id="21" name="Group 20" descr="A plan of Southampton Docks and railway links. On it the River Test, Deep water Channel and River Itchen is labelled. ">
            <a:extLst>
              <a:ext uri="{FF2B5EF4-FFF2-40B4-BE49-F238E27FC236}">
                <a16:creationId xmlns:a16="http://schemas.microsoft.com/office/drawing/2014/main" id="{A237080F-5625-42B7-44C2-711C05286413}"/>
              </a:ext>
            </a:extLst>
          </p:cNvPr>
          <p:cNvGrpSpPr/>
          <p:nvPr/>
        </p:nvGrpSpPr>
        <p:grpSpPr>
          <a:xfrm>
            <a:off x="3920083" y="3931460"/>
            <a:ext cx="4416800" cy="2450626"/>
            <a:chOff x="3920083" y="3931460"/>
            <a:chExt cx="4416800" cy="2450626"/>
          </a:xfrm>
        </p:grpSpPr>
        <p:pic>
          <p:nvPicPr>
            <p:cNvPr id="3" name="Content Placeholder 7" descr="A map of a city&#10;&#10;AI-generated content may be incorrect.">
              <a:extLst>
                <a:ext uri="{FF2B5EF4-FFF2-40B4-BE49-F238E27FC236}">
                  <a16:creationId xmlns:a16="http://schemas.microsoft.com/office/drawing/2014/main" id="{50631242-1269-B7C5-8B1E-7F55B37FD55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20083" y="3931460"/>
              <a:ext cx="4351834" cy="2450626"/>
            </a:xfrm>
            <a:prstGeom prst="rect">
              <a:avLst/>
            </a:prstGeom>
            <a:ln w="19050">
              <a:solidFill>
                <a:schemeClr val="tx1"/>
              </a:solidFill>
            </a:ln>
          </p:spPr>
        </p:pic>
        <p:sp>
          <p:nvSpPr>
            <p:cNvPr id="20" name="TextBox 19">
              <a:extLst>
                <a:ext uri="{FF2B5EF4-FFF2-40B4-BE49-F238E27FC236}">
                  <a16:creationId xmlns:a16="http://schemas.microsoft.com/office/drawing/2014/main" id="{1991AEC2-47DE-9FE2-1DB4-D3A4DDA6A8BD}"/>
                </a:ext>
              </a:extLst>
            </p:cNvPr>
            <p:cNvSpPr txBox="1"/>
            <p:nvPr/>
          </p:nvSpPr>
          <p:spPr>
            <a:xfrm>
              <a:off x="7398887" y="6124130"/>
              <a:ext cx="937996" cy="257956"/>
            </a:xfrm>
            <a:prstGeom prst="rect">
              <a:avLst/>
            </a:prstGeom>
            <a:noFill/>
          </p:spPr>
          <p:txBody>
            <a:bodyPr wrap="square" rtlCol="0">
              <a:spAutoFit/>
            </a:bodyPr>
            <a:lstStyle/>
            <a:p>
              <a:pPr>
                <a:lnSpc>
                  <a:spcPct val="150000"/>
                </a:lnSpc>
              </a:pPr>
              <a:r>
                <a:rPr lang="en-US" sz="800" dirty="0">
                  <a:solidFill>
                    <a:schemeClr val="bg1">
                      <a:lumMod val="65000"/>
                    </a:schemeClr>
                  </a:solidFill>
                  <a:latin typeface="Calibri" panose="020F0502020204030204" pitchFamily="34" charset="0"/>
                  <a:cs typeface="Calibri" panose="020F0502020204030204" pitchFamily="34" charset="0"/>
                </a:rPr>
                <a:t>© </a:t>
              </a:r>
              <a:r>
                <a:rPr lang="en-US" sz="800" dirty="0" err="1">
                  <a:solidFill>
                    <a:schemeClr val="bg1">
                      <a:lumMod val="65000"/>
                    </a:schemeClr>
                  </a:solidFill>
                  <a:latin typeface="Calibri" panose="020F0502020204030204" pitchFamily="34" charset="0"/>
                  <a:cs typeface="Calibri" panose="020F0502020204030204" pitchFamily="34" charset="0"/>
                </a:rPr>
                <a:t>mikeyashworth</a:t>
              </a:r>
              <a:r>
                <a:rPr lang="en-US" sz="800" dirty="0">
                  <a:solidFill>
                    <a:schemeClr val="bg1">
                      <a:lumMod val="65000"/>
                    </a:schemeClr>
                  </a:solidFill>
                  <a:latin typeface="Calibri" panose="020F0502020204030204" pitchFamily="34" charset="0"/>
                  <a:cs typeface="Calibri" panose="020F0502020204030204" pitchFamily="34" charset="0"/>
                </a:rPr>
                <a:t> </a:t>
              </a:r>
            </a:p>
          </p:txBody>
        </p:sp>
      </p:grpSp>
      <p:sp>
        <p:nvSpPr>
          <p:cNvPr id="2" name="TextBox 1">
            <a:extLst>
              <a:ext uri="{FF2B5EF4-FFF2-40B4-BE49-F238E27FC236}">
                <a16:creationId xmlns:a16="http://schemas.microsoft.com/office/drawing/2014/main" id="{C71E6A37-B9D8-B4B1-2DA1-B0F089326722}"/>
              </a:ext>
            </a:extLst>
          </p:cNvPr>
          <p:cNvSpPr txBox="1"/>
          <p:nvPr/>
        </p:nvSpPr>
        <p:spPr>
          <a:xfrm>
            <a:off x="8401849" y="4048420"/>
            <a:ext cx="3261642" cy="2008242"/>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As ships increased in size, Southampton Docks has grown to keep pace, with new docks in the 1930s, a container terminal in the 1960s, and passenger terminals for the Atlantic liners and </a:t>
            </a:r>
          </a:p>
          <a:p>
            <a:pPr>
              <a:lnSpc>
                <a:spcPct val="150000"/>
              </a:lnSpc>
            </a:pPr>
            <a:r>
              <a:rPr lang="en-US" sz="1200" dirty="0">
                <a:latin typeface="Linkpen 17a Print" panose="03050602060000000000" pitchFamily="66" charset="77"/>
              </a:rPr>
              <a:t>modern cruise ships.</a:t>
            </a:r>
          </a:p>
        </p:txBody>
      </p:sp>
      <p:pic>
        <p:nvPicPr>
          <p:cNvPr id="7" name="Logo">
            <a:extLst>
              <a:ext uri="{FF2B5EF4-FFF2-40B4-BE49-F238E27FC236}">
                <a16:creationId xmlns:a16="http://schemas.microsoft.com/office/drawing/2014/main" id="{F6D37CF1-93CF-C7E8-9773-1A24B0875B2B}"/>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36827363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CC0BB3C-8975-0453-FDB5-883609397F3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803605C-86B6-CCAC-F0D9-1C9CC6EB63C4}"/>
              </a:ext>
            </a:extLst>
          </p:cNvPr>
          <p:cNvSpPr>
            <a:spLocks noGrp="1"/>
          </p:cNvSpPr>
          <p:nvPr>
            <p:ph type="ctrTitle"/>
          </p:nvPr>
        </p:nvSpPr>
        <p:spPr>
          <a:xfrm>
            <a:off x="1524000" y="-1280448"/>
            <a:ext cx="9144000" cy="921925"/>
          </a:xfrm>
        </p:spPr>
        <p:txBody>
          <a:bodyPr>
            <a:normAutofit/>
          </a:bodyPr>
          <a:lstStyle/>
          <a:p>
            <a:r>
              <a:rPr lang="en-US" dirty="0"/>
              <a:t>Fighting Abroad</a:t>
            </a:r>
          </a:p>
        </p:txBody>
      </p:sp>
      <p:sp>
        <p:nvSpPr>
          <p:cNvPr id="17" name="Slide Question">
            <a:extLst>
              <a:ext uri="{FF2B5EF4-FFF2-40B4-BE49-F238E27FC236}">
                <a16:creationId xmlns:a16="http://schemas.microsoft.com/office/drawing/2014/main" id="{E37F6F37-8CA0-0516-E477-CB256336094C}"/>
              </a:ext>
            </a:extLst>
          </p:cNvPr>
          <p:cNvSpPr txBox="1"/>
          <p:nvPr/>
        </p:nvSpPr>
        <p:spPr>
          <a:xfrm>
            <a:off x="-1" y="-101947"/>
            <a:ext cx="6921795"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How did the growth of the British Empire lead to the development of Southampton?</a:t>
            </a:r>
          </a:p>
        </p:txBody>
      </p:sp>
      <p:sp>
        <p:nvSpPr>
          <p:cNvPr id="4" name="Title">
            <a:extLst>
              <a:ext uri="{FF2B5EF4-FFF2-40B4-BE49-F238E27FC236}">
                <a16:creationId xmlns:a16="http://schemas.microsoft.com/office/drawing/2014/main" id="{9BF69179-0827-72D5-0FAC-EBBCBA8EEEEA}"/>
              </a:ext>
            </a:extLst>
          </p:cNvPr>
          <p:cNvSpPr txBox="1">
            <a:spLocks/>
          </p:cNvSpPr>
          <p:nvPr/>
        </p:nvSpPr>
        <p:spPr>
          <a:xfrm>
            <a:off x="528509" y="450407"/>
            <a:ext cx="524099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Fighting Abroad</a:t>
            </a:r>
          </a:p>
        </p:txBody>
      </p:sp>
      <p:sp>
        <p:nvSpPr>
          <p:cNvPr id="19" name="TextBox 18">
            <a:extLst>
              <a:ext uri="{FF2B5EF4-FFF2-40B4-BE49-F238E27FC236}">
                <a16:creationId xmlns:a16="http://schemas.microsoft.com/office/drawing/2014/main" id="{E6EC154C-BE8C-9A4E-CBE7-B882200277E7}"/>
              </a:ext>
            </a:extLst>
          </p:cNvPr>
          <p:cNvSpPr txBox="1"/>
          <p:nvPr/>
        </p:nvSpPr>
        <p:spPr>
          <a:xfrm>
            <a:off x="528510" y="1254542"/>
            <a:ext cx="4755872" cy="1867819"/>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During the 18th Century, Britain, Spain, France and the Netherlands became bitter rivals for control of land on other continents as they battled to build empires.  Much fighting took place overseas, in the Americas, the Caribbean and India.</a:t>
            </a:r>
          </a:p>
        </p:txBody>
      </p:sp>
      <p:sp>
        <p:nvSpPr>
          <p:cNvPr id="22" name="TextBox 21">
            <a:extLst>
              <a:ext uri="{FF2B5EF4-FFF2-40B4-BE49-F238E27FC236}">
                <a16:creationId xmlns:a16="http://schemas.microsoft.com/office/drawing/2014/main" id="{90DCBBA1-F276-A76F-D37D-A44DBCB9B0EB}"/>
              </a:ext>
            </a:extLst>
          </p:cNvPr>
          <p:cNvSpPr txBox="1"/>
          <p:nvPr/>
        </p:nvSpPr>
        <p:spPr>
          <a:xfrm>
            <a:off x="533622" y="3108116"/>
            <a:ext cx="4623169" cy="967573"/>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From 1793, Southampton became an embarkation port for soldiers heading to fight in Portugal and Spain and at Waterloo.</a:t>
            </a:r>
          </a:p>
        </p:txBody>
      </p:sp>
      <p:sp>
        <p:nvSpPr>
          <p:cNvPr id="5" name="TextBox 4">
            <a:extLst>
              <a:ext uri="{FF2B5EF4-FFF2-40B4-BE49-F238E27FC236}">
                <a16:creationId xmlns:a16="http://schemas.microsoft.com/office/drawing/2014/main" id="{E50BA65E-8D60-F0C7-7202-DD5A4EF91DA3}"/>
              </a:ext>
            </a:extLst>
          </p:cNvPr>
          <p:cNvSpPr txBox="1"/>
          <p:nvPr/>
        </p:nvSpPr>
        <p:spPr>
          <a:xfrm>
            <a:off x="533622" y="4117206"/>
            <a:ext cx="4304192" cy="933910"/>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Later, the railway increased the number of troops embarking from Southampton for service across Britain's empire. </a:t>
            </a:r>
          </a:p>
        </p:txBody>
      </p:sp>
      <p:sp>
        <p:nvSpPr>
          <p:cNvPr id="9" name="TextBox 8">
            <a:extLst>
              <a:ext uri="{FF2B5EF4-FFF2-40B4-BE49-F238E27FC236}">
                <a16:creationId xmlns:a16="http://schemas.microsoft.com/office/drawing/2014/main" id="{881166AA-3345-2ABF-FA04-978510033913}"/>
              </a:ext>
            </a:extLst>
          </p:cNvPr>
          <p:cNvSpPr txBox="1"/>
          <p:nvPr/>
        </p:nvSpPr>
        <p:spPr>
          <a:xfrm>
            <a:off x="528509" y="5124533"/>
            <a:ext cx="4755872" cy="967573"/>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They also sailed from Southampton to fight, </a:t>
            </a:r>
          </a:p>
          <a:p>
            <a:pPr>
              <a:lnSpc>
                <a:spcPct val="150000"/>
              </a:lnSpc>
            </a:pPr>
            <a:r>
              <a:rPr lang="en-US" sz="1250" dirty="0">
                <a:latin typeface="Linkpen 17a Print" panose="03050602060000000000" pitchFamily="66" charset="77"/>
              </a:rPr>
              <a:t>most notably during the Crimean War </a:t>
            </a:r>
          </a:p>
          <a:p>
            <a:pPr>
              <a:lnSpc>
                <a:spcPct val="150000"/>
              </a:lnSpc>
            </a:pPr>
            <a:r>
              <a:rPr lang="en-US" sz="1250" dirty="0">
                <a:latin typeface="Linkpen 17a Print" panose="03050602060000000000" pitchFamily="66" charset="77"/>
              </a:rPr>
              <a:t>(1853-1856), and the Boer War (1899-1902).</a:t>
            </a:r>
          </a:p>
        </p:txBody>
      </p:sp>
      <p:grpSp>
        <p:nvGrpSpPr>
          <p:cNvPr id="16" name="Group 15" descr="A black and white ink illustration of the British Coldstream Guards on the steamer 'The Orinoco' leaving Southampton docks. It is surrounded by crowds of people. ">
            <a:extLst>
              <a:ext uri="{FF2B5EF4-FFF2-40B4-BE49-F238E27FC236}">
                <a16:creationId xmlns:a16="http://schemas.microsoft.com/office/drawing/2014/main" id="{FC75A86A-4D17-AD5F-50C3-BF11D48873C5}"/>
              </a:ext>
            </a:extLst>
          </p:cNvPr>
          <p:cNvGrpSpPr/>
          <p:nvPr/>
        </p:nvGrpSpPr>
        <p:grpSpPr>
          <a:xfrm>
            <a:off x="5356105" y="1063114"/>
            <a:ext cx="6210537" cy="4157945"/>
            <a:chOff x="5356105" y="1063114"/>
            <a:chExt cx="6210537" cy="4157945"/>
          </a:xfrm>
        </p:grpSpPr>
        <p:pic>
          <p:nvPicPr>
            <p:cNvPr id="13" name="Picture 12" descr="A large ship in the water&#10;&#10;AI-generated content may be incorrect.">
              <a:extLst>
                <a:ext uri="{FF2B5EF4-FFF2-40B4-BE49-F238E27FC236}">
                  <a16:creationId xmlns:a16="http://schemas.microsoft.com/office/drawing/2014/main" id="{2B2E8001-A354-7DA9-78E2-0C95365D765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56105" y="1321070"/>
              <a:ext cx="6149447" cy="3899989"/>
            </a:xfrm>
            <a:prstGeom prst="rect">
              <a:avLst/>
            </a:prstGeom>
            <a:ln w="19050">
              <a:solidFill>
                <a:schemeClr val="tx1"/>
              </a:solidFill>
            </a:ln>
          </p:spPr>
        </p:pic>
        <p:sp>
          <p:nvSpPr>
            <p:cNvPr id="15" name="TextBox 14">
              <a:extLst>
                <a:ext uri="{FF2B5EF4-FFF2-40B4-BE49-F238E27FC236}">
                  <a16:creationId xmlns:a16="http://schemas.microsoft.com/office/drawing/2014/main" id="{1FE0ABCF-D149-0EFC-862B-007AD0AA34BD}"/>
                </a:ext>
              </a:extLst>
            </p:cNvPr>
            <p:cNvSpPr txBox="1"/>
            <p:nvPr/>
          </p:nvSpPr>
          <p:spPr>
            <a:xfrm>
              <a:off x="10438741" y="1063114"/>
              <a:ext cx="1127901" cy="257956"/>
            </a:xfrm>
            <a:prstGeom prst="rect">
              <a:avLst/>
            </a:prstGeom>
            <a:noFill/>
          </p:spPr>
          <p:txBody>
            <a:bodyPr wrap="square" rtlCol="0">
              <a:spAutoFit/>
            </a:bodyPr>
            <a:lstStyle/>
            <a:p>
              <a:pPr>
                <a:lnSpc>
                  <a:spcPct val="150000"/>
                </a:lnSpc>
              </a:pPr>
              <a:r>
                <a:rPr lang="en-US" sz="800" dirty="0">
                  <a:solidFill>
                    <a:schemeClr val="bg1">
                      <a:lumMod val="75000"/>
                    </a:schemeClr>
                  </a:solidFill>
                  <a:latin typeface="Calibri" panose="020F0502020204030204" pitchFamily="34" charset="0"/>
                  <a:cs typeface="Calibri" panose="020F0502020204030204" pitchFamily="34" charset="0"/>
                </a:rPr>
                <a:t>© </a:t>
              </a:r>
              <a:r>
                <a:rPr lang="en-US" sz="800" dirty="0" err="1">
                  <a:solidFill>
                    <a:schemeClr val="bg1">
                      <a:lumMod val="75000"/>
                    </a:schemeClr>
                  </a:solidFill>
                  <a:latin typeface="Calibri" panose="020F0502020204030204" pitchFamily="34" charset="0"/>
                  <a:cs typeface="Calibri" panose="020F0502020204030204" pitchFamily="34" charset="0"/>
                </a:rPr>
                <a:t>Alamy</a:t>
              </a:r>
              <a:r>
                <a:rPr lang="en-US" sz="800" dirty="0">
                  <a:solidFill>
                    <a:schemeClr val="bg1">
                      <a:lumMod val="75000"/>
                    </a:schemeClr>
                  </a:solidFill>
                  <a:latin typeface="Calibri" panose="020F0502020204030204" pitchFamily="34" charset="0"/>
                  <a:cs typeface="Calibri" panose="020F0502020204030204" pitchFamily="34" charset="0"/>
                </a:rPr>
                <a:t>  ref: D95ME4</a:t>
              </a:r>
            </a:p>
          </p:txBody>
        </p:sp>
      </p:grpSp>
      <p:grpSp>
        <p:nvGrpSpPr>
          <p:cNvPr id="12" name="Group 11" descr="The British Coldstream Guards on the steamer 'The Orinoco' leaving Southampton, England to fight in the Crimean War&#13;&#10;">
            <a:extLst>
              <a:ext uri="{FF2B5EF4-FFF2-40B4-BE49-F238E27FC236}">
                <a16:creationId xmlns:a16="http://schemas.microsoft.com/office/drawing/2014/main" id="{29FDCAD6-05DE-672F-654B-154A57EE8353}"/>
              </a:ext>
            </a:extLst>
          </p:cNvPr>
          <p:cNvGrpSpPr/>
          <p:nvPr/>
        </p:nvGrpSpPr>
        <p:grpSpPr>
          <a:xfrm>
            <a:off x="5769508" y="5349349"/>
            <a:ext cx="5077978" cy="975529"/>
            <a:chOff x="3763928" y="5663751"/>
            <a:chExt cx="5077978" cy="975529"/>
          </a:xfrm>
        </p:grpSpPr>
        <p:sp>
          <p:nvSpPr>
            <p:cNvPr id="8" name="TextBox 7">
              <a:extLst>
                <a:ext uri="{FF2B5EF4-FFF2-40B4-BE49-F238E27FC236}">
                  <a16:creationId xmlns:a16="http://schemas.microsoft.com/office/drawing/2014/main" id="{2F4124D8-795F-F1FD-7DB0-3BBFA1284DBD}"/>
                </a:ext>
              </a:extLst>
            </p:cNvPr>
            <p:cNvSpPr txBox="1"/>
            <p:nvPr/>
          </p:nvSpPr>
          <p:spPr>
            <a:xfrm>
              <a:off x="4012802" y="5671707"/>
              <a:ext cx="4829104" cy="967573"/>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The British Coldstream Guards on the steamer 'The Orinoco' leaving Southampton, England to fight in the Crimean War</a:t>
              </a:r>
            </a:p>
          </p:txBody>
        </p:sp>
        <p:pic>
          <p:nvPicPr>
            <p:cNvPr id="11" name="Picture 10">
              <a:extLst>
                <a:ext uri="{FF2B5EF4-FFF2-40B4-BE49-F238E27FC236}">
                  <a16:creationId xmlns:a16="http://schemas.microsoft.com/office/drawing/2014/main" id="{64974966-3616-E36A-0B7E-4B92B21A54F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3713231" y="5714448"/>
              <a:ext cx="350267" cy="248874"/>
            </a:xfrm>
            <a:prstGeom prst="rect">
              <a:avLst/>
            </a:prstGeom>
          </p:spPr>
        </p:pic>
      </p:grpSp>
      <p:pic>
        <p:nvPicPr>
          <p:cNvPr id="7" name="Logo">
            <a:extLst>
              <a:ext uri="{FF2B5EF4-FFF2-40B4-BE49-F238E27FC236}">
                <a16:creationId xmlns:a16="http://schemas.microsoft.com/office/drawing/2014/main" id="{02798041-89B3-BC23-B468-476C92036D0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273768155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22" grpId="0"/>
      <p:bldP spid="5"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3140F6C-10F3-DEB0-1385-958AEE851D4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71ACBF6-10AC-093A-ECBC-5EA7D9F03180}"/>
              </a:ext>
            </a:extLst>
          </p:cNvPr>
          <p:cNvSpPr>
            <a:spLocks noGrp="1"/>
          </p:cNvSpPr>
          <p:nvPr>
            <p:ph type="ctrTitle"/>
          </p:nvPr>
        </p:nvSpPr>
        <p:spPr>
          <a:xfrm>
            <a:off x="1524000" y="-1280448"/>
            <a:ext cx="9144000" cy="921925"/>
          </a:xfrm>
        </p:spPr>
        <p:txBody>
          <a:bodyPr>
            <a:normAutofit/>
          </a:bodyPr>
          <a:lstStyle/>
          <a:p>
            <a:r>
              <a:rPr lang="en-US" dirty="0"/>
              <a:t>Building the Navy</a:t>
            </a:r>
          </a:p>
        </p:txBody>
      </p:sp>
      <p:sp>
        <p:nvSpPr>
          <p:cNvPr id="2" name="Slide Question">
            <a:extLst>
              <a:ext uri="{FF2B5EF4-FFF2-40B4-BE49-F238E27FC236}">
                <a16:creationId xmlns:a16="http://schemas.microsoft.com/office/drawing/2014/main" id="{F6AD01E3-F7D2-F5A8-F7AF-04CF2B50A34A}"/>
              </a:ext>
            </a:extLst>
          </p:cNvPr>
          <p:cNvSpPr txBox="1"/>
          <p:nvPr/>
        </p:nvSpPr>
        <p:spPr>
          <a:xfrm>
            <a:off x="-1" y="-101947"/>
            <a:ext cx="6921795"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How did the growth of the British Empire lead to the development of Southampton?</a:t>
            </a:r>
          </a:p>
        </p:txBody>
      </p:sp>
      <p:sp>
        <p:nvSpPr>
          <p:cNvPr id="4" name="Title">
            <a:extLst>
              <a:ext uri="{FF2B5EF4-FFF2-40B4-BE49-F238E27FC236}">
                <a16:creationId xmlns:a16="http://schemas.microsoft.com/office/drawing/2014/main" id="{B23753E7-D6BA-ED80-5782-6EF9FF4DB23D}"/>
              </a:ext>
            </a:extLst>
          </p:cNvPr>
          <p:cNvSpPr txBox="1">
            <a:spLocks/>
          </p:cNvSpPr>
          <p:nvPr/>
        </p:nvSpPr>
        <p:spPr>
          <a:xfrm>
            <a:off x="528509" y="465717"/>
            <a:ext cx="580849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Building the Navy</a:t>
            </a:r>
          </a:p>
        </p:txBody>
      </p:sp>
      <p:grpSp>
        <p:nvGrpSpPr>
          <p:cNvPr id="10" name="Group 9" descr="A colour photograph of a rigging block mar at Walter Taylor's Mill. A large metal disc, on it is engraved &#10;&quot;Taylor Nov 1792&quot;.">
            <a:extLst>
              <a:ext uri="{FF2B5EF4-FFF2-40B4-BE49-F238E27FC236}">
                <a16:creationId xmlns:a16="http://schemas.microsoft.com/office/drawing/2014/main" id="{994291C1-5EC3-2604-05E5-61C1DCF8DB62}"/>
              </a:ext>
            </a:extLst>
          </p:cNvPr>
          <p:cNvGrpSpPr/>
          <p:nvPr/>
        </p:nvGrpSpPr>
        <p:grpSpPr>
          <a:xfrm>
            <a:off x="634534" y="1242699"/>
            <a:ext cx="5031977" cy="4837706"/>
            <a:chOff x="634534" y="1242699"/>
            <a:chExt cx="5031977" cy="4837706"/>
          </a:xfrm>
        </p:grpSpPr>
        <p:pic>
          <p:nvPicPr>
            <p:cNvPr id="3" name="Picture 2" descr="A circular object with a white center&#10;&#10;AI-generated content may be incorrect.">
              <a:extLst>
                <a:ext uri="{FF2B5EF4-FFF2-40B4-BE49-F238E27FC236}">
                  <a16:creationId xmlns:a16="http://schemas.microsoft.com/office/drawing/2014/main" id="{E78E3D7C-C86C-F6AE-D76E-DB1CCCD221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7699" y="1315526"/>
              <a:ext cx="4978812" cy="4764879"/>
            </a:xfrm>
            <a:prstGeom prst="rect">
              <a:avLst/>
            </a:prstGeom>
            <a:ln w="19050">
              <a:solidFill>
                <a:schemeClr val="tx1"/>
              </a:solidFill>
            </a:ln>
          </p:spPr>
        </p:pic>
        <p:sp>
          <p:nvSpPr>
            <p:cNvPr id="6" name="TextBox 5">
              <a:extLst>
                <a:ext uri="{FF2B5EF4-FFF2-40B4-BE49-F238E27FC236}">
                  <a16:creationId xmlns:a16="http://schemas.microsoft.com/office/drawing/2014/main" id="{6D2EC689-AEC0-56F6-A72D-92166C7C5721}"/>
                </a:ext>
              </a:extLst>
            </p:cNvPr>
            <p:cNvSpPr txBox="1"/>
            <p:nvPr/>
          </p:nvSpPr>
          <p:spPr>
            <a:xfrm>
              <a:off x="634534" y="1242699"/>
              <a:ext cx="2044868" cy="257956"/>
            </a:xfrm>
            <a:prstGeom prst="rect">
              <a:avLst/>
            </a:prstGeom>
            <a:noFill/>
          </p:spPr>
          <p:txBody>
            <a:bodyPr wrap="square" rtlCol="0">
              <a:spAutoFit/>
            </a:bodyPr>
            <a:lstStyle/>
            <a:p>
              <a:pPr>
                <a:lnSpc>
                  <a:spcPct val="150000"/>
                </a:lnSpc>
              </a:pPr>
              <a:r>
                <a:rPr lang="en-US" sz="800" dirty="0">
                  <a:solidFill>
                    <a:schemeClr val="bg1">
                      <a:lumMod val="50000"/>
                    </a:schemeClr>
                  </a:solidFill>
                  <a:latin typeface="Calibri" panose="020F0502020204030204" pitchFamily="34" charset="0"/>
                  <a:cs typeface="Calibri" panose="020F0502020204030204" pitchFamily="34" charset="0"/>
                </a:rPr>
                <a:t>© Public Domain from Wikimedia Commons</a:t>
              </a:r>
            </a:p>
          </p:txBody>
        </p:sp>
      </p:grpSp>
      <p:sp>
        <p:nvSpPr>
          <p:cNvPr id="19" name="TextBox 18">
            <a:extLst>
              <a:ext uri="{FF2B5EF4-FFF2-40B4-BE49-F238E27FC236}">
                <a16:creationId xmlns:a16="http://schemas.microsoft.com/office/drawing/2014/main" id="{A769B5CC-63BD-68BF-6D36-CFFB20C84378}"/>
              </a:ext>
            </a:extLst>
          </p:cNvPr>
          <p:cNvSpPr txBox="1"/>
          <p:nvPr/>
        </p:nvSpPr>
        <p:spPr>
          <a:xfrm>
            <a:off x="5920827" y="1322115"/>
            <a:ext cx="5583471" cy="667490"/>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During the wars with France in the late 1700s to 1815, Southampton industries grew. </a:t>
            </a:r>
          </a:p>
        </p:txBody>
      </p:sp>
      <p:sp>
        <p:nvSpPr>
          <p:cNvPr id="22" name="TextBox 21">
            <a:extLst>
              <a:ext uri="{FF2B5EF4-FFF2-40B4-BE49-F238E27FC236}">
                <a16:creationId xmlns:a16="http://schemas.microsoft.com/office/drawing/2014/main" id="{379E17E9-3980-4B26-F10F-B768F4A6BCED}"/>
              </a:ext>
            </a:extLst>
          </p:cNvPr>
          <p:cNvSpPr txBox="1"/>
          <p:nvPr/>
        </p:nvSpPr>
        <p:spPr>
          <a:xfrm>
            <a:off x="5920828" y="2115531"/>
            <a:ext cx="5583473" cy="667490"/>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Shipyards at Northam built warships for the enormously powerful British Navy. </a:t>
            </a:r>
          </a:p>
        </p:txBody>
      </p:sp>
      <p:sp>
        <p:nvSpPr>
          <p:cNvPr id="5" name="TextBox 4">
            <a:extLst>
              <a:ext uri="{FF2B5EF4-FFF2-40B4-BE49-F238E27FC236}">
                <a16:creationId xmlns:a16="http://schemas.microsoft.com/office/drawing/2014/main" id="{DB2F5C36-9610-E754-F43F-D582D0F33C11}"/>
              </a:ext>
            </a:extLst>
          </p:cNvPr>
          <p:cNvSpPr txBox="1"/>
          <p:nvPr/>
        </p:nvSpPr>
        <p:spPr>
          <a:xfrm>
            <a:off x="5920828" y="2908947"/>
            <a:ext cx="5743087" cy="1867819"/>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Walter Taylor built wooden rigging blocks for the Royal Navy using a new circular saw at his water mill on the River Itchen called </a:t>
            </a:r>
            <a:r>
              <a:rPr lang="en-US" sz="1300" dirty="0" err="1">
                <a:latin typeface="Linkpen 17a Print" panose="03050602060000000000" pitchFamily="66" charset="77"/>
              </a:rPr>
              <a:t>Woodmill</a:t>
            </a:r>
            <a:r>
              <a:rPr lang="en-US" sz="1300" dirty="0">
                <a:latin typeface="Linkpen 17a Print" panose="03050602060000000000" pitchFamily="66" charset="77"/>
              </a:rPr>
              <a:t>. At Trafalgar in 1805, Nelson’s ships had far greater speed of </a:t>
            </a:r>
            <a:r>
              <a:rPr lang="en-US" sz="1300" dirty="0" err="1">
                <a:latin typeface="Linkpen 17a Print" panose="03050602060000000000" pitchFamily="66" charset="77"/>
              </a:rPr>
              <a:t>manoeuvrability</a:t>
            </a:r>
            <a:r>
              <a:rPr lang="en-US" sz="1300" dirty="0">
                <a:latin typeface="Linkpen 17a Print" panose="03050602060000000000" pitchFamily="66" charset="77"/>
              </a:rPr>
              <a:t> and British cannon could fire four times faster partly because of this invention.</a:t>
            </a:r>
          </a:p>
        </p:txBody>
      </p:sp>
      <p:sp>
        <p:nvSpPr>
          <p:cNvPr id="9" name="TextBox 8">
            <a:extLst>
              <a:ext uri="{FF2B5EF4-FFF2-40B4-BE49-F238E27FC236}">
                <a16:creationId xmlns:a16="http://schemas.microsoft.com/office/drawing/2014/main" id="{090A09EA-D7A4-6C85-51D2-6C58F17F4C1D}"/>
              </a:ext>
            </a:extLst>
          </p:cNvPr>
          <p:cNvSpPr txBox="1"/>
          <p:nvPr/>
        </p:nvSpPr>
        <p:spPr>
          <a:xfrm>
            <a:off x="5920829" y="4902692"/>
            <a:ext cx="5583472" cy="667490"/>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The guns on the new iron paddle steamers used in later colonial wars were fitted in Southampton.</a:t>
            </a:r>
          </a:p>
        </p:txBody>
      </p:sp>
      <p:grpSp>
        <p:nvGrpSpPr>
          <p:cNvPr id="12" name="Group 11" descr="A rigging block made at Walter Taylor’s mill.&#13;&#10;">
            <a:extLst>
              <a:ext uri="{FF2B5EF4-FFF2-40B4-BE49-F238E27FC236}">
                <a16:creationId xmlns:a16="http://schemas.microsoft.com/office/drawing/2014/main" id="{F5B3533D-BE60-0930-1983-702A97E27015}"/>
              </a:ext>
            </a:extLst>
          </p:cNvPr>
          <p:cNvGrpSpPr/>
          <p:nvPr/>
        </p:nvGrpSpPr>
        <p:grpSpPr>
          <a:xfrm>
            <a:off x="5920830" y="5737362"/>
            <a:ext cx="5128675" cy="367408"/>
            <a:chOff x="3713231" y="5661074"/>
            <a:chExt cx="5128675" cy="367408"/>
          </a:xfrm>
        </p:grpSpPr>
        <p:sp>
          <p:nvSpPr>
            <p:cNvPr id="8" name="TextBox 7">
              <a:extLst>
                <a:ext uri="{FF2B5EF4-FFF2-40B4-BE49-F238E27FC236}">
                  <a16:creationId xmlns:a16="http://schemas.microsoft.com/office/drawing/2014/main" id="{7960531F-BEC8-595A-B6AD-16F7786BD38C}"/>
                </a:ext>
              </a:extLst>
            </p:cNvPr>
            <p:cNvSpPr txBox="1"/>
            <p:nvPr/>
          </p:nvSpPr>
          <p:spPr>
            <a:xfrm>
              <a:off x="4012802" y="5661074"/>
              <a:ext cx="4829104" cy="367408"/>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A rigging block made at Walter Taylor’s mill.</a:t>
              </a:r>
            </a:p>
          </p:txBody>
        </p:sp>
        <p:pic>
          <p:nvPicPr>
            <p:cNvPr id="11" name="Picture 10">
              <a:extLst>
                <a:ext uri="{FF2B5EF4-FFF2-40B4-BE49-F238E27FC236}">
                  <a16:creationId xmlns:a16="http://schemas.microsoft.com/office/drawing/2014/main" id="{80B91837-AE5E-E2A5-F19D-684DA294052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3713231" y="5714448"/>
              <a:ext cx="350267" cy="248874"/>
            </a:xfrm>
            <a:prstGeom prst="rect">
              <a:avLst/>
            </a:prstGeom>
          </p:spPr>
        </p:pic>
      </p:grpSp>
      <p:pic>
        <p:nvPicPr>
          <p:cNvPr id="7" name="Logo">
            <a:extLst>
              <a:ext uri="{FF2B5EF4-FFF2-40B4-BE49-F238E27FC236}">
                <a16:creationId xmlns:a16="http://schemas.microsoft.com/office/drawing/2014/main" id="{6F955AF6-B50E-E88B-817C-F1DF252BED6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34834568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p:bldP spid="22" grpId="0"/>
      <p:bldP spid="5"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1B50F33-A49F-88FF-C097-BAA9CA53518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D1E5E64-E174-554B-FD85-53C4605381A6}"/>
              </a:ext>
            </a:extLst>
          </p:cNvPr>
          <p:cNvSpPr>
            <a:spLocks noGrp="1"/>
          </p:cNvSpPr>
          <p:nvPr>
            <p:ph type="ctrTitle"/>
          </p:nvPr>
        </p:nvSpPr>
        <p:spPr>
          <a:xfrm>
            <a:off x="1524000" y="-1280448"/>
            <a:ext cx="9144000" cy="921925"/>
          </a:xfrm>
        </p:spPr>
        <p:txBody>
          <a:bodyPr>
            <a:normAutofit/>
          </a:bodyPr>
          <a:lstStyle/>
          <a:p>
            <a:r>
              <a:rPr lang="en-US" dirty="0"/>
              <a:t>The British Empire</a:t>
            </a:r>
          </a:p>
        </p:txBody>
      </p:sp>
      <p:sp>
        <p:nvSpPr>
          <p:cNvPr id="2" name="Slide Question">
            <a:extLst>
              <a:ext uri="{FF2B5EF4-FFF2-40B4-BE49-F238E27FC236}">
                <a16:creationId xmlns:a16="http://schemas.microsoft.com/office/drawing/2014/main" id="{A385E4EC-8DD4-FE71-C404-DB1264A1C264}"/>
              </a:ext>
            </a:extLst>
          </p:cNvPr>
          <p:cNvSpPr txBox="1"/>
          <p:nvPr/>
        </p:nvSpPr>
        <p:spPr>
          <a:xfrm>
            <a:off x="-1" y="-101947"/>
            <a:ext cx="6921795"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How did the growth of the British Empire lead to the development of Southampton?</a:t>
            </a:r>
          </a:p>
        </p:txBody>
      </p:sp>
      <p:sp>
        <p:nvSpPr>
          <p:cNvPr id="4" name="Title">
            <a:extLst>
              <a:ext uri="{FF2B5EF4-FFF2-40B4-BE49-F238E27FC236}">
                <a16:creationId xmlns:a16="http://schemas.microsoft.com/office/drawing/2014/main" id="{9E86FCF2-87C2-D142-A59C-8D7F4F6D4FC4}"/>
              </a:ext>
            </a:extLst>
          </p:cNvPr>
          <p:cNvSpPr txBox="1">
            <a:spLocks/>
          </p:cNvSpPr>
          <p:nvPr/>
        </p:nvSpPr>
        <p:spPr>
          <a:xfrm>
            <a:off x="528508" y="917873"/>
            <a:ext cx="647834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The British Empire</a:t>
            </a:r>
          </a:p>
        </p:txBody>
      </p:sp>
      <p:pic>
        <p:nvPicPr>
          <p:cNvPr id="15" name="Picture 14" descr="A British flag on a yellow stick.">
            <a:extLst>
              <a:ext uri="{FF2B5EF4-FFF2-40B4-BE49-F238E27FC236}">
                <a16:creationId xmlns:a16="http://schemas.microsoft.com/office/drawing/2014/main" id="{6E980E77-D5F8-B7C3-36B6-FF621D06DAA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664251" y="453892"/>
            <a:ext cx="1778000" cy="1968500"/>
          </a:xfrm>
          <a:prstGeom prst="rect">
            <a:avLst/>
          </a:prstGeom>
        </p:spPr>
      </p:pic>
      <p:pic>
        <p:nvPicPr>
          <p:cNvPr id="6" name="Picture 5" descr="A map of the world highlighting which countries were part of the British Empire in purple.">
            <a:extLst>
              <a:ext uri="{FF2B5EF4-FFF2-40B4-BE49-F238E27FC236}">
                <a16:creationId xmlns:a16="http://schemas.microsoft.com/office/drawing/2014/main" id="{0AA3BE41-57F3-F94E-9037-07921006C8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7699" y="1807774"/>
            <a:ext cx="7680124" cy="3871886"/>
          </a:xfrm>
          <a:prstGeom prst="rect">
            <a:avLst/>
          </a:prstGeom>
          <a:ln w="19050">
            <a:solidFill>
              <a:schemeClr val="tx1"/>
            </a:solidFill>
          </a:ln>
        </p:spPr>
      </p:pic>
      <p:pic>
        <p:nvPicPr>
          <p:cNvPr id="13" name="Picture 12" descr="A British flag on a yellow stick.">
            <a:extLst>
              <a:ext uri="{FF2B5EF4-FFF2-40B4-BE49-F238E27FC236}">
                <a16:creationId xmlns:a16="http://schemas.microsoft.com/office/drawing/2014/main" id="{BF0BFEB8-F4FE-0C57-968B-D109E7A4C6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4146" y="4086859"/>
            <a:ext cx="1778000" cy="1968500"/>
          </a:xfrm>
          <a:prstGeom prst="rect">
            <a:avLst/>
          </a:prstGeom>
        </p:spPr>
      </p:pic>
      <p:grpSp>
        <p:nvGrpSpPr>
          <p:cNvPr id="12" name="Group 11" descr="A map showing the British Empire.">
            <a:extLst>
              <a:ext uri="{FF2B5EF4-FFF2-40B4-BE49-F238E27FC236}">
                <a16:creationId xmlns:a16="http://schemas.microsoft.com/office/drawing/2014/main" id="{723E0FEA-555C-09A4-C9A7-2E4D6D611E01}"/>
              </a:ext>
            </a:extLst>
          </p:cNvPr>
          <p:cNvGrpSpPr/>
          <p:nvPr/>
        </p:nvGrpSpPr>
        <p:grpSpPr>
          <a:xfrm>
            <a:off x="2751003" y="5806247"/>
            <a:ext cx="5077978" cy="367408"/>
            <a:chOff x="3763928" y="5661074"/>
            <a:chExt cx="5077978" cy="367408"/>
          </a:xfrm>
        </p:grpSpPr>
        <p:sp>
          <p:nvSpPr>
            <p:cNvPr id="8" name="TextBox 7">
              <a:extLst>
                <a:ext uri="{FF2B5EF4-FFF2-40B4-BE49-F238E27FC236}">
                  <a16:creationId xmlns:a16="http://schemas.microsoft.com/office/drawing/2014/main" id="{378FE4AE-7E9C-615A-0B3E-426E72E709A8}"/>
                </a:ext>
              </a:extLst>
            </p:cNvPr>
            <p:cNvSpPr txBox="1"/>
            <p:nvPr/>
          </p:nvSpPr>
          <p:spPr>
            <a:xfrm>
              <a:off x="4012802" y="5661074"/>
              <a:ext cx="4829104" cy="367408"/>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A map showing the British Empire.</a:t>
              </a:r>
            </a:p>
          </p:txBody>
        </p:sp>
        <p:pic>
          <p:nvPicPr>
            <p:cNvPr id="11" name="Picture 10">
              <a:extLst>
                <a:ext uri="{FF2B5EF4-FFF2-40B4-BE49-F238E27FC236}">
                  <a16:creationId xmlns:a16="http://schemas.microsoft.com/office/drawing/2014/main" id="{AEC46A4F-5909-7FD7-35AE-2DCA48C75FC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3713231" y="5714448"/>
              <a:ext cx="350267" cy="248874"/>
            </a:xfrm>
            <a:prstGeom prst="rect">
              <a:avLst/>
            </a:prstGeom>
          </p:spPr>
        </p:pic>
      </p:grpSp>
      <p:sp>
        <p:nvSpPr>
          <p:cNvPr id="5" name="TextBox 4">
            <a:extLst>
              <a:ext uri="{FF2B5EF4-FFF2-40B4-BE49-F238E27FC236}">
                <a16:creationId xmlns:a16="http://schemas.microsoft.com/office/drawing/2014/main" id="{66437BFB-D011-4F88-9DEB-1D71395C2CA5}"/>
              </a:ext>
            </a:extLst>
          </p:cNvPr>
          <p:cNvSpPr txBox="1"/>
          <p:nvPr/>
        </p:nvSpPr>
        <p:spPr>
          <a:xfrm>
            <a:off x="8516679" y="1393778"/>
            <a:ext cx="3147236" cy="1867819"/>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Southampton’s wealth grew as the British Empire expanded. The Empire was a group of countries and colonies taken over and ruled by Britain using their powerful navy. </a:t>
            </a:r>
          </a:p>
        </p:txBody>
      </p:sp>
      <p:sp>
        <p:nvSpPr>
          <p:cNvPr id="9" name="TextBox 8">
            <a:extLst>
              <a:ext uri="{FF2B5EF4-FFF2-40B4-BE49-F238E27FC236}">
                <a16:creationId xmlns:a16="http://schemas.microsoft.com/office/drawing/2014/main" id="{809DA419-84AB-1015-0B7C-A37A26C629EF}"/>
              </a:ext>
            </a:extLst>
          </p:cNvPr>
          <p:cNvSpPr txBox="1"/>
          <p:nvPr/>
        </p:nvSpPr>
        <p:spPr>
          <a:xfrm>
            <a:off x="8516679" y="3359888"/>
            <a:ext cx="2987622" cy="276806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Goods such as sugar, coffee, and cotton were brought from the Caribbean and unloaded at Southampton Docks. This trade helped Southampton grow as it created jobs and drew</a:t>
            </a:r>
          </a:p>
          <a:p>
            <a:pPr>
              <a:lnSpc>
                <a:spcPct val="150000"/>
              </a:lnSpc>
            </a:pPr>
            <a:r>
              <a:rPr lang="en-US" sz="1300" dirty="0">
                <a:latin typeface="Linkpen 17a Print" panose="03050602060000000000" pitchFamily="66" charset="77"/>
              </a:rPr>
              <a:t>people from all over </a:t>
            </a:r>
          </a:p>
          <a:p>
            <a:pPr>
              <a:lnSpc>
                <a:spcPct val="150000"/>
              </a:lnSpc>
            </a:pPr>
            <a:r>
              <a:rPr lang="en-US" sz="1300" dirty="0">
                <a:latin typeface="Linkpen 17a Print" panose="03050602060000000000" pitchFamily="66" charset="77"/>
              </a:rPr>
              <a:t>the world.</a:t>
            </a:r>
          </a:p>
        </p:txBody>
      </p:sp>
      <p:pic>
        <p:nvPicPr>
          <p:cNvPr id="7" name="Logo">
            <a:extLst>
              <a:ext uri="{FF2B5EF4-FFF2-40B4-BE49-F238E27FC236}">
                <a16:creationId xmlns:a16="http://schemas.microsoft.com/office/drawing/2014/main" id="{61A5796F-F4D0-AC94-D14D-7C06F9B80E7B}"/>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324658220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2" presetClass="entr" presetSubtype="1" decel="5000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ppt_x"/>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1" decel="5000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ppt_x"/>
                                          </p:val>
                                        </p:tav>
                                        <p:tav tm="100000">
                                          <p:val>
                                            <p:strVal val="#ppt_x"/>
                                          </p:val>
                                        </p:tav>
                                      </p:tavLst>
                                    </p:anim>
                                    <p:anim calcmode="lin" valueType="num">
                                      <p:cBhvr additive="base">
                                        <p:cTn id="32" dur="10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F94531E-C68E-3439-DB88-D030E81BE89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5CFC056-AB76-52AB-3EA6-2153D7F9E7A7}"/>
              </a:ext>
            </a:extLst>
          </p:cNvPr>
          <p:cNvSpPr>
            <a:spLocks noGrp="1"/>
          </p:cNvSpPr>
          <p:nvPr>
            <p:ph type="ctrTitle"/>
          </p:nvPr>
        </p:nvSpPr>
        <p:spPr>
          <a:xfrm>
            <a:off x="1524000" y="-1280448"/>
            <a:ext cx="9144000" cy="921925"/>
          </a:xfrm>
        </p:spPr>
        <p:txBody>
          <a:bodyPr>
            <a:normAutofit/>
          </a:bodyPr>
          <a:lstStyle/>
          <a:p>
            <a:r>
              <a:rPr lang="en-US" dirty="0"/>
              <a:t>Trans-Atlantic Slave Trade</a:t>
            </a:r>
          </a:p>
        </p:txBody>
      </p:sp>
      <p:sp>
        <p:nvSpPr>
          <p:cNvPr id="2" name="Slide Question">
            <a:extLst>
              <a:ext uri="{FF2B5EF4-FFF2-40B4-BE49-F238E27FC236}">
                <a16:creationId xmlns:a16="http://schemas.microsoft.com/office/drawing/2014/main" id="{74CF6C11-AD0A-CEB9-226B-5175C6373412}"/>
              </a:ext>
            </a:extLst>
          </p:cNvPr>
          <p:cNvSpPr txBox="1"/>
          <p:nvPr/>
        </p:nvSpPr>
        <p:spPr>
          <a:xfrm>
            <a:off x="-1" y="-101947"/>
            <a:ext cx="7910624"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What can still be seen today of the impact the Trans-Atlantic Slave Trade had on Southampton?</a:t>
            </a:r>
          </a:p>
        </p:txBody>
      </p:sp>
      <p:sp>
        <p:nvSpPr>
          <p:cNvPr id="4" name="Title">
            <a:extLst>
              <a:ext uri="{FF2B5EF4-FFF2-40B4-BE49-F238E27FC236}">
                <a16:creationId xmlns:a16="http://schemas.microsoft.com/office/drawing/2014/main" id="{0719D8CF-71FA-379D-D4F9-AA54C3A66294}"/>
              </a:ext>
            </a:extLst>
          </p:cNvPr>
          <p:cNvSpPr txBox="1">
            <a:spLocks/>
          </p:cNvSpPr>
          <p:nvPr/>
        </p:nvSpPr>
        <p:spPr>
          <a:xfrm>
            <a:off x="528509" y="544813"/>
            <a:ext cx="89451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Trans-Atlantic Slave Trade</a:t>
            </a:r>
          </a:p>
        </p:txBody>
      </p:sp>
      <p:sp>
        <p:nvSpPr>
          <p:cNvPr id="5" name="TextBox 4">
            <a:extLst>
              <a:ext uri="{FF2B5EF4-FFF2-40B4-BE49-F238E27FC236}">
                <a16:creationId xmlns:a16="http://schemas.microsoft.com/office/drawing/2014/main" id="{2F9080AB-BA79-C6C2-ED15-CBB64729F299}"/>
              </a:ext>
            </a:extLst>
          </p:cNvPr>
          <p:cNvSpPr txBox="1"/>
          <p:nvPr/>
        </p:nvSpPr>
        <p:spPr>
          <a:xfrm>
            <a:off x="578130" y="1420680"/>
            <a:ext cx="5372561"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Although Southampton was not as heavily involved as ports like Bristol or Liverpool, goods produced by enslaved people passed through the port and sugar was refined here.</a:t>
            </a:r>
          </a:p>
        </p:txBody>
      </p:sp>
      <p:sp>
        <p:nvSpPr>
          <p:cNvPr id="3" name="TextBox 2">
            <a:extLst>
              <a:ext uri="{FF2B5EF4-FFF2-40B4-BE49-F238E27FC236}">
                <a16:creationId xmlns:a16="http://schemas.microsoft.com/office/drawing/2014/main" id="{37E000C6-786D-7B18-1D8F-41623871AD2B}"/>
              </a:ext>
            </a:extLst>
          </p:cNvPr>
          <p:cNvSpPr txBox="1"/>
          <p:nvPr/>
        </p:nvSpPr>
        <p:spPr>
          <a:xfrm>
            <a:off x="578130" y="2800254"/>
            <a:ext cx="5372561"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Some of Southampton's most powerful and wealthiest citizens owned enslaved people and made money from their </a:t>
            </a:r>
            <a:r>
              <a:rPr lang="en-US" sz="1300" dirty="0" err="1">
                <a:latin typeface="Linkpen 17a Print" panose="03050602060000000000" pitchFamily="66" charset="77"/>
              </a:rPr>
              <a:t>labour</a:t>
            </a:r>
            <a:r>
              <a:rPr lang="en-US" sz="1300" dirty="0">
                <a:latin typeface="Linkpen 17a Print" panose="03050602060000000000" pitchFamily="66" charset="77"/>
              </a:rPr>
              <a:t> on plantations in the Caribbean. They used this money to build fine houses in the town. </a:t>
            </a:r>
          </a:p>
        </p:txBody>
      </p:sp>
      <p:sp>
        <p:nvSpPr>
          <p:cNvPr id="10" name="TextBox 9">
            <a:extLst>
              <a:ext uri="{FF2B5EF4-FFF2-40B4-BE49-F238E27FC236}">
                <a16:creationId xmlns:a16="http://schemas.microsoft.com/office/drawing/2014/main" id="{9C57CB9D-DF3D-E605-3601-77248B885764}"/>
              </a:ext>
            </a:extLst>
          </p:cNvPr>
          <p:cNvSpPr txBox="1"/>
          <p:nvPr/>
        </p:nvSpPr>
        <p:spPr>
          <a:xfrm>
            <a:off x="578130" y="4179828"/>
            <a:ext cx="5457621" cy="667490"/>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Some churches still have records of baptisms and burials of people connected to the Caribbean islands.</a:t>
            </a:r>
          </a:p>
        </p:txBody>
      </p:sp>
      <p:sp>
        <p:nvSpPr>
          <p:cNvPr id="18" name="TextBox 17">
            <a:extLst>
              <a:ext uri="{FF2B5EF4-FFF2-40B4-BE49-F238E27FC236}">
                <a16:creationId xmlns:a16="http://schemas.microsoft.com/office/drawing/2014/main" id="{F7C0A951-A616-AC5D-5B6F-3AA691F72C2E}"/>
              </a:ext>
            </a:extLst>
          </p:cNvPr>
          <p:cNvSpPr txBox="1"/>
          <p:nvPr/>
        </p:nvSpPr>
        <p:spPr>
          <a:xfrm>
            <a:off x="578130" y="4959237"/>
            <a:ext cx="5734068" cy="367408"/>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Find out more by clicking here.</a:t>
            </a:r>
          </a:p>
        </p:txBody>
      </p:sp>
      <p:pic>
        <p:nvPicPr>
          <p:cNvPr id="17" name="Picture 16" descr="A button that opens an external link to view footage. ">
            <a:hlinkClick r:id="rId4"/>
            <a:extLst>
              <a:ext uri="{FF2B5EF4-FFF2-40B4-BE49-F238E27FC236}">
                <a16:creationId xmlns:a16="http://schemas.microsoft.com/office/drawing/2014/main" id="{78C0DC9B-DD0D-B09B-D241-E77B0D53689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8130" y="5438564"/>
            <a:ext cx="3094749" cy="623248"/>
          </a:xfrm>
          <a:prstGeom prst="rect">
            <a:avLst/>
          </a:prstGeom>
        </p:spPr>
      </p:pic>
      <p:pic>
        <p:nvPicPr>
          <p:cNvPr id="23" name="Picture 22" descr="An illustration of a gold coin. ">
            <a:extLst>
              <a:ext uri="{FF2B5EF4-FFF2-40B4-BE49-F238E27FC236}">
                <a16:creationId xmlns:a16="http://schemas.microsoft.com/office/drawing/2014/main" id="{18B4556E-0AAF-C729-C7B1-2A014060E8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77945" y="5809373"/>
            <a:ext cx="1266318" cy="620237"/>
          </a:xfrm>
          <a:prstGeom prst="rect">
            <a:avLst/>
          </a:prstGeom>
        </p:spPr>
      </p:pic>
      <p:pic>
        <p:nvPicPr>
          <p:cNvPr id="21" name="Picture 20" descr="An illustration of a stack of gold coins. ">
            <a:extLst>
              <a:ext uri="{FF2B5EF4-FFF2-40B4-BE49-F238E27FC236}">
                <a16:creationId xmlns:a16="http://schemas.microsoft.com/office/drawing/2014/main" id="{506B3F69-65F9-D78A-CD07-392A1A1B60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95503" y="4993353"/>
            <a:ext cx="1314229" cy="1314229"/>
          </a:xfrm>
          <a:prstGeom prst="rect">
            <a:avLst/>
          </a:prstGeom>
        </p:spPr>
      </p:pic>
      <p:pic>
        <p:nvPicPr>
          <p:cNvPr id="19" name="Logo">
            <a:extLst>
              <a:ext uri="{FF2B5EF4-FFF2-40B4-BE49-F238E27FC236}">
                <a16:creationId xmlns:a16="http://schemas.microsoft.com/office/drawing/2014/main" id="{AFE736D3-44E5-1443-CB28-5C21D4EC85F5}"/>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387584" y="-6757"/>
            <a:ext cx="1804415" cy="1248238"/>
          </a:xfrm>
          <a:prstGeom prst="rect">
            <a:avLst/>
          </a:prstGeom>
        </p:spPr>
      </p:pic>
      <p:grpSp>
        <p:nvGrpSpPr>
          <p:cNvPr id="25" name="Group 24" descr="A modern day colour photograph of Townhill Park, Southampton. A grand, large, white building surrounded by green gardens. ">
            <a:extLst>
              <a:ext uri="{FF2B5EF4-FFF2-40B4-BE49-F238E27FC236}">
                <a16:creationId xmlns:a16="http://schemas.microsoft.com/office/drawing/2014/main" id="{8FB18950-E4E4-B6EB-2DF2-FE0A35481BD8}"/>
              </a:ext>
            </a:extLst>
          </p:cNvPr>
          <p:cNvGrpSpPr/>
          <p:nvPr/>
        </p:nvGrpSpPr>
        <p:grpSpPr>
          <a:xfrm>
            <a:off x="6290932" y="1343356"/>
            <a:ext cx="5119086" cy="3852750"/>
            <a:chOff x="6290932" y="1343356"/>
            <a:chExt cx="5119086" cy="3852750"/>
          </a:xfrm>
        </p:grpSpPr>
        <p:pic>
          <p:nvPicPr>
            <p:cNvPr id="16" name="Picture 15" descr="A large white house with a lawn and a wheelbarrow&#10;&#10;AI-generated content may be incorrect.">
              <a:extLst>
                <a:ext uri="{FF2B5EF4-FFF2-40B4-BE49-F238E27FC236}">
                  <a16:creationId xmlns:a16="http://schemas.microsoft.com/office/drawing/2014/main" id="{55511C6B-3DB1-F2C2-9412-8FC949478CC4}"/>
                </a:ext>
              </a:extLst>
            </p:cNvPr>
            <p:cNvPicPr>
              <a:picLocks noChangeAspect="1"/>
            </p:cNvPicPr>
            <p:nvPr/>
          </p:nvPicPr>
          <p:blipFill>
            <a:blip r:embed="rId9"/>
            <a:stretch>
              <a:fillRect/>
            </a:stretch>
          </p:blipFill>
          <p:spPr>
            <a:xfrm>
              <a:off x="6290932" y="1421549"/>
              <a:ext cx="5032743" cy="3774557"/>
            </a:xfrm>
            <a:prstGeom prst="rect">
              <a:avLst/>
            </a:prstGeom>
            <a:ln w="19050">
              <a:solidFill>
                <a:schemeClr val="tx1"/>
              </a:solidFill>
            </a:ln>
          </p:spPr>
        </p:pic>
        <p:sp>
          <p:nvSpPr>
            <p:cNvPr id="24" name="TextBox 23">
              <a:extLst>
                <a:ext uri="{FF2B5EF4-FFF2-40B4-BE49-F238E27FC236}">
                  <a16:creationId xmlns:a16="http://schemas.microsoft.com/office/drawing/2014/main" id="{294BEC27-A78A-BB64-4757-E04A41B0931B}"/>
                </a:ext>
              </a:extLst>
            </p:cNvPr>
            <p:cNvSpPr txBox="1"/>
            <p:nvPr/>
          </p:nvSpPr>
          <p:spPr>
            <a:xfrm>
              <a:off x="9365150" y="1343356"/>
              <a:ext cx="2044868" cy="257956"/>
            </a:xfrm>
            <a:prstGeom prst="rect">
              <a:avLst/>
            </a:prstGeom>
            <a:noFill/>
          </p:spPr>
          <p:txBody>
            <a:bodyPr wrap="square" rtlCol="0">
              <a:spAutoFit/>
            </a:bodyPr>
            <a:lstStyle/>
            <a:p>
              <a:pPr>
                <a:lnSpc>
                  <a:spcPct val="150000"/>
                </a:lnSpc>
              </a:pPr>
              <a:r>
                <a:rPr lang="en-US" sz="800" dirty="0">
                  <a:solidFill>
                    <a:schemeClr val="bg1">
                      <a:lumMod val="65000"/>
                    </a:schemeClr>
                  </a:solidFill>
                  <a:latin typeface="Calibri" panose="020F0502020204030204" pitchFamily="34" charset="0"/>
                  <a:cs typeface="Calibri" panose="020F0502020204030204" pitchFamily="34" charset="0"/>
                </a:rPr>
                <a:t>© Public Domain from Wikimedia Commons</a:t>
              </a:r>
            </a:p>
          </p:txBody>
        </p:sp>
      </p:grpSp>
      <p:grpSp>
        <p:nvGrpSpPr>
          <p:cNvPr id="12" name="Group 11" descr="Townhill Park, Southampton – home to East India Company merchant Nathaniel Middleton and his mixed race, slave-owning wife Anne. &#13;&#10;">
            <a:extLst>
              <a:ext uri="{FF2B5EF4-FFF2-40B4-BE49-F238E27FC236}">
                <a16:creationId xmlns:a16="http://schemas.microsoft.com/office/drawing/2014/main" id="{B6D8497E-358B-CC6C-A8E2-A698A883C15A}"/>
              </a:ext>
            </a:extLst>
          </p:cNvPr>
          <p:cNvGrpSpPr/>
          <p:nvPr/>
        </p:nvGrpSpPr>
        <p:grpSpPr>
          <a:xfrm>
            <a:off x="6363439" y="5329156"/>
            <a:ext cx="5090596" cy="967573"/>
            <a:chOff x="3763928" y="5661074"/>
            <a:chExt cx="5090596" cy="967573"/>
          </a:xfrm>
        </p:grpSpPr>
        <p:sp>
          <p:nvSpPr>
            <p:cNvPr id="8" name="TextBox 7">
              <a:extLst>
                <a:ext uri="{FF2B5EF4-FFF2-40B4-BE49-F238E27FC236}">
                  <a16:creationId xmlns:a16="http://schemas.microsoft.com/office/drawing/2014/main" id="{F52B3891-63CD-250D-0B51-9746A1437749}"/>
                </a:ext>
              </a:extLst>
            </p:cNvPr>
            <p:cNvSpPr txBox="1"/>
            <p:nvPr/>
          </p:nvSpPr>
          <p:spPr>
            <a:xfrm>
              <a:off x="4012801" y="5661074"/>
              <a:ext cx="4841723" cy="967573"/>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Townhill Park, Southampton – home to East India Company merchant Nathaniel Middleton and his mixed race, slave-owning wife Anne. </a:t>
              </a:r>
            </a:p>
          </p:txBody>
        </p:sp>
        <p:pic>
          <p:nvPicPr>
            <p:cNvPr id="11" name="Picture 10">
              <a:extLst>
                <a:ext uri="{FF2B5EF4-FFF2-40B4-BE49-F238E27FC236}">
                  <a16:creationId xmlns:a16="http://schemas.microsoft.com/office/drawing/2014/main" id="{DC528F78-8FE5-5374-BEBE-89A2DF303D34}"/>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16200000">
              <a:off x="3713231" y="5714448"/>
              <a:ext cx="350267" cy="248874"/>
            </a:xfrm>
            <a:prstGeom prst="rect">
              <a:avLst/>
            </a:prstGeom>
          </p:spPr>
        </p:pic>
      </p:grpSp>
    </p:spTree>
    <p:extLst>
      <p:ext uri="{BB962C8B-B14F-4D97-AF65-F5344CB8AC3E}">
        <p14:creationId xmlns:p14="http://schemas.microsoft.com/office/powerpoint/2010/main" val="39540609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3500"/>
                            </p:stCondLst>
                            <p:childTnLst>
                              <p:par>
                                <p:cTn id="36" presetID="2" presetClass="entr" presetSubtype="1" decel="5000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0-#ppt_h/2"/>
                                          </p:val>
                                        </p:tav>
                                        <p:tav tm="100000">
                                          <p:val>
                                            <p:strVal val="#ppt_y"/>
                                          </p:val>
                                        </p:tav>
                                      </p:tavLst>
                                    </p:anim>
                                  </p:childTnLst>
                                </p:cTn>
                              </p:par>
                              <p:par>
                                <p:cTn id="40" presetID="2" presetClass="entr" presetSubtype="1" decel="50000" fill="hold" nodeType="withEffect">
                                  <p:stCondLst>
                                    <p:cond delay="200"/>
                                  </p:stCondLst>
                                  <p:childTnLst>
                                    <p:set>
                                      <p:cBhvr>
                                        <p:cTn id="41" dur="1" fill="hold">
                                          <p:stCondLst>
                                            <p:cond delay="0"/>
                                          </p:stCondLst>
                                        </p:cTn>
                                        <p:tgtEl>
                                          <p:spTgt spid="23"/>
                                        </p:tgtEl>
                                        <p:attrNameLst>
                                          <p:attrName>style.visibility</p:attrName>
                                        </p:attrNameLst>
                                      </p:cBhvr>
                                      <p:to>
                                        <p:strVal val="visible"/>
                                      </p:to>
                                    </p:set>
                                    <p:anim calcmode="lin" valueType="num">
                                      <p:cBhvr additive="base">
                                        <p:cTn id="42" dur="500" fill="hold"/>
                                        <p:tgtEl>
                                          <p:spTgt spid="23"/>
                                        </p:tgtEl>
                                        <p:attrNameLst>
                                          <p:attrName>ppt_x</p:attrName>
                                        </p:attrNameLst>
                                      </p:cBhvr>
                                      <p:tavLst>
                                        <p:tav tm="0">
                                          <p:val>
                                            <p:strVal val="#ppt_x"/>
                                          </p:val>
                                        </p:tav>
                                        <p:tav tm="100000">
                                          <p:val>
                                            <p:strVal val="#ppt_x"/>
                                          </p:val>
                                        </p:tav>
                                      </p:tavLst>
                                    </p:anim>
                                    <p:anim calcmode="lin" valueType="num">
                                      <p:cBhvr additive="base">
                                        <p:cTn id="43"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3" grpId="0"/>
      <p:bldP spid="10"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4DD6581-D4B0-4A36-8181-CB1A8F5A75B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9B3590B-8AEB-9009-23BD-AD44460B7E25}"/>
              </a:ext>
            </a:extLst>
          </p:cNvPr>
          <p:cNvSpPr>
            <a:spLocks noGrp="1"/>
          </p:cNvSpPr>
          <p:nvPr>
            <p:ph type="ctrTitle"/>
          </p:nvPr>
        </p:nvSpPr>
        <p:spPr>
          <a:xfrm>
            <a:off x="1524000" y="-1280448"/>
            <a:ext cx="9144000" cy="921925"/>
          </a:xfrm>
        </p:spPr>
        <p:txBody>
          <a:bodyPr>
            <a:normAutofit/>
          </a:bodyPr>
          <a:lstStyle/>
          <a:p>
            <a:r>
              <a:rPr lang="en-US" dirty="0"/>
              <a:t>Abolition</a:t>
            </a:r>
          </a:p>
        </p:txBody>
      </p:sp>
      <p:sp>
        <p:nvSpPr>
          <p:cNvPr id="2" name="Slide Question">
            <a:extLst>
              <a:ext uri="{FF2B5EF4-FFF2-40B4-BE49-F238E27FC236}">
                <a16:creationId xmlns:a16="http://schemas.microsoft.com/office/drawing/2014/main" id="{9CE30A27-43C8-02E9-BAA5-6787B8BC7E27}"/>
              </a:ext>
            </a:extLst>
          </p:cNvPr>
          <p:cNvSpPr txBox="1"/>
          <p:nvPr/>
        </p:nvSpPr>
        <p:spPr>
          <a:xfrm>
            <a:off x="-1" y="-101947"/>
            <a:ext cx="7910624"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What can still be seen today of the impact the Trans-Atlantic Slave Trade had on Southampton?</a:t>
            </a:r>
          </a:p>
        </p:txBody>
      </p:sp>
      <p:sp>
        <p:nvSpPr>
          <p:cNvPr id="4" name="Title">
            <a:extLst>
              <a:ext uri="{FF2B5EF4-FFF2-40B4-BE49-F238E27FC236}">
                <a16:creationId xmlns:a16="http://schemas.microsoft.com/office/drawing/2014/main" id="{783C72D2-4E40-5493-C17E-412F2B0CA149}"/>
              </a:ext>
            </a:extLst>
          </p:cNvPr>
          <p:cNvSpPr txBox="1">
            <a:spLocks/>
          </p:cNvSpPr>
          <p:nvPr/>
        </p:nvSpPr>
        <p:spPr>
          <a:xfrm>
            <a:off x="673818" y="848727"/>
            <a:ext cx="6393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600" dirty="0">
                <a:ln w="12700">
                  <a:noFill/>
                </a:ln>
                <a:latin typeface="Superclarendon Rg" panose="02060605060000020003" pitchFamily="18" charset="77"/>
              </a:rPr>
              <a:t>Abolition</a:t>
            </a:r>
          </a:p>
        </p:txBody>
      </p:sp>
      <p:sp>
        <p:nvSpPr>
          <p:cNvPr id="5" name="TextBox 4">
            <a:extLst>
              <a:ext uri="{FF2B5EF4-FFF2-40B4-BE49-F238E27FC236}">
                <a16:creationId xmlns:a16="http://schemas.microsoft.com/office/drawing/2014/main" id="{F0CC3364-EAB4-1E8F-3596-A97B54D17AAA}"/>
              </a:ext>
            </a:extLst>
          </p:cNvPr>
          <p:cNvSpPr txBox="1"/>
          <p:nvPr/>
        </p:nvSpPr>
        <p:spPr>
          <a:xfrm>
            <a:off x="723439" y="1692659"/>
            <a:ext cx="5372561"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Opposition to slavery was slow to grow in Southampton where so many plantation owners lived.</a:t>
            </a:r>
          </a:p>
        </p:txBody>
      </p:sp>
      <p:sp>
        <p:nvSpPr>
          <p:cNvPr id="6" name="TextBox 5">
            <a:extLst>
              <a:ext uri="{FF2B5EF4-FFF2-40B4-BE49-F238E27FC236}">
                <a16:creationId xmlns:a16="http://schemas.microsoft.com/office/drawing/2014/main" id="{AD289BBA-E337-60DE-E1E0-338DE7C37E22}"/>
              </a:ext>
            </a:extLst>
          </p:cNvPr>
          <p:cNvSpPr txBox="1"/>
          <p:nvPr/>
        </p:nvSpPr>
        <p:spPr>
          <a:xfrm>
            <a:off x="723439" y="2936611"/>
            <a:ext cx="5372561"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By the early 1800s, some in Southampton called for slavery to end. </a:t>
            </a:r>
          </a:p>
        </p:txBody>
      </p:sp>
      <p:sp>
        <p:nvSpPr>
          <p:cNvPr id="15" name="TextBox 14">
            <a:extLst>
              <a:ext uri="{FF2B5EF4-FFF2-40B4-BE49-F238E27FC236}">
                <a16:creationId xmlns:a16="http://schemas.microsoft.com/office/drawing/2014/main" id="{4AD2998D-14E5-9702-E007-8275D47E09E7}"/>
              </a:ext>
            </a:extLst>
          </p:cNvPr>
          <p:cNvSpPr txBox="1"/>
          <p:nvPr/>
        </p:nvSpPr>
        <p:spPr>
          <a:xfrm>
            <a:off x="723439" y="3857397"/>
            <a:ext cx="5372561"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Reverend Thomas Adkins of Above Bar Church spoke against it, and in 1828 over 1,000 residents signed a petition.</a:t>
            </a:r>
          </a:p>
        </p:txBody>
      </p:sp>
      <p:sp>
        <p:nvSpPr>
          <p:cNvPr id="20" name="TextBox 19">
            <a:extLst>
              <a:ext uri="{FF2B5EF4-FFF2-40B4-BE49-F238E27FC236}">
                <a16:creationId xmlns:a16="http://schemas.microsoft.com/office/drawing/2014/main" id="{DD9C6248-88E2-5804-CC85-D33F47D82883}"/>
              </a:ext>
            </a:extLst>
          </p:cNvPr>
          <p:cNvSpPr txBox="1"/>
          <p:nvPr/>
        </p:nvSpPr>
        <p:spPr>
          <a:xfrm>
            <a:off x="723440" y="5101349"/>
            <a:ext cx="4975612"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Local families also welcomed African people who had been freed by the Royal Navy. </a:t>
            </a:r>
          </a:p>
        </p:txBody>
      </p:sp>
      <p:pic>
        <p:nvPicPr>
          <p:cNvPr id="28" name="Picture 27" descr="An illustration of a pen from the 1800s. ">
            <a:extLst>
              <a:ext uri="{FF2B5EF4-FFF2-40B4-BE49-F238E27FC236}">
                <a16:creationId xmlns:a16="http://schemas.microsoft.com/office/drawing/2014/main" id="{7758A63A-4137-6089-931B-18CCC0C7623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504068">
            <a:off x="5104030" y="900237"/>
            <a:ext cx="2576699" cy="3680998"/>
          </a:xfrm>
          <a:prstGeom prst="rect">
            <a:avLst/>
          </a:prstGeom>
        </p:spPr>
      </p:pic>
      <p:pic>
        <p:nvPicPr>
          <p:cNvPr id="26" name="Picture 25" descr="An illustration of a black ink pot.">
            <a:extLst>
              <a:ext uri="{FF2B5EF4-FFF2-40B4-BE49-F238E27FC236}">
                <a16:creationId xmlns:a16="http://schemas.microsoft.com/office/drawing/2014/main" id="{5C34C81A-CB0A-9C86-A6D5-E467982BFE6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9874829">
            <a:off x="5928391" y="4665061"/>
            <a:ext cx="1180132" cy="1851899"/>
          </a:xfrm>
          <a:prstGeom prst="rect">
            <a:avLst/>
          </a:prstGeom>
        </p:spPr>
      </p:pic>
      <p:grpSp>
        <p:nvGrpSpPr>
          <p:cNvPr id="13" name="Group 12" descr="An illustration of Reverend Thomas Adkins. He wears a black jacket, white shirt and has curly short hair. ">
            <a:extLst>
              <a:ext uri="{FF2B5EF4-FFF2-40B4-BE49-F238E27FC236}">
                <a16:creationId xmlns:a16="http://schemas.microsoft.com/office/drawing/2014/main" id="{1AB36854-9409-0090-EE38-324FBECA79C7}"/>
              </a:ext>
            </a:extLst>
          </p:cNvPr>
          <p:cNvGrpSpPr/>
          <p:nvPr/>
        </p:nvGrpSpPr>
        <p:grpSpPr>
          <a:xfrm>
            <a:off x="7320951" y="390142"/>
            <a:ext cx="4433587" cy="6121891"/>
            <a:chOff x="7320951" y="390142"/>
            <a:chExt cx="4433587" cy="6121891"/>
          </a:xfrm>
        </p:grpSpPr>
        <p:pic>
          <p:nvPicPr>
            <p:cNvPr id="7" name="Picture 6">
              <a:extLst>
                <a:ext uri="{FF2B5EF4-FFF2-40B4-BE49-F238E27FC236}">
                  <a16:creationId xmlns:a16="http://schemas.microsoft.com/office/drawing/2014/main" id="{7454050D-46C5-B521-2EEF-9FF6551551C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63483" y="390142"/>
              <a:ext cx="4391055" cy="6087600"/>
            </a:xfrm>
            <a:prstGeom prst="rect">
              <a:avLst/>
            </a:prstGeom>
            <a:ln w="19050">
              <a:solidFill>
                <a:schemeClr val="tx1"/>
              </a:solidFill>
            </a:ln>
          </p:spPr>
        </p:pic>
        <p:sp>
          <p:nvSpPr>
            <p:cNvPr id="9" name="TextBox 8">
              <a:extLst>
                <a:ext uri="{FF2B5EF4-FFF2-40B4-BE49-F238E27FC236}">
                  <a16:creationId xmlns:a16="http://schemas.microsoft.com/office/drawing/2014/main" id="{1910FEBA-8C31-7BEC-012D-2155F6A6446E}"/>
                </a:ext>
              </a:extLst>
            </p:cNvPr>
            <p:cNvSpPr txBox="1"/>
            <p:nvPr/>
          </p:nvSpPr>
          <p:spPr>
            <a:xfrm>
              <a:off x="7320951" y="6254077"/>
              <a:ext cx="2564155" cy="257956"/>
            </a:xfrm>
            <a:prstGeom prst="rect">
              <a:avLst/>
            </a:prstGeom>
            <a:noFill/>
          </p:spPr>
          <p:txBody>
            <a:bodyPr wrap="square" rtlCol="0">
              <a:spAutoFit/>
            </a:bodyPr>
            <a:lstStyle/>
            <a:p>
              <a:pPr>
                <a:lnSpc>
                  <a:spcPct val="150000"/>
                </a:lnSpc>
              </a:pPr>
              <a:r>
                <a:rPr lang="en-US" sz="800" dirty="0">
                  <a:solidFill>
                    <a:schemeClr val="tx1">
                      <a:lumMod val="75000"/>
                      <a:lumOff val="25000"/>
                    </a:schemeClr>
                  </a:solidFill>
                  <a:latin typeface="Calibri" panose="020F0502020204030204" pitchFamily="34" charset="0"/>
                  <a:cs typeface="Calibri" panose="020F0502020204030204" pitchFamily="34" charset="0"/>
                </a:rPr>
                <a:t>© Avenue St. Andrews United Reformed Church</a:t>
              </a:r>
            </a:p>
          </p:txBody>
        </p:sp>
      </p:grpSp>
      <p:pic>
        <p:nvPicPr>
          <p:cNvPr id="29" name="Logo">
            <a:extLst>
              <a:ext uri="{FF2B5EF4-FFF2-40B4-BE49-F238E27FC236}">
                <a16:creationId xmlns:a16="http://schemas.microsoft.com/office/drawing/2014/main" id="{B1488834-94B3-F491-1A63-55B156591D74}"/>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36253805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2" presetClass="entr" presetSubtype="1" decel="5000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1000" fill="hold"/>
                                        <p:tgtEl>
                                          <p:spTgt spid="28"/>
                                        </p:tgtEl>
                                        <p:attrNameLst>
                                          <p:attrName>ppt_x</p:attrName>
                                        </p:attrNameLst>
                                      </p:cBhvr>
                                      <p:tavLst>
                                        <p:tav tm="0">
                                          <p:val>
                                            <p:strVal val="#ppt_x"/>
                                          </p:val>
                                        </p:tav>
                                        <p:tav tm="100000">
                                          <p:val>
                                            <p:strVal val="#ppt_x"/>
                                          </p:val>
                                        </p:tav>
                                      </p:tavLst>
                                    </p:anim>
                                    <p:anim calcmode="lin" valueType="num">
                                      <p:cBhvr additive="base">
                                        <p:cTn id="32" dur="1000" fill="hold"/>
                                        <p:tgtEl>
                                          <p:spTgt spid="28"/>
                                        </p:tgtEl>
                                        <p:attrNameLst>
                                          <p:attrName>ppt_y</p:attrName>
                                        </p:attrNameLst>
                                      </p:cBhvr>
                                      <p:tavLst>
                                        <p:tav tm="0">
                                          <p:val>
                                            <p:strVal val="0-#ppt_h/2"/>
                                          </p:val>
                                        </p:tav>
                                        <p:tav tm="100000">
                                          <p:val>
                                            <p:strVal val="#ppt_y"/>
                                          </p:val>
                                        </p:tav>
                                      </p:tavLst>
                                    </p:anim>
                                  </p:childTnLst>
                                </p:cTn>
                              </p:par>
                              <p:par>
                                <p:cTn id="33" presetID="2" presetClass="entr" presetSubtype="1" decel="5000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1000" fill="hold"/>
                                        <p:tgtEl>
                                          <p:spTgt spid="26"/>
                                        </p:tgtEl>
                                        <p:attrNameLst>
                                          <p:attrName>ppt_x</p:attrName>
                                        </p:attrNameLst>
                                      </p:cBhvr>
                                      <p:tavLst>
                                        <p:tav tm="0">
                                          <p:val>
                                            <p:strVal val="#ppt_x"/>
                                          </p:val>
                                        </p:tav>
                                        <p:tav tm="100000">
                                          <p:val>
                                            <p:strVal val="#ppt_x"/>
                                          </p:val>
                                        </p:tav>
                                      </p:tavLst>
                                    </p:anim>
                                    <p:anim calcmode="lin" valueType="num">
                                      <p:cBhvr additive="base">
                                        <p:cTn id="36" dur="1000" fill="hold"/>
                                        <p:tgtEl>
                                          <p:spTgt spid="2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15"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039FB11-2ED7-89AD-745A-4EE28ADCA6B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0716215-DABF-2DB8-56D5-EF3620F9C598}"/>
              </a:ext>
            </a:extLst>
          </p:cNvPr>
          <p:cNvSpPr>
            <a:spLocks noGrp="1"/>
          </p:cNvSpPr>
          <p:nvPr>
            <p:ph type="ctrTitle"/>
          </p:nvPr>
        </p:nvSpPr>
        <p:spPr>
          <a:xfrm>
            <a:off x="1524000" y="-1280448"/>
            <a:ext cx="9144000" cy="921925"/>
          </a:xfrm>
        </p:spPr>
        <p:txBody>
          <a:bodyPr>
            <a:normAutofit/>
          </a:bodyPr>
          <a:lstStyle/>
          <a:p>
            <a:r>
              <a:rPr lang="en-US" dirty="0"/>
              <a:t>Migration</a:t>
            </a:r>
          </a:p>
        </p:txBody>
      </p:sp>
      <p:sp>
        <p:nvSpPr>
          <p:cNvPr id="2" name="Slide Question">
            <a:extLst>
              <a:ext uri="{FF2B5EF4-FFF2-40B4-BE49-F238E27FC236}">
                <a16:creationId xmlns:a16="http://schemas.microsoft.com/office/drawing/2014/main" id="{B9A10B04-0DC5-B167-E32E-A298602CC036}"/>
              </a:ext>
            </a:extLst>
          </p:cNvPr>
          <p:cNvSpPr txBox="1"/>
          <p:nvPr/>
        </p:nvSpPr>
        <p:spPr>
          <a:xfrm>
            <a:off x="-1" y="-101947"/>
            <a:ext cx="7910624"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How did the growth of the British Empire lead to the development of Southampton?</a:t>
            </a:r>
          </a:p>
        </p:txBody>
      </p:sp>
      <p:sp>
        <p:nvSpPr>
          <p:cNvPr id="4" name="Title">
            <a:extLst>
              <a:ext uri="{FF2B5EF4-FFF2-40B4-BE49-F238E27FC236}">
                <a16:creationId xmlns:a16="http://schemas.microsoft.com/office/drawing/2014/main" id="{34D21F9D-4003-54E6-2E2C-9592560CB0AB}"/>
              </a:ext>
            </a:extLst>
          </p:cNvPr>
          <p:cNvSpPr txBox="1">
            <a:spLocks/>
          </p:cNvSpPr>
          <p:nvPr/>
        </p:nvSpPr>
        <p:spPr>
          <a:xfrm>
            <a:off x="673818" y="617667"/>
            <a:ext cx="639328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600" dirty="0">
                <a:ln w="12700">
                  <a:noFill/>
                </a:ln>
                <a:latin typeface="Superclarendon Rg" panose="02060605060000020003" pitchFamily="18" charset="77"/>
              </a:rPr>
              <a:t>Migration</a:t>
            </a:r>
          </a:p>
        </p:txBody>
      </p:sp>
      <p:grpSp>
        <p:nvGrpSpPr>
          <p:cNvPr id="17" name="Group 16" descr="A detailed line drawing of the Ballengeich leaving Southampton. It is full of crowds of people on board, and people surround it on the dock. ">
            <a:extLst>
              <a:ext uri="{FF2B5EF4-FFF2-40B4-BE49-F238E27FC236}">
                <a16:creationId xmlns:a16="http://schemas.microsoft.com/office/drawing/2014/main" id="{81EC1EB9-F9A6-4FF2-BC91-85687965A66A}"/>
              </a:ext>
            </a:extLst>
          </p:cNvPr>
          <p:cNvGrpSpPr/>
          <p:nvPr/>
        </p:nvGrpSpPr>
        <p:grpSpPr>
          <a:xfrm>
            <a:off x="709722" y="1554807"/>
            <a:ext cx="6491177" cy="4449160"/>
            <a:chOff x="709722" y="1618602"/>
            <a:chExt cx="6491177" cy="4449160"/>
          </a:xfrm>
        </p:grpSpPr>
        <p:pic>
          <p:nvPicPr>
            <p:cNvPr id="8" name="Picture 7" descr="A large group of people standing around a large ship&#10;&#10;AI-generated content may be incorrect.">
              <a:extLst>
                <a:ext uri="{FF2B5EF4-FFF2-40B4-BE49-F238E27FC236}">
                  <a16:creationId xmlns:a16="http://schemas.microsoft.com/office/drawing/2014/main" id="{BAF859A0-F2DC-A9FD-AA7A-F9E656FF28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9722" y="1618602"/>
              <a:ext cx="6491177" cy="4449160"/>
            </a:xfrm>
            <a:prstGeom prst="rect">
              <a:avLst/>
            </a:prstGeom>
          </p:spPr>
        </p:pic>
        <p:sp>
          <p:nvSpPr>
            <p:cNvPr id="16" name="TextBox 15">
              <a:extLst>
                <a:ext uri="{FF2B5EF4-FFF2-40B4-BE49-F238E27FC236}">
                  <a16:creationId xmlns:a16="http://schemas.microsoft.com/office/drawing/2014/main" id="{BD5CC027-89CA-8C29-D5A3-85D8DF9ADE9F}"/>
                </a:ext>
              </a:extLst>
            </p:cNvPr>
            <p:cNvSpPr txBox="1"/>
            <p:nvPr/>
          </p:nvSpPr>
          <p:spPr>
            <a:xfrm>
              <a:off x="6004513" y="5642671"/>
              <a:ext cx="1062591" cy="257956"/>
            </a:xfrm>
            <a:prstGeom prst="rect">
              <a:avLst/>
            </a:prstGeom>
            <a:noFill/>
          </p:spPr>
          <p:txBody>
            <a:bodyPr wrap="square" rtlCol="0">
              <a:spAutoFit/>
            </a:bodyPr>
            <a:lstStyle/>
            <a:p>
              <a:pPr>
                <a:lnSpc>
                  <a:spcPct val="150000"/>
                </a:lnSpc>
              </a:pPr>
              <a:r>
                <a:rPr lang="en-US" sz="800" dirty="0">
                  <a:solidFill>
                    <a:schemeClr val="bg1">
                      <a:lumMod val="75000"/>
                    </a:schemeClr>
                  </a:solidFill>
                  <a:latin typeface="Calibri" panose="020F0502020204030204" pitchFamily="34" charset="0"/>
                  <a:cs typeface="Calibri" panose="020F0502020204030204" pitchFamily="34" charset="0"/>
                </a:rPr>
                <a:t>© </a:t>
              </a:r>
              <a:r>
                <a:rPr lang="en-US" sz="800" dirty="0" err="1">
                  <a:solidFill>
                    <a:schemeClr val="bg1">
                      <a:lumMod val="75000"/>
                    </a:schemeClr>
                  </a:solidFill>
                  <a:latin typeface="Calibri" panose="020F0502020204030204" pitchFamily="34" charset="0"/>
                  <a:cs typeface="Calibri" panose="020F0502020204030204" pitchFamily="34" charset="0"/>
                </a:rPr>
                <a:t>Alamy</a:t>
              </a:r>
              <a:r>
                <a:rPr lang="en-US" sz="800" dirty="0">
                  <a:solidFill>
                    <a:schemeClr val="bg1">
                      <a:lumMod val="75000"/>
                    </a:schemeClr>
                  </a:solidFill>
                  <a:latin typeface="Calibri" panose="020F0502020204030204" pitchFamily="34" charset="0"/>
                  <a:cs typeface="Calibri" panose="020F0502020204030204" pitchFamily="34" charset="0"/>
                </a:rPr>
                <a:t> ref: D969T1</a:t>
              </a:r>
            </a:p>
          </p:txBody>
        </p:sp>
      </p:grpSp>
      <p:sp>
        <p:nvSpPr>
          <p:cNvPr id="5" name="TextBox 4">
            <a:extLst>
              <a:ext uri="{FF2B5EF4-FFF2-40B4-BE49-F238E27FC236}">
                <a16:creationId xmlns:a16="http://schemas.microsoft.com/office/drawing/2014/main" id="{60A75DBC-6B0F-E19F-B4D2-4EFB8DF30D35}"/>
              </a:ext>
            </a:extLst>
          </p:cNvPr>
          <p:cNvSpPr txBox="1"/>
          <p:nvPr/>
        </p:nvSpPr>
        <p:spPr>
          <a:xfrm>
            <a:off x="7364155" y="1167232"/>
            <a:ext cx="4348291" cy="1826847"/>
          </a:xfrm>
          <a:prstGeom prst="rect">
            <a:avLst/>
          </a:prstGeom>
          <a:noFill/>
        </p:spPr>
        <p:txBody>
          <a:bodyPr wrap="square" rtlCol="0">
            <a:spAutoFit/>
          </a:bodyPr>
          <a:lstStyle/>
          <a:p>
            <a:pPr>
              <a:lnSpc>
                <a:spcPct val="150000"/>
              </a:lnSpc>
            </a:pPr>
            <a:r>
              <a:rPr lang="en-US" sz="1270" dirty="0">
                <a:latin typeface="Linkpen 17a Print" panose="03050602060000000000" pitchFamily="66" charset="77"/>
              </a:rPr>
              <a:t>In the 1800s and 1900s, millions of people passed through Southampton on their way to Australia, America, and Canada looking for a better life and freedom. Many of these migrants were British, including Scots and Irish, also fleeing hardship and poverty. </a:t>
            </a:r>
          </a:p>
        </p:txBody>
      </p:sp>
      <p:sp>
        <p:nvSpPr>
          <p:cNvPr id="15" name="TextBox 14">
            <a:extLst>
              <a:ext uri="{FF2B5EF4-FFF2-40B4-BE49-F238E27FC236}">
                <a16:creationId xmlns:a16="http://schemas.microsoft.com/office/drawing/2014/main" id="{7EB72DC6-58DC-9964-EA79-1CDDEC4FFDBA}"/>
              </a:ext>
            </a:extLst>
          </p:cNvPr>
          <p:cNvSpPr txBox="1"/>
          <p:nvPr/>
        </p:nvSpPr>
        <p:spPr>
          <a:xfrm>
            <a:off x="7364155" y="3079143"/>
            <a:ext cx="4348291" cy="1567737"/>
          </a:xfrm>
          <a:prstGeom prst="rect">
            <a:avLst/>
          </a:prstGeom>
          <a:noFill/>
        </p:spPr>
        <p:txBody>
          <a:bodyPr wrap="square" rtlCol="0">
            <a:spAutoFit/>
          </a:bodyPr>
          <a:lstStyle/>
          <a:p>
            <a:pPr>
              <a:lnSpc>
                <a:spcPct val="150000"/>
              </a:lnSpc>
            </a:pPr>
            <a:r>
              <a:rPr lang="en-US" sz="1270" dirty="0">
                <a:latin typeface="Linkpen 17a Print" panose="03050602060000000000" pitchFamily="66" charset="77"/>
              </a:rPr>
              <a:t>A growing number of sailors and settlers from China, India, and the Caribbean began to live near the docks. A Jewish community had settled permanently in Southampton. </a:t>
            </a:r>
          </a:p>
        </p:txBody>
      </p:sp>
      <p:sp>
        <p:nvSpPr>
          <p:cNvPr id="20" name="TextBox 19">
            <a:extLst>
              <a:ext uri="{FF2B5EF4-FFF2-40B4-BE49-F238E27FC236}">
                <a16:creationId xmlns:a16="http://schemas.microsoft.com/office/drawing/2014/main" id="{F077EF69-1B05-E20B-DDE2-1981E0D6E2FF}"/>
              </a:ext>
            </a:extLst>
          </p:cNvPr>
          <p:cNvSpPr txBox="1"/>
          <p:nvPr/>
        </p:nvSpPr>
        <p:spPr>
          <a:xfrm>
            <a:off x="7364156" y="4731944"/>
            <a:ext cx="3922988" cy="947375"/>
          </a:xfrm>
          <a:prstGeom prst="rect">
            <a:avLst/>
          </a:prstGeom>
          <a:noFill/>
        </p:spPr>
        <p:txBody>
          <a:bodyPr wrap="square" rtlCol="0">
            <a:spAutoFit/>
          </a:bodyPr>
          <a:lstStyle/>
          <a:p>
            <a:pPr>
              <a:lnSpc>
                <a:spcPct val="150000"/>
              </a:lnSpc>
            </a:pPr>
            <a:r>
              <a:rPr lang="en-US" sz="1270" dirty="0">
                <a:latin typeface="Linkpen 17a Print" panose="03050602060000000000" pitchFamily="66" charset="77"/>
              </a:rPr>
              <a:t>Southampton’s population in 1700 was just 3000. This had risen to 27,000 in 1841 and to nearly 105,000 by 1900. </a:t>
            </a:r>
          </a:p>
        </p:txBody>
      </p:sp>
      <p:pic>
        <p:nvPicPr>
          <p:cNvPr id="12" name="Logo">
            <a:extLst>
              <a:ext uri="{FF2B5EF4-FFF2-40B4-BE49-F238E27FC236}">
                <a16:creationId xmlns:a16="http://schemas.microsoft.com/office/drawing/2014/main" id="{05D32C8B-C43B-1086-3D15-96A8EF5C1F3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5226938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D054CE5-1CA6-7F9D-F64F-7DCE47658FEE}"/>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64B1C46-EE91-F0DD-6F81-2383382EFDF2}"/>
              </a:ext>
            </a:extLst>
          </p:cNvPr>
          <p:cNvSpPr>
            <a:spLocks noGrp="1"/>
          </p:cNvSpPr>
          <p:nvPr>
            <p:ph type="ctrTitle"/>
          </p:nvPr>
        </p:nvSpPr>
        <p:spPr>
          <a:xfrm>
            <a:off x="1524000" y="-1280448"/>
            <a:ext cx="9144000" cy="921925"/>
          </a:xfrm>
        </p:spPr>
        <p:txBody>
          <a:bodyPr>
            <a:normAutofit/>
          </a:bodyPr>
          <a:lstStyle/>
          <a:p>
            <a:r>
              <a:rPr lang="en-US" dirty="0"/>
              <a:t>The Titanic</a:t>
            </a:r>
          </a:p>
        </p:txBody>
      </p:sp>
      <p:sp>
        <p:nvSpPr>
          <p:cNvPr id="2" name="Slide Question">
            <a:extLst>
              <a:ext uri="{FF2B5EF4-FFF2-40B4-BE49-F238E27FC236}">
                <a16:creationId xmlns:a16="http://schemas.microsoft.com/office/drawing/2014/main" id="{B55DBD42-88D9-B038-7AD2-A8B9F0097886}"/>
              </a:ext>
            </a:extLst>
          </p:cNvPr>
          <p:cNvSpPr txBox="1"/>
          <p:nvPr/>
        </p:nvSpPr>
        <p:spPr>
          <a:xfrm>
            <a:off x="-1" y="-101947"/>
            <a:ext cx="7910624"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How did the growth of the British Empire lead to the development of Southampton?</a:t>
            </a:r>
          </a:p>
        </p:txBody>
      </p:sp>
      <p:sp>
        <p:nvSpPr>
          <p:cNvPr id="4" name="Title">
            <a:extLst>
              <a:ext uri="{FF2B5EF4-FFF2-40B4-BE49-F238E27FC236}">
                <a16:creationId xmlns:a16="http://schemas.microsoft.com/office/drawing/2014/main" id="{3319ABF2-071D-38BE-0E9D-4C02CFE700E3}"/>
              </a:ext>
            </a:extLst>
          </p:cNvPr>
          <p:cNvSpPr txBox="1">
            <a:spLocks/>
          </p:cNvSpPr>
          <p:nvPr/>
        </p:nvSpPr>
        <p:spPr>
          <a:xfrm>
            <a:off x="461163" y="528224"/>
            <a:ext cx="443335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600" dirty="0">
                <a:ln w="12700">
                  <a:noFill/>
                </a:ln>
                <a:latin typeface="Superclarendon Rg" panose="02060605060000020003" pitchFamily="18" charset="77"/>
              </a:rPr>
              <a:t>The Titanic</a:t>
            </a:r>
          </a:p>
        </p:txBody>
      </p:sp>
      <p:sp>
        <p:nvSpPr>
          <p:cNvPr id="5" name="TextBox 4">
            <a:extLst>
              <a:ext uri="{FF2B5EF4-FFF2-40B4-BE49-F238E27FC236}">
                <a16:creationId xmlns:a16="http://schemas.microsoft.com/office/drawing/2014/main" id="{6A165CDB-B77C-E9DB-83B6-65F158BBCD36}"/>
              </a:ext>
            </a:extLst>
          </p:cNvPr>
          <p:cNvSpPr txBox="1"/>
          <p:nvPr/>
        </p:nvSpPr>
        <p:spPr>
          <a:xfrm>
            <a:off x="546224" y="1267629"/>
            <a:ext cx="4348291" cy="900246"/>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There was a lot of money to be made from transporting all these people across the seas to Africa, Asia, Australia and the Americas. </a:t>
            </a:r>
          </a:p>
        </p:txBody>
      </p:sp>
      <p:sp>
        <p:nvSpPr>
          <p:cNvPr id="15" name="TextBox 14">
            <a:extLst>
              <a:ext uri="{FF2B5EF4-FFF2-40B4-BE49-F238E27FC236}">
                <a16:creationId xmlns:a16="http://schemas.microsoft.com/office/drawing/2014/main" id="{FBE87A5A-C8F2-5B46-7237-B6908C65E31D}"/>
              </a:ext>
            </a:extLst>
          </p:cNvPr>
          <p:cNvSpPr txBox="1"/>
          <p:nvPr/>
        </p:nvSpPr>
        <p:spPr>
          <a:xfrm>
            <a:off x="546223" y="2212597"/>
            <a:ext cx="4348291" cy="900246"/>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In the 19th century, a number of companies set up in Southampton: one of which was The White Star Line.</a:t>
            </a:r>
          </a:p>
        </p:txBody>
      </p:sp>
      <p:sp>
        <p:nvSpPr>
          <p:cNvPr id="20" name="TextBox 19">
            <a:extLst>
              <a:ext uri="{FF2B5EF4-FFF2-40B4-BE49-F238E27FC236}">
                <a16:creationId xmlns:a16="http://schemas.microsoft.com/office/drawing/2014/main" id="{03485C75-D990-DEAD-9160-87BB06C440C5}"/>
              </a:ext>
            </a:extLst>
          </p:cNvPr>
          <p:cNvSpPr txBox="1"/>
          <p:nvPr/>
        </p:nvSpPr>
        <p:spPr>
          <a:xfrm>
            <a:off x="546224" y="3157565"/>
            <a:ext cx="4440441" cy="1731243"/>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On 10th April 1912, their newest ship, called Titanic,  left Southampton on its first voyage. First class passengers travelled in luxury. On the lower decks were migrants from Asia, Europe and Britain. Most of its crew were from Southampton.</a:t>
            </a:r>
          </a:p>
        </p:txBody>
      </p:sp>
      <p:sp>
        <p:nvSpPr>
          <p:cNvPr id="3" name="TextBox 2">
            <a:extLst>
              <a:ext uri="{FF2B5EF4-FFF2-40B4-BE49-F238E27FC236}">
                <a16:creationId xmlns:a16="http://schemas.microsoft.com/office/drawing/2014/main" id="{A7623E1D-C3F4-4B73-7BCB-E56E3EA891D0}"/>
              </a:ext>
            </a:extLst>
          </p:cNvPr>
          <p:cNvSpPr txBox="1"/>
          <p:nvPr/>
        </p:nvSpPr>
        <p:spPr>
          <a:xfrm>
            <a:off x="546224" y="4933530"/>
            <a:ext cx="2838298" cy="1177245"/>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The ship collided with an iceberg in the North Atlantic on April 12th and sank with 1500 casualties. </a:t>
            </a:r>
          </a:p>
        </p:txBody>
      </p:sp>
      <p:grpSp>
        <p:nvGrpSpPr>
          <p:cNvPr id="21" name="Group 20" descr="A black and white photograph of the Titanic in the water. ">
            <a:extLst>
              <a:ext uri="{FF2B5EF4-FFF2-40B4-BE49-F238E27FC236}">
                <a16:creationId xmlns:a16="http://schemas.microsoft.com/office/drawing/2014/main" id="{ECE919B4-03CA-7B9D-D7FB-9DBD77DE13FA}"/>
              </a:ext>
            </a:extLst>
          </p:cNvPr>
          <p:cNvGrpSpPr/>
          <p:nvPr/>
        </p:nvGrpSpPr>
        <p:grpSpPr>
          <a:xfrm>
            <a:off x="5014946" y="827834"/>
            <a:ext cx="6450069" cy="4659461"/>
            <a:chOff x="5014946" y="939070"/>
            <a:chExt cx="6450069" cy="4659461"/>
          </a:xfrm>
        </p:grpSpPr>
        <p:pic>
          <p:nvPicPr>
            <p:cNvPr id="9" name="Content Placeholder 7" descr="A large ship in the water&#10;&#10;AI-generated content may be incorrect.">
              <a:extLst>
                <a:ext uri="{FF2B5EF4-FFF2-40B4-BE49-F238E27FC236}">
                  <a16:creationId xmlns:a16="http://schemas.microsoft.com/office/drawing/2014/main" id="{C26CEFBA-ED49-90D1-EF95-289165ABCC28}"/>
                </a:ext>
              </a:extLst>
            </p:cNvPr>
            <p:cNvPicPr>
              <a:picLocks noChangeAspect="1"/>
            </p:cNvPicPr>
            <p:nvPr/>
          </p:nvPicPr>
          <p:blipFill>
            <a:blip r:embed="rId4"/>
            <a:stretch>
              <a:fillRect/>
            </a:stretch>
          </p:blipFill>
          <p:spPr>
            <a:xfrm>
              <a:off x="5071728" y="1178172"/>
              <a:ext cx="6393287" cy="4420359"/>
            </a:xfrm>
            <a:prstGeom prst="rect">
              <a:avLst/>
            </a:prstGeom>
            <a:ln w="19050">
              <a:solidFill>
                <a:schemeClr val="tx1"/>
              </a:solidFill>
            </a:ln>
          </p:spPr>
        </p:pic>
        <p:sp>
          <p:nvSpPr>
            <p:cNvPr id="19" name="TextBox 18">
              <a:extLst>
                <a:ext uri="{FF2B5EF4-FFF2-40B4-BE49-F238E27FC236}">
                  <a16:creationId xmlns:a16="http://schemas.microsoft.com/office/drawing/2014/main" id="{D85C73F8-F39C-9C26-6877-F10C533FD42C}"/>
                </a:ext>
              </a:extLst>
            </p:cNvPr>
            <p:cNvSpPr txBox="1"/>
            <p:nvPr/>
          </p:nvSpPr>
          <p:spPr>
            <a:xfrm>
              <a:off x="5014946" y="939070"/>
              <a:ext cx="2260621" cy="257956"/>
            </a:xfrm>
            <a:prstGeom prst="rect">
              <a:avLst/>
            </a:prstGeom>
            <a:noFill/>
          </p:spPr>
          <p:txBody>
            <a:bodyPr wrap="square" rtlCol="0">
              <a:spAutoFit/>
            </a:bodyPr>
            <a:lstStyle/>
            <a:p>
              <a:pPr>
                <a:lnSpc>
                  <a:spcPct val="150000"/>
                </a:lnSpc>
              </a:pPr>
              <a:r>
                <a:rPr lang="en-US"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pic>
        <p:nvPicPr>
          <p:cNvPr id="18" name="Picture 17" descr="An illustration of the ship, the Titanic. ">
            <a:extLst>
              <a:ext uri="{FF2B5EF4-FFF2-40B4-BE49-F238E27FC236}">
                <a16:creationId xmlns:a16="http://schemas.microsoft.com/office/drawing/2014/main" id="{EA4A75F9-398A-6F1B-69E9-6C0B61B55E9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261590" y="4159287"/>
            <a:ext cx="3827323" cy="2341112"/>
          </a:xfrm>
          <a:prstGeom prst="rect">
            <a:avLst/>
          </a:prstGeom>
        </p:spPr>
      </p:pic>
      <p:grpSp>
        <p:nvGrpSpPr>
          <p:cNvPr id="12" name="Group 11" descr="The Titanic at Southampton.&#13;&#10;">
            <a:extLst>
              <a:ext uri="{FF2B5EF4-FFF2-40B4-BE49-F238E27FC236}">
                <a16:creationId xmlns:a16="http://schemas.microsoft.com/office/drawing/2014/main" id="{EF546D5D-DA4B-75C4-CDB9-34E5868C8180}"/>
              </a:ext>
            </a:extLst>
          </p:cNvPr>
          <p:cNvGrpSpPr/>
          <p:nvPr/>
        </p:nvGrpSpPr>
        <p:grpSpPr>
          <a:xfrm>
            <a:off x="7247287" y="5683816"/>
            <a:ext cx="5026798" cy="364838"/>
            <a:chOff x="3827726" y="5642485"/>
            <a:chExt cx="5026798" cy="364838"/>
          </a:xfrm>
        </p:grpSpPr>
        <p:sp>
          <p:nvSpPr>
            <p:cNvPr id="13" name="TextBox 12">
              <a:extLst>
                <a:ext uri="{FF2B5EF4-FFF2-40B4-BE49-F238E27FC236}">
                  <a16:creationId xmlns:a16="http://schemas.microsoft.com/office/drawing/2014/main" id="{062003B6-C5A6-57FC-0AED-5E6FDCB70B2A}"/>
                </a:ext>
              </a:extLst>
            </p:cNvPr>
            <p:cNvSpPr txBox="1"/>
            <p:nvPr/>
          </p:nvSpPr>
          <p:spPr>
            <a:xfrm>
              <a:off x="4012801" y="5661074"/>
              <a:ext cx="4841723" cy="346249"/>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The Titanic at Southampton.</a:t>
              </a:r>
            </a:p>
          </p:txBody>
        </p:sp>
        <p:pic>
          <p:nvPicPr>
            <p:cNvPr id="16" name="Picture 15">
              <a:extLst>
                <a:ext uri="{FF2B5EF4-FFF2-40B4-BE49-F238E27FC236}">
                  <a16:creationId xmlns:a16="http://schemas.microsoft.com/office/drawing/2014/main" id="{E95B8DEB-BC89-A645-E814-979D8AC9D2F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3777029" y="5693182"/>
              <a:ext cx="350267" cy="248874"/>
            </a:xfrm>
            <a:prstGeom prst="rect">
              <a:avLst/>
            </a:prstGeom>
          </p:spPr>
        </p:pic>
      </p:grpSp>
      <p:pic>
        <p:nvPicPr>
          <p:cNvPr id="7" name="Picture 6" descr="An illustration of an older woman from the period coding a suitcase. She wears a purple dress, hat and white shirt and gloves. ">
            <a:extLst>
              <a:ext uri="{FF2B5EF4-FFF2-40B4-BE49-F238E27FC236}">
                <a16:creationId xmlns:a16="http://schemas.microsoft.com/office/drawing/2014/main" id="{BDD76EA5-3D18-A222-35F4-A2725B29AB5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10049816" y="1795860"/>
            <a:ext cx="1717941" cy="4649024"/>
          </a:xfrm>
          <a:prstGeom prst="rect">
            <a:avLst/>
          </a:prstGeom>
        </p:spPr>
      </p:pic>
      <p:pic>
        <p:nvPicPr>
          <p:cNvPr id="10" name="Logo">
            <a:extLst>
              <a:ext uri="{FF2B5EF4-FFF2-40B4-BE49-F238E27FC236}">
                <a16:creationId xmlns:a16="http://schemas.microsoft.com/office/drawing/2014/main" id="{802AD4CF-F14F-998D-935D-CAD939B7AD63}"/>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26626519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 presetClass="entr" presetSubtype="2" decel="5000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200" fill="hold"/>
                                        <p:tgtEl>
                                          <p:spTgt spid="18"/>
                                        </p:tgtEl>
                                        <p:attrNameLst>
                                          <p:attrName>ppt_x</p:attrName>
                                        </p:attrNameLst>
                                      </p:cBhvr>
                                      <p:tavLst>
                                        <p:tav tm="0">
                                          <p:val>
                                            <p:strVal val="1+#ppt_w/2"/>
                                          </p:val>
                                        </p:tav>
                                        <p:tav tm="100000">
                                          <p:val>
                                            <p:strVal val="#ppt_x"/>
                                          </p:val>
                                        </p:tav>
                                      </p:tavLst>
                                    </p:anim>
                                    <p:anim calcmode="lin" valueType="num">
                                      <p:cBhvr additive="base">
                                        <p:cTn id="16" dur="1200" fill="hold"/>
                                        <p:tgtEl>
                                          <p:spTgt spid="18"/>
                                        </p:tgtEl>
                                        <p:attrNameLst>
                                          <p:attrName>ppt_y</p:attrName>
                                        </p:attrNameLst>
                                      </p:cBhvr>
                                      <p:tavLst>
                                        <p:tav tm="0">
                                          <p:val>
                                            <p:strVal val="#ppt_y"/>
                                          </p:val>
                                        </p:tav>
                                        <p:tav tm="100000">
                                          <p:val>
                                            <p:strVal val="#ppt_y"/>
                                          </p:val>
                                        </p:tav>
                                      </p:tavLst>
                                    </p:anim>
                                  </p:childTnLst>
                                </p:cTn>
                              </p:par>
                            </p:childTnLst>
                          </p:cTn>
                        </p:par>
                        <p:par>
                          <p:cTn id="17" fill="hold">
                            <p:stCondLst>
                              <p:cond delay="2200"/>
                            </p:stCondLst>
                            <p:childTnLst>
                              <p:par>
                                <p:cTn id="18" presetID="10" presetClass="entr" presetSubtype="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2700"/>
                            </p:stCondLst>
                            <p:childTnLst>
                              <p:par>
                                <p:cTn id="22" presetID="10"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3200"/>
                            </p:stCondLst>
                            <p:childTnLst>
                              <p:par>
                                <p:cTn id="26" presetID="10"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3700"/>
                            </p:stCondLst>
                            <p:childTnLst>
                              <p:par>
                                <p:cTn id="30" presetID="10"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childTnLst>
                                </p:cTn>
                              </p:par>
                            </p:childTnLst>
                          </p:cTn>
                        </p:par>
                        <p:par>
                          <p:cTn id="33" fill="hold">
                            <p:stCondLst>
                              <p:cond delay="4200"/>
                            </p:stCondLst>
                            <p:childTnLst>
                              <p:par>
                                <p:cTn id="34" presetID="10"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4700"/>
                            </p:stCondLst>
                            <p:childTnLst>
                              <p:par>
                                <p:cTn id="38" presetID="2" presetClass="entr" presetSubtype="2" decel="5000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1000" fill="hold"/>
                                        <p:tgtEl>
                                          <p:spTgt spid="7"/>
                                        </p:tgtEl>
                                        <p:attrNameLst>
                                          <p:attrName>ppt_x</p:attrName>
                                        </p:attrNameLst>
                                      </p:cBhvr>
                                      <p:tavLst>
                                        <p:tav tm="0">
                                          <p:val>
                                            <p:strVal val="1+#ppt_w/2"/>
                                          </p:val>
                                        </p:tav>
                                        <p:tav tm="100000">
                                          <p:val>
                                            <p:strVal val="#ppt_x"/>
                                          </p:val>
                                        </p:tav>
                                      </p:tavLst>
                                    </p:anim>
                                    <p:anim calcmode="lin" valueType="num">
                                      <p:cBhvr additive="base">
                                        <p:cTn id="41"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p:bldP spid="20"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63BE151-2240-C2CB-8985-34B1F48999C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BFB66F5-56F3-2138-F5E2-91E0BF77581F}"/>
              </a:ext>
            </a:extLst>
          </p:cNvPr>
          <p:cNvSpPr>
            <a:spLocks noGrp="1"/>
          </p:cNvSpPr>
          <p:nvPr>
            <p:ph type="ctrTitle"/>
          </p:nvPr>
        </p:nvSpPr>
        <p:spPr>
          <a:xfrm>
            <a:off x="1524000" y="-1280448"/>
            <a:ext cx="9144000" cy="921925"/>
          </a:xfrm>
        </p:spPr>
        <p:txBody>
          <a:bodyPr>
            <a:normAutofit/>
          </a:bodyPr>
          <a:lstStyle/>
          <a:p>
            <a:r>
              <a:rPr lang="en-US" dirty="0"/>
              <a:t>Gateway to the Empire</a:t>
            </a:r>
          </a:p>
        </p:txBody>
      </p:sp>
      <p:sp>
        <p:nvSpPr>
          <p:cNvPr id="4" name="Title">
            <a:extLst>
              <a:ext uri="{FF2B5EF4-FFF2-40B4-BE49-F238E27FC236}">
                <a16:creationId xmlns:a16="http://schemas.microsoft.com/office/drawing/2014/main" id="{0736F877-0053-F843-9A30-DE404D7A5EC0}"/>
              </a:ext>
            </a:extLst>
          </p:cNvPr>
          <p:cNvSpPr txBox="1">
            <a:spLocks/>
          </p:cNvSpPr>
          <p:nvPr/>
        </p:nvSpPr>
        <p:spPr>
          <a:xfrm>
            <a:off x="461163" y="1094787"/>
            <a:ext cx="405427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Gateway to the Empire</a:t>
            </a:r>
          </a:p>
        </p:txBody>
      </p:sp>
      <p:sp>
        <p:nvSpPr>
          <p:cNvPr id="5" name="TextBox 4">
            <a:extLst>
              <a:ext uri="{FF2B5EF4-FFF2-40B4-BE49-F238E27FC236}">
                <a16:creationId xmlns:a16="http://schemas.microsoft.com/office/drawing/2014/main" id="{A1D4BDEA-E5BA-2ED6-12F6-F62B7C2DD9E5}"/>
              </a:ext>
            </a:extLst>
          </p:cNvPr>
          <p:cNvSpPr txBox="1"/>
          <p:nvPr/>
        </p:nvSpPr>
        <p:spPr>
          <a:xfrm>
            <a:off x="546224" y="1974642"/>
            <a:ext cx="3497875" cy="1624484"/>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By the 1900s, Southampton had become known as the Gateway to the Empire. Its docks, ships, and railway linked it to every corner of Britain’s empire. </a:t>
            </a:r>
          </a:p>
        </p:txBody>
      </p:sp>
      <p:sp>
        <p:nvSpPr>
          <p:cNvPr id="15" name="TextBox 14">
            <a:extLst>
              <a:ext uri="{FF2B5EF4-FFF2-40B4-BE49-F238E27FC236}">
                <a16:creationId xmlns:a16="http://schemas.microsoft.com/office/drawing/2014/main" id="{9F6BE601-9494-1293-07FE-767D39352317}"/>
              </a:ext>
            </a:extLst>
          </p:cNvPr>
          <p:cNvSpPr txBox="1"/>
          <p:nvPr/>
        </p:nvSpPr>
        <p:spPr>
          <a:xfrm>
            <a:off x="546224" y="3664783"/>
            <a:ext cx="3497876" cy="1312860"/>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From royal visits to migration, from war to trade, Southampton’s story is one of connection to the wider world.</a:t>
            </a:r>
          </a:p>
        </p:txBody>
      </p:sp>
      <p:pic>
        <p:nvPicPr>
          <p:cNvPr id="8" name="Picture 7" descr="A poster that reads&#10;&quot;The World's Greatest Liners use&#10;SOUTHAMPTON DOCS&#10;Owned and managed by the Southern Railway.&#10;&#10;Distributing centre for the Empire's Products&#10;&#10;Factory Sites at ships side&#10;Booklet on Request">
            <a:extLst>
              <a:ext uri="{FF2B5EF4-FFF2-40B4-BE49-F238E27FC236}">
                <a16:creationId xmlns:a16="http://schemas.microsoft.com/office/drawing/2014/main" id="{E729B5AB-5978-B230-D3FE-95D59D744B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18003" y="271462"/>
            <a:ext cx="7764242" cy="6308447"/>
          </a:xfrm>
          <a:prstGeom prst="rect">
            <a:avLst/>
          </a:prstGeom>
        </p:spPr>
      </p:pic>
      <p:pic>
        <p:nvPicPr>
          <p:cNvPr id="10" name="Logo">
            <a:extLst>
              <a:ext uri="{FF2B5EF4-FFF2-40B4-BE49-F238E27FC236}">
                <a16:creationId xmlns:a16="http://schemas.microsoft.com/office/drawing/2014/main" id="{429F47A5-B6EC-86E5-7FD5-D37197B55BB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34378848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How did a royal visit in 1750 lead to the growth of Southampton?&#13;&#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descr="&#13;&#10;">
              <a:extLst>
                <a:ext uri="{FF2B5EF4-FFF2-40B4-BE49-F238E27FC236}">
                  <a16:creationId xmlns:a16="http://schemas.microsoft.com/office/drawing/2014/main" id="{029D932F-C3B1-0326-BE7B-8610BF323246}"/>
                </a:ext>
              </a:extLst>
            </p:cNvPr>
            <p:cNvSpPr txBox="1"/>
            <p:nvPr/>
          </p:nvSpPr>
          <p:spPr>
            <a:xfrm>
              <a:off x="821106" y="865241"/>
              <a:ext cx="4892488"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a royal visit in 1750 lead to the growth of Southampton?</a:t>
              </a:r>
            </a:p>
          </p:txBody>
        </p:sp>
      </p:grpSp>
      <p:grpSp>
        <p:nvGrpSpPr>
          <p:cNvPr id="17" name="box 2" descr="Why were developments in travel and transport so important to Southampton?&#13;&#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descr="&#13;&#10;">
              <a:extLst>
                <a:ext uri="{FF2B5EF4-FFF2-40B4-BE49-F238E27FC236}">
                  <a16:creationId xmlns:a16="http://schemas.microsoft.com/office/drawing/2014/main" id="{BD5A7856-FA7B-07BE-9968-EF291D5E4E6D}"/>
                </a:ext>
              </a:extLst>
            </p:cNvPr>
            <p:cNvSpPr txBox="1"/>
            <p:nvPr/>
          </p:nvSpPr>
          <p:spPr>
            <a:xfrm>
              <a:off x="6502459" y="665186"/>
              <a:ext cx="4868435"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Why were developments in travel and transport so important to Southampton?</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1655483" y="2753413"/>
            <a:ext cx="8881033" cy="1077218"/>
          </a:xfrm>
          <a:prstGeom prst="rect">
            <a:avLst/>
          </a:prstGeom>
          <a:noFill/>
        </p:spPr>
        <p:txBody>
          <a:bodyPr wrap="square">
            <a:spAutoFit/>
          </a:bodyPr>
          <a:lstStyle/>
          <a:p>
            <a:pPr algn="ctr"/>
            <a:r>
              <a:rPr lang="en-GB" sz="3200" dirty="0">
                <a:solidFill>
                  <a:srgbClr val="B65379"/>
                </a:solidFill>
                <a:latin typeface="Superclarendon Rg" panose="02000505080000020003" pitchFamily="2" charset="77"/>
              </a:rPr>
              <a:t>Why did Southampton become known as the gateway to the Empire? </a:t>
            </a:r>
          </a:p>
        </p:txBody>
      </p:sp>
      <p:grpSp>
        <p:nvGrpSpPr>
          <p:cNvPr id="20" name="box 3" descr="How did the growth of the British Empire lead to the development of Southampton?&#13;&#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821106" y="4253064"/>
              <a:ext cx="4910851"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growth of the British Empire lead to the development of Southampton?</a:t>
              </a:r>
            </a:p>
          </p:txBody>
        </p:sp>
      </p:grpSp>
      <p:grpSp>
        <p:nvGrpSpPr>
          <p:cNvPr id="23" name="box 4" descr="What can still be seen today of the impact the Trans-Atlantic Slave Trade had on Southampton?&#13;&#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258319" y="4253063"/>
              <a:ext cx="5356713"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What can still be seen today of the impact the Trans-Atlantic Slave Trade had on Southampton?</a:t>
              </a:r>
            </a:p>
          </p:txBody>
        </p:sp>
      </p:grpSp>
      <p:pic>
        <p:nvPicPr>
          <p:cNvPr id="3" name="Logo">
            <a:extLst>
              <a:ext uri="{FF2B5EF4-FFF2-40B4-BE49-F238E27FC236}">
                <a16:creationId xmlns:a16="http://schemas.microsoft.com/office/drawing/2014/main" id="{2A059927-28F9-2B44-5ABD-DF30A6F04AB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normAutofit/>
          </a:bodyPr>
          <a:lstStyle/>
          <a:p>
            <a:r>
              <a:rPr lang="en-US" dirty="0"/>
              <a:t>A Royal Visit </a:t>
            </a:r>
          </a:p>
        </p:txBody>
      </p:sp>
      <p:sp>
        <p:nvSpPr>
          <p:cNvPr id="17" name="Slide Question">
            <a:extLst>
              <a:ext uri="{FF2B5EF4-FFF2-40B4-BE49-F238E27FC236}">
                <a16:creationId xmlns:a16="http://schemas.microsoft.com/office/drawing/2014/main" id="{BAD8304E-6D54-B586-C1B9-959FE206BB9E}"/>
              </a:ext>
            </a:extLst>
          </p:cNvPr>
          <p:cNvSpPr txBox="1"/>
          <p:nvPr/>
        </p:nvSpPr>
        <p:spPr>
          <a:xfrm>
            <a:off x="0" y="-101947"/>
            <a:ext cx="5703216"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How did a royal visit in 1750 lead to the growth of Southampton?</a:t>
            </a:r>
          </a:p>
        </p:txBody>
      </p:sp>
      <p:grpSp>
        <p:nvGrpSpPr>
          <p:cNvPr id="35" name="Group 34" descr="A grand portrait of Frederick, Prince of Wales. He wears regal blue and gold clothing and is draped in a large red and white cloak. He wears a white ringleted wig and it pointing to a crown. ">
            <a:extLst>
              <a:ext uri="{FF2B5EF4-FFF2-40B4-BE49-F238E27FC236}">
                <a16:creationId xmlns:a16="http://schemas.microsoft.com/office/drawing/2014/main" id="{1D7256E2-11B2-3350-2E72-B803F498946F}"/>
              </a:ext>
            </a:extLst>
          </p:cNvPr>
          <p:cNvGrpSpPr/>
          <p:nvPr/>
        </p:nvGrpSpPr>
        <p:grpSpPr>
          <a:xfrm>
            <a:off x="653808" y="369557"/>
            <a:ext cx="4162286" cy="5984110"/>
            <a:chOff x="653808" y="369557"/>
            <a:chExt cx="4162286" cy="5984110"/>
          </a:xfrm>
        </p:grpSpPr>
        <p:pic>
          <p:nvPicPr>
            <p:cNvPr id="20" name="Picture 19" descr="A painting of a person in a blue robe&#10;&#10;AI-generated content may be incorrect.">
              <a:extLst>
                <a:ext uri="{FF2B5EF4-FFF2-40B4-BE49-F238E27FC236}">
                  <a16:creationId xmlns:a16="http://schemas.microsoft.com/office/drawing/2014/main" id="{03B726C7-3214-4BEC-6CCC-4F5D8C4C7CBF}"/>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70244" y="599167"/>
              <a:ext cx="4045850" cy="5754500"/>
            </a:xfrm>
            <a:prstGeom prst="rect">
              <a:avLst/>
            </a:prstGeom>
            <a:ln w="19050">
              <a:solidFill>
                <a:schemeClr val="tx1"/>
              </a:solidFill>
            </a:ln>
          </p:spPr>
        </p:pic>
        <p:sp>
          <p:nvSpPr>
            <p:cNvPr id="34" name="TextBox 33">
              <a:extLst>
                <a:ext uri="{FF2B5EF4-FFF2-40B4-BE49-F238E27FC236}">
                  <a16:creationId xmlns:a16="http://schemas.microsoft.com/office/drawing/2014/main" id="{27E07789-359D-85C2-58CA-D920376465E0}"/>
                </a:ext>
              </a:extLst>
            </p:cNvPr>
            <p:cNvSpPr txBox="1"/>
            <p:nvPr/>
          </p:nvSpPr>
          <p:spPr>
            <a:xfrm>
              <a:off x="653808" y="369557"/>
              <a:ext cx="2030126" cy="257891"/>
            </a:xfrm>
            <a:prstGeom prst="rect">
              <a:avLst/>
            </a:prstGeom>
            <a:noFill/>
          </p:spPr>
          <p:txBody>
            <a:bodyPr wrap="square" rtlCol="0">
              <a:spAutoFit/>
            </a:bodyPr>
            <a:lstStyle/>
            <a:p>
              <a:pPr>
                <a:lnSpc>
                  <a:spcPct val="150000"/>
                </a:lnSpc>
              </a:pPr>
              <a:r>
                <a:rPr lang="en-US"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sp>
        <p:nvSpPr>
          <p:cNvPr id="18" name="Title">
            <a:extLst>
              <a:ext uri="{FF2B5EF4-FFF2-40B4-BE49-F238E27FC236}">
                <a16:creationId xmlns:a16="http://schemas.microsoft.com/office/drawing/2014/main" id="{4FF37B79-A65A-CB80-4534-14E175D0FE5A}"/>
              </a:ext>
            </a:extLst>
          </p:cNvPr>
          <p:cNvSpPr txBox="1">
            <a:spLocks/>
          </p:cNvSpPr>
          <p:nvPr/>
        </p:nvSpPr>
        <p:spPr>
          <a:xfrm>
            <a:off x="5047415" y="666734"/>
            <a:ext cx="637434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 Royal Visit </a:t>
            </a:r>
          </a:p>
        </p:txBody>
      </p:sp>
      <p:sp>
        <p:nvSpPr>
          <p:cNvPr id="19" name="TextBox 18">
            <a:extLst>
              <a:ext uri="{FF2B5EF4-FFF2-40B4-BE49-F238E27FC236}">
                <a16:creationId xmlns:a16="http://schemas.microsoft.com/office/drawing/2014/main" id="{E60D6895-E76D-E264-42F6-9B8D3F024A7B}"/>
              </a:ext>
            </a:extLst>
          </p:cNvPr>
          <p:cNvSpPr txBox="1"/>
          <p:nvPr/>
        </p:nvSpPr>
        <p:spPr>
          <a:xfrm>
            <a:off x="5047415" y="1546360"/>
            <a:ext cx="5750351"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Before 1750, Southampton was in decline, as more trade moved to London. </a:t>
            </a:r>
          </a:p>
        </p:txBody>
      </p:sp>
      <p:sp>
        <p:nvSpPr>
          <p:cNvPr id="22" name="TextBox 21">
            <a:extLst>
              <a:ext uri="{FF2B5EF4-FFF2-40B4-BE49-F238E27FC236}">
                <a16:creationId xmlns:a16="http://schemas.microsoft.com/office/drawing/2014/main" id="{2637AF4C-0BE0-B973-F822-7496C627CF9F}"/>
              </a:ext>
            </a:extLst>
          </p:cNvPr>
          <p:cNvSpPr txBox="1"/>
          <p:nvPr/>
        </p:nvSpPr>
        <p:spPr>
          <a:xfrm>
            <a:off x="5047415" y="2398314"/>
            <a:ext cx="5529460"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Things changed when the Prince of Wales visited to bathe in the sea and drink the town’s newly discovered mineral water. </a:t>
            </a:r>
          </a:p>
        </p:txBody>
      </p:sp>
      <p:sp>
        <p:nvSpPr>
          <p:cNvPr id="24" name="TextBox 23">
            <a:extLst>
              <a:ext uri="{FF2B5EF4-FFF2-40B4-BE49-F238E27FC236}">
                <a16:creationId xmlns:a16="http://schemas.microsoft.com/office/drawing/2014/main" id="{D4CF77F5-1637-F8A9-7C37-F11C636D1F69}"/>
              </a:ext>
            </a:extLst>
          </p:cNvPr>
          <p:cNvSpPr txBox="1"/>
          <p:nvPr/>
        </p:nvSpPr>
        <p:spPr>
          <a:xfrm>
            <a:off x="5047413" y="3573434"/>
            <a:ext cx="5750351"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This royal visit made Southampton fashionable. Wealthy people came to enjoy its spas, pleasure gardens, and theatres.</a:t>
            </a:r>
          </a:p>
        </p:txBody>
      </p:sp>
      <p:grpSp>
        <p:nvGrpSpPr>
          <p:cNvPr id="30" name="Group 29" descr="Frederick, Prince of Wales&#13;&#10;">
            <a:extLst>
              <a:ext uri="{FF2B5EF4-FFF2-40B4-BE49-F238E27FC236}">
                <a16:creationId xmlns:a16="http://schemas.microsoft.com/office/drawing/2014/main" id="{18ECDCFB-4356-6A9D-EEBA-98F5BF5BDE37}"/>
              </a:ext>
            </a:extLst>
          </p:cNvPr>
          <p:cNvGrpSpPr/>
          <p:nvPr/>
        </p:nvGrpSpPr>
        <p:grpSpPr>
          <a:xfrm>
            <a:off x="5127178" y="4748554"/>
            <a:ext cx="3130702" cy="388568"/>
            <a:chOff x="4816094" y="4748554"/>
            <a:chExt cx="3130702" cy="388568"/>
          </a:xfrm>
        </p:grpSpPr>
        <p:sp>
          <p:nvSpPr>
            <p:cNvPr id="26" name="TextBox 25">
              <a:extLst>
                <a:ext uri="{FF2B5EF4-FFF2-40B4-BE49-F238E27FC236}">
                  <a16:creationId xmlns:a16="http://schemas.microsoft.com/office/drawing/2014/main" id="{07E24877-DEDA-3775-BEB6-750028350294}"/>
                </a:ext>
              </a:extLst>
            </p:cNvPr>
            <p:cNvSpPr txBox="1"/>
            <p:nvPr/>
          </p:nvSpPr>
          <p:spPr>
            <a:xfrm>
              <a:off x="5047413" y="4748554"/>
              <a:ext cx="2899383" cy="388568"/>
            </a:xfrm>
            <a:prstGeom prst="rect">
              <a:avLst/>
            </a:prstGeom>
            <a:noFill/>
          </p:spPr>
          <p:txBody>
            <a:bodyPr wrap="square" rtlCol="0">
              <a:spAutoFit/>
            </a:bodyPr>
            <a:lstStyle/>
            <a:p>
              <a:pPr algn="r">
                <a:lnSpc>
                  <a:spcPct val="150000"/>
                </a:lnSpc>
              </a:pPr>
              <a:r>
                <a:rPr lang="en-US" sz="1400" dirty="0">
                  <a:latin typeface="Linkpen 17a Print" panose="03050602060000000000" pitchFamily="66" charset="77"/>
                </a:rPr>
                <a:t>Frederick, Prince of Wales</a:t>
              </a:r>
            </a:p>
          </p:txBody>
        </p:sp>
        <p:pic>
          <p:nvPicPr>
            <p:cNvPr id="28" name="Picture 27">
              <a:extLst>
                <a:ext uri="{FF2B5EF4-FFF2-40B4-BE49-F238E27FC236}">
                  <a16:creationId xmlns:a16="http://schemas.microsoft.com/office/drawing/2014/main" id="{D16EDE76-C3E8-E56E-69D5-A37FE1603B6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4816094" y="4818401"/>
              <a:ext cx="350267" cy="248874"/>
            </a:xfrm>
            <a:prstGeom prst="rect">
              <a:avLst/>
            </a:prstGeom>
          </p:spPr>
        </p:pic>
      </p:grpSp>
      <p:pic>
        <p:nvPicPr>
          <p:cNvPr id="5" name="Picture 4" descr="An illustration of a Georgian women. She wears a green dress. ">
            <a:extLst>
              <a:ext uri="{FF2B5EF4-FFF2-40B4-BE49-F238E27FC236}">
                <a16:creationId xmlns:a16="http://schemas.microsoft.com/office/drawing/2014/main" id="{935DFD9D-063C-BCD3-E3A5-4D8D3D1BA8A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260619" y="1641999"/>
            <a:ext cx="1433812" cy="4795855"/>
          </a:xfrm>
          <a:prstGeom prst="rect">
            <a:avLst/>
          </a:prstGeom>
        </p:spPr>
      </p:pic>
      <p:pic>
        <p:nvPicPr>
          <p:cNvPr id="29" name="Timeline" descr="Gegorian timeline (AD 1714 to AD 1837)">
            <a:extLst>
              <a:ext uri="{FF2B5EF4-FFF2-40B4-BE49-F238E27FC236}">
                <a16:creationId xmlns:a16="http://schemas.microsoft.com/office/drawing/2014/main" id="{F206E081-0306-C49E-AE19-D93363823168}"/>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 y="5054261"/>
            <a:ext cx="12191999" cy="1822169"/>
          </a:xfrm>
          <a:prstGeom prst="rect">
            <a:avLst/>
          </a:prstGeom>
        </p:spPr>
      </p:pic>
      <p:pic>
        <p:nvPicPr>
          <p:cNvPr id="15" name="Logo">
            <a:extLst>
              <a:ext uri="{FF2B5EF4-FFF2-40B4-BE49-F238E27FC236}">
                <a16:creationId xmlns:a16="http://schemas.microsoft.com/office/drawing/2014/main" id="{42C6C007-2322-1F9A-C025-CEDD3CCC469E}"/>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3000"/>
                            </p:stCondLst>
                            <p:childTnLst>
                              <p:par>
                                <p:cTn id="29" presetID="2" presetClass="entr" presetSubtype="2" decel="5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1000" fill="hold"/>
                                        <p:tgtEl>
                                          <p:spTgt spid="5"/>
                                        </p:tgtEl>
                                        <p:attrNameLst>
                                          <p:attrName>ppt_x</p:attrName>
                                        </p:attrNameLst>
                                      </p:cBhvr>
                                      <p:tavLst>
                                        <p:tav tm="0">
                                          <p:val>
                                            <p:strVal val="1+#ppt_w/2"/>
                                          </p:val>
                                        </p:tav>
                                        <p:tav tm="100000">
                                          <p:val>
                                            <p:strVal val="#ppt_x"/>
                                          </p:val>
                                        </p:tav>
                                      </p:tavLst>
                                    </p:anim>
                                    <p:anim calcmode="lin" valueType="num">
                                      <p:cBhvr additive="base">
                                        <p:cTn id="32"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BA6F0BF-C1A1-9D64-9756-62016C8B589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2983FE9-F7CC-F4D0-F0B2-D82B59941197}"/>
              </a:ext>
            </a:extLst>
          </p:cNvPr>
          <p:cNvSpPr>
            <a:spLocks noGrp="1"/>
          </p:cNvSpPr>
          <p:nvPr>
            <p:ph type="ctrTitle"/>
          </p:nvPr>
        </p:nvSpPr>
        <p:spPr>
          <a:xfrm>
            <a:off x="1524000" y="-1280448"/>
            <a:ext cx="9144000" cy="921925"/>
          </a:xfrm>
        </p:spPr>
        <p:txBody>
          <a:bodyPr>
            <a:normAutofit/>
          </a:bodyPr>
          <a:lstStyle/>
          <a:p>
            <a:r>
              <a:rPr lang="en-US" dirty="0"/>
              <a:t>A Seaside Resort</a:t>
            </a:r>
          </a:p>
        </p:txBody>
      </p:sp>
      <p:sp>
        <p:nvSpPr>
          <p:cNvPr id="17" name="Slide Question">
            <a:extLst>
              <a:ext uri="{FF2B5EF4-FFF2-40B4-BE49-F238E27FC236}">
                <a16:creationId xmlns:a16="http://schemas.microsoft.com/office/drawing/2014/main" id="{BAC9097B-3046-C46C-54A4-E893A383A99C}"/>
              </a:ext>
            </a:extLst>
          </p:cNvPr>
          <p:cNvSpPr txBox="1"/>
          <p:nvPr/>
        </p:nvSpPr>
        <p:spPr>
          <a:xfrm>
            <a:off x="0" y="-101947"/>
            <a:ext cx="5703216"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How did a royal visit in 1750 lead to the growth of Southampton?</a:t>
            </a:r>
          </a:p>
        </p:txBody>
      </p:sp>
      <p:sp>
        <p:nvSpPr>
          <p:cNvPr id="18" name="Title">
            <a:extLst>
              <a:ext uri="{FF2B5EF4-FFF2-40B4-BE49-F238E27FC236}">
                <a16:creationId xmlns:a16="http://schemas.microsoft.com/office/drawing/2014/main" id="{C131C584-F884-FB52-E8F6-B577DE353CF2}"/>
              </a:ext>
            </a:extLst>
          </p:cNvPr>
          <p:cNvSpPr txBox="1">
            <a:spLocks/>
          </p:cNvSpPr>
          <p:nvPr/>
        </p:nvSpPr>
        <p:spPr>
          <a:xfrm>
            <a:off x="459815" y="861670"/>
            <a:ext cx="355925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A Seaside Resort</a:t>
            </a:r>
          </a:p>
        </p:txBody>
      </p:sp>
      <p:sp>
        <p:nvSpPr>
          <p:cNvPr id="19" name="TextBox 18">
            <a:extLst>
              <a:ext uri="{FF2B5EF4-FFF2-40B4-BE49-F238E27FC236}">
                <a16:creationId xmlns:a16="http://schemas.microsoft.com/office/drawing/2014/main" id="{92FF3D4C-6572-8FDD-3986-2D5DB90FB938}"/>
              </a:ext>
            </a:extLst>
          </p:cNvPr>
          <p:cNvSpPr txBox="1"/>
          <p:nvPr/>
        </p:nvSpPr>
        <p:spPr>
          <a:xfrm>
            <a:off x="457406" y="1601075"/>
            <a:ext cx="3370721" cy="900246"/>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By the late 1700s, Southampton was a popular place among wealthy people for leisure. </a:t>
            </a:r>
          </a:p>
        </p:txBody>
      </p:sp>
      <p:sp>
        <p:nvSpPr>
          <p:cNvPr id="22" name="TextBox 21">
            <a:extLst>
              <a:ext uri="{FF2B5EF4-FFF2-40B4-BE49-F238E27FC236}">
                <a16:creationId xmlns:a16="http://schemas.microsoft.com/office/drawing/2014/main" id="{E3439C00-4716-471E-B19A-D9ADA92BB1E1}"/>
              </a:ext>
            </a:extLst>
          </p:cNvPr>
          <p:cNvSpPr txBox="1"/>
          <p:nvPr/>
        </p:nvSpPr>
        <p:spPr>
          <a:xfrm>
            <a:off x="457406" y="2520454"/>
            <a:ext cx="3646133" cy="1454244"/>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A theatre was built in French Street in 1766; sea water baths were built near West Quay; while assembly rooms around the town held fashionable summer balls and concerts. </a:t>
            </a:r>
          </a:p>
        </p:txBody>
      </p:sp>
      <p:sp>
        <p:nvSpPr>
          <p:cNvPr id="24" name="TextBox 23">
            <a:extLst>
              <a:ext uri="{FF2B5EF4-FFF2-40B4-BE49-F238E27FC236}">
                <a16:creationId xmlns:a16="http://schemas.microsoft.com/office/drawing/2014/main" id="{01AD2805-77FA-122B-B547-B6845FEB835C}"/>
              </a:ext>
            </a:extLst>
          </p:cNvPr>
          <p:cNvSpPr txBox="1"/>
          <p:nvPr/>
        </p:nvSpPr>
        <p:spPr>
          <a:xfrm>
            <a:off x="460190" y="3993831"/>
            <a:ext cx="3367938" cy="1731243"/>
          </a:xfrm>
          <a:prstGeom prst="rect">
            <a:avLst/>
          </a:prstGeom>
          <a:noFill/>
        </p:spPr>
        <p:txBody>
          <a:bodyPr wrap="square" rtlCol="0">
            <a:spAutoFit/>
          </a:bodyPr>
          <a:lstStyle/>
          <a:p>
            <a:pPr>
              <a:lnSpc>
                <a:spcPct val="150000"/>
              </a:lnSpc>
            </a:pPr>
            <a:r>
              <a:rPr lang="en-US" sz="1200" dirty="0">
                <a:latin typeface="Linkpen 17a Print" panose="03050602060000000000" pitchFamily="66" charset="77"/>
              </a:rPr>
              <a:t>Sailing matches and horseracing were </a:t>
            </a:r>
            <a:r>
              <a:rPr lang="en-US" sz="1200" dirty="0" err="1">
                <a:latin typeface="Linkpen 17a Print" panose="03050602060000000000" pitchFamily="66" charset="77"/>
              </a:rPr>
              <a:t>organised</a:t>
            </a:r>
            <a:r>
              <a:rPr lang="en-US" sz="1200" dirty="0">
                <a:latin typeface="Linkpen 17a Print" panose="03050602060000000000" pitchFamily="66" charset="77"/>
              </a:rPr>
              <a:t> in summer and winter pursuits included ice skating on the marshes to the east of Southampton, in which Jane Austen‘s brother took part in 1807.</a:t>
            </a:r>
          </a:p>
        </p:txBody>
      </p:sp>
      <p:grpSp>
        <p:nvGrpSpPr>
          <p:cNvPr id="30" name="Group 29" descr="Street scene of Georgian Southampton&#13;&#10;">
            <a:extLst>
              <a:ext uri="{FF2B5EF4-FFF2-40B4-BE49-F238E27FC236}">
                <a16:creationId xmlns:a16="http://schemas.microsoft.com/office/drawing/2014/main" id="{A721E4CF-B1C2-0887-258C-1368FD47D77C}"/>
              </a:ext>
            </a:extLst>
          </p:cNvPr>
          <p:cNvGrpSpPr/>
          <p:nvPr/>
        </p:nvGrpSpPr>
        <p:grpSpPr>
          <a:xfrm>
            <a:off x="434795" y="5752665"/>
            <a:ext cx="3840869" cy="346249"/>
            <a:chOff x="5707291" y="4748554"/>
            <a:chExt cx="3840869" cy="346249"/>
          </a:xfrm>
        </p:grpSpPr>
        <p:sp>
          <p:nvSpPr>
            <p:cNvPr id="26" name="TextBox 25">
              <a:extLst>
                <a:ext uri="{FF2B5EF4-FFF2-40B4-BE49-F238E27FC236}">
                  <a16:creationId xmlns:a16="http://schemas.microsoft.com/office/drawing/2014/main" id="{A4F6CFE0-FC33-9FB0-A7D0-F78C5DDE45E9}"/>
                </a:ext>
              </a:extLst>
            </p:cNvPr>
            <p:cNvSpPr txBox="1"/>
            <p:nvPr/>
          </p:nvSpPr>
          <p:spPr>
            <a:xfrm>
              <a:off x="5707291" y="4748554"/>
              <a:ext cx="3559257" cy="346249"/>
            </a:xfrm>
            <a:prstGeom prst="rect">
              <a:avLst/>
            </a:prstGeom>
            <a:noFill/>
          </p:spPr>
          <p:txBody>
            <a:bodyPr wrap="square" rtlCol="0">
              <a:spAutoFit/>
            </a:bodyPr>
            <a:lstStyle/>
            <a:p>
              <a:pPr algn="r">
                <a:lnSpc>
                  <a:spcPct val="150000"/>
                </a:lnSpc>
              </a:pPr>
              <a:r>
                <a:rPr lang="en-US" sz="1200" dirty="0">
                  <a:latin typeface="Linkpen 17a Print" panose="03050602060000000000" pitchFamily="66" charset="77"/>
                </a:rPr>
                <a:t>Street scene of Georgian Southampton</a:t>
              </a:r>
            </a:p>
          </p:txBody>
        </p:sp>
        <p:pic>
          <p:nvPicPr>
            <p:cNvPr id="28" name="Picture 27">
              <a:extLst>
                <a:ext uri="{FF2B5EF4-FFF2-40B4-BE49-F238E27FC236}">
                  <a16:creationId xmlns:a16="http://schemas.microsoft.com/office/drawing/2014/main" id="{1BBA6FA1-4775-850C-4372-D7847FCA3EF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197893" y="4818401"/>
              <a:ext cx="350267" cy="248874"/>
            </a:xfrm>
            <a:prstGeom prst="rect">
              <a:avLst/>
            </a:prstGeom>
          </p:spPr>
        </p:pic>
      </p:grpSp>
      <p:grpSp>
        <p:nvGrpSpPr>
          <p:cNvPr id="4" name="Group 3" descr="A detailed illustration of a street scene in Georgian Southampton. It shows a cobbled road lined with shops, horse drawn carts and people fill the street. ">
            <a:extLst>
              <a:ext uri="{FF2B5EF4-FFF2-40B4-BE49-F238E27FC236}">
                <a16:creationId xmlns:a16="http://schemas.microsoft.com/office/drawing/2014/main" id="{4FBA5944-C927-4650-7F8E-72BF5C28286F}"/>
              </a:ext>
            </a:extLst>
          </p:cNvPr>
          <p:cNvGrpSpPr/>
          <p:nvPr/>
        </p:nvGrpSpPr>
        <p:grpSpPr>
          <a:xfrm>
            <a:off x="4343400" y="493817"/>
            <a:ext cx="7371476" cy="5910289"/>
            <a:chOff x="4343400" y="493817"/>
            <a:chExt cx="7371476" cy="5910289"/>
          </a:xfrm>
        </p:grpSpPr>
        <p:pic>
          <p:nvPicPr>
            <p:cNvPr id="2" name="Picture 1" descr="A city street with people and horses&#10;&#10;AI-generated content may be incorrect.">
              <a:extLst>
                <a:ext uri="{FF2B5EF4-FFF2-40B4-BE49-F238E27FC236}">
                  <a16:creationId xmlns:a16="http://schemas.microsoft.com/office/drawing/2014/main" id="{CB5DC74F-679E-D871-2832-52D0A7C48C1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343400" y="493817"/>
              <a:ext cx="7371476" cy="5910289"/>
            </a:xfrm>
            <a:prstGeom prst="rect">
              <a:avLst/>
            </a:prstGeom>
            <a:ln w="19050">
              <a:solidFill>
                <a:schemeClr val="tx1"/>
              </a:solidFill>
            </a:ln>
          </p:spPr>
        </p:pic>
        <p:sp>
          <p:nvSpPr>
            <p:cNvPr id="3" name="TextBox 2">
              <a:extLst>
                <a:ext uri="{FF2B5EF4-FFF2-40B4-BE49-F238E27FC236}">
                  <a16:creationId xmlns:a16="http://schemas.microsoft.com/office/drawing/2014/main" id="{56FEFE55-68DB-C612-3630-6887F2D98D3F}"/>
                </a:ext>
              </a:extLst>
            </p:cNvPr>
            <p:cNvSpPr txBox="1"/>
            <p:nvPr/>
          </p:nvSpPr>
          <p:spPr>
            <a:xfrm>
              <a:off x="10524825" y="547027"/>
              <a:ext cx="1147717" cy="257891"/>
            </a:xfrm>
            <a:prstGeom prst="rect">
              <a:avLst/>
            </a:prstGeom>
            <a:noFill/>
          </p:spPr>
          <p:txBody>
            <a:bodyPr wrap="square" rtlCol="0">
              <a:spAutoFit/>
            </a:bodyPr>
            <a:lstStyle/>
            <a:p>
              <a:pPr>
                <a:lnSpc>
                  <a:spcPct val="150000"/>
                </a:lnSpc>
              </a:pPr>
              <a:r>
                <a:rPr lang="en-US" sz="800" dirty="0">
                  <a:solidFill>
                    <a:schemeClr val="bg1">
                      <a:lumMod val="50000"/>
                    </a:schemeClr>
                  </a:solidFill>
                  <a:latin typeface="Calibri" panose="020F0502020204030204" pitchFamily="34" charset="0"/>
                  <a:cs typeface="Calibri" panose="020F0502020204030204" pitchFamily="34" charset="0"/>
                </a:rPr>
                <a:t>© </a:t>
              </a:r>
              <a:r>
                <a:rPr lang="en-US" sz="800" dirty="0" err="1">
                  <a:solidFill>
                    <a:schemeClr val="bg1">
                      <a:lumMod val="50000"/>
                    </a:schemeClr>
                  </a:solidFill>
                  <a:latin typeface="Calibri" panose="020F0502020204030204" pitchFamily="34" charset="0"/>
                  <a:cs typeface="Calibri" panose="020F0502020204030204" pitchFamily="34" charset="0"/>
                </a:rPr>
                <a:t>Alamy</a:t>
              </a:r>
              <a:r>
                <a:rPr lang="en-US" sz="800" dirty="0">
                  <a:solidFill>
                    <a:schemeClr val="bg1">
                      <a:lumMod val="50000"/>
                    </a:schemeClr>
                  </a:solidFill>
                  <a:latin typeface="Calibri" panose="020F0502020204030204" pitchFamily="34" charset="0"/>
                  <a:cs typeface="Calibri" panose="020F0502020204030204" pitchFamily="34" charset="0"/>
                </a:rPr>
                <a:t> ref: 3BP2YRF</a:t>
              </a:r>
            </a:p>
          </p:txBody>
        </p:sp>
      </p:grpSp>
      <p:pic>
        <p:nvPicPr>
          <p:cNvPr id="15" name="Logo">
            <a:extLst>
              <a:ext uri="{FF2B5EF4-FFF2-40B4-BE49-F238E27FC236}">
                <a16:creationId xmlns:a16="http://schemas.microsoft.com/office/drawing/2014/main" id="{7B0E4F36-4081-DD17-0254-47C2F6DA588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33441749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5C0BD33-6C74-06A1-5788-6B508B587E7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6663089-EA67-4F17-9B17-16482533F680}"/>
              </a:ext>
            </a:extLst>
          </p:cNvPr>
          <p:cNvSpPr>
            <a:spLocks noGrp="1"/>
          </p:cNvSpPr>
          <p:nvPr>
            <p:ph type="ctrTitle"/>
          </p:nvPr>
        </p:nvSpPr>
        <p:spPr>
          <a:xfrm>
            <a:off x="1524000" y="-1280448"/>
            <a:ext cx="9144000" cy="921925"/>
          </a:xfrm>
        </p:spPr>
        <p:txBody>
          <a:bodyPr>
            <a:normAutofit/>
          </a:bodyPr>
          <a:lstStyle/>
          <a:p>
            <a:r>
              <a:rPr lang="en-US" dirty="0"/>
              <a:t>Jane Austen </a:t>
            </a:r>
          </a:p>
        </p:txBody>
      </p:sp>
      <p:sp>
        <p:nvSpPr>
          <p:cNvPr id="17" name="Slide Question">
            <a:extLst>
              <a:ext uri="{FF2B5EF4-FFF2-40B4-BE49-F238E27FC236}">
                <a16:creationId xmlns:a16="http://schemas.microsoft.com/office/drawing/2014/main" id="{C3E8316B-528F-CDFC-FBDE-DCD8642962A8}"/>
              </a:ext>
            </a:extLst>
          </p:cNvPr>
          <p:cNvSpPr txBox="1"/>
          <p:nvPr/>
        </p:nvSpPr>
        <p:spPr>
          <a:xfrm>
            <a:off x="0" y="-101947"/>
            <a:ext cx="5703216"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How did a royal visit in 1750 lead to the growth of Southampton?</a:t>
            </a:r>
          </a:p>
        </p:txBody>
      </p:sp>
      <p:sp>
        <p:nvSpPr>
          <p:cNvPr id="18" name="Title">
            <a:extLst>
              <a:ext uri="{FF2B5EF4-FFF2-40B4-BE49-F238E27FC236}">
                <a16:creationId xmlns:a16="http://schemas.microsoft.com/office/drawing/2014/main" id="{4E2738AB-ECF3-A230-A154-42806787C0EF}"/>
              </a:ext>
            </a:extLst>
          </p:cNvPr>
          <p:cNvSpPr txBox="1">
            <a:spLocks/>
          </p:cNvSpPr>
          <p:nvPr/>
        </p:nvSpPr>
        <p:spPr>
          <a:xfrm>
            <a:off x="525804" y="618831"/>
            <a:ext cx="439498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Jane Austen </a:t>
            </a:r>
          </a:p>
        </p:txBody>
      </p:sp>
      <p:sp>
        <p:nvSpPr>
          <p:cNvPr id="19" name="TextBox 18">
            <a:extLst>
              <a:ext uri="{FF2B5EF4-FFF2-40B4-BE49-F238E27FC236}">
                <a16:creationId xmlns:a16="http://schemas.microsoft.com/office/drawing/2014/main" id="{3CC5865B-A72B-4A87-E16C-DF49C2B9411E}"/>
              </a:ext>
            </a:extLst>
          </p:cNvPr>
          <p:cNvSpPr txBox="1"/>
          <p:nvPr/>
        </p:nvSpPr>
        <p:spPr>
          <a:xfrm>
            <a:off x="523395" y="1595392"/>
            <a:ext cx="4237142" cy="967573"/>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Jane Austen, the famous author, spent a lot of time in the Southampton, as both a visitor and a resident.</a:t>
            </a:r>
          </a:p>
        </p:txBody>
      </p:sp>
      <p:sp>
        <p:nvSpPr>
          <p:cNvPr id="22" name="TextBox 21">
            <a:extLst>
              <a:ext uri="{FF2B5EF4-FFF2-40B4-BE49-F238E27FC236}">
                <a16:creationId xmlns:a16="http://schemas.microsoft.com/office/drawing/2014/main" id="{1AD94A66-46C5-4C2F-4BE9-130001B329C6}"/>
              </a:ext>
            </a:extLst>
          </p:cNvPr>
          <p:cNvSpPr txBox="1"/>
          <p:nvPr/>
        </p:nvSpPr>
        <p:spPr>
          <a:xfrm>
            <a:off x="523395" y="2684257"/>
            <a:ext cx="4727336" cy="667490"/>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She celebrated her 18th birthday at the Dolphin Hotel on the 16th December 1793. </a:t>
            </a:r>
          </a:p>
        </p:txBody>
      </p:sp>
      <p:sp>
        <p:nvSpPr>
          <p:cNvPr id="24" name="TextBox 23">
            <a:extLst>
              <a:ext uri="{FF2B5EF4-FFF2-40B4-BE49-F238E27FC236}">
                <a16:creationId xmlns:a16="http://schemas.microsoft.com/office/drawing/2014/main" id="{33870617-533E-3900-3A81-A33EF5875E83}"/>
              </a:ext>
            </a:extLst>
          </p:cNvPr>
          <p:cNvSpPr txBox="1"/>
          <p:nvPr/>
        </p:nvSpPr>
        <p:spPr>
          <a:xfrm>
            <a:off x="526178" y="3473039"/>
            <a:ext cx="4234359" cy="1867819"/>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According to her letters, Jane attended two other dances at the Dolphin Hotel ballroom when she was living with her brother in Southampton between 1807 and 1809. Her letters show how lively and fashionable the town had become.</a:t>
            </a:r>
          </a:p>
        </p:txBody>
      </p:sp>
      <p:sp>
        <p:nvSpPr>
          <p:cNvPr id="5" name="TextBox 4">
            <a:extLst>
              <a:ext uri="{FF2B5EF4-FFF2-40B4-BE49-F238E27FC236}">
                <a16:creationId xmlns:a16="http://schemas.microsoft.com/office/drawing/2014/main" id="{B8535A26-F456-EA09-6F4D-F434D2348578}"/>
              </a:ext>
            </a:extLst>
          </p:cNvPr>
          <p:cNvSpPr txBox="1"/>
          <p:nvPr/>
        </p:nvSpPr>
        <p:spPr>
          <a:xfrm>
            <a:off x="466003" y="5661208"/>
            <a:ext cx="4578392" cy="367408"/>
          </a:xfrm>
          <a:prstGeom prst="rect">
            <a:avLst/>
          </a:prstGeom>
          <a:noFill/>
        </p:spPr>
        <p:txBody>
          <a:bodyPr wrap="square" rtlCol="0">
            <a:spAutoFit/>
          </a:bodyPr>
          <a:lstStyle/>
          <a:p>
            <a:pPr algn="ctr">
              <a:lnSpc>
                <a:spcPct val="150000"/>
              </a:lnSpc>
            </a:pPr>
            <a:r>
              <a:rPr lang="en-US" sz="1300" dirty="0">
                <a:latin typeface="Linkpen 17a Print" panose="03050602060000000000" pitchFamily="66" charset="77"/>
              </a:rPr>
              <a:t>Click here to learn more about Jane Austen.</a:t>
            </a:r>
          </a:p>
        </p:txBody>
      </p:sp>
      <p:grpSp>
        <p:nvGrpSpPr>
          <p:cNvPr id="13" name="Group 12" descr="A modern day colour photograph of the Dolphin Hotel today. ">
            <a:extLst>
              <a:ext uri="{FF2B5EF4-FFF2-40B4-BE49-F238E27FC236}">
                <a16:creationId xmlns:a16="http://schemas.microsoft.com/office/drawing/2014/main" id="{E0C478FE-50E0-3600-AB4B-BE7E14CF699A}"/>
              </a:ext>
            </a:extLst>
          </p:cNvPr>
          <p:cNvGrpSpPr/>
          <p:nvPr/>
        </p:nvGrpSpPr>
        <p:grpSpPr>
          <a:xfrm>
            <a:off x="5002060" y="601897"/>
            <a:ext cx="6366968" cy="4792934"/>
            <a:chOff x="5002060" y="601897"/>
            <a:chExt cx="6366968" cy="4792934"/>
          </a:xfrm>
        </p:grpSpPr>
        <p:pic>
          <p:nvPicPr>
            <p:cNvPr id="8" name="Picture 7">
              <a:extLst>
                <a:ext uri="{FF2B5EF4-FFF2-40B4-BE49-F238E27FC236}">
                  <a16:creationId xmlns:a16="http://schemas.microsoft.com/office/drawing/2014/main" id="{4FFADA42-400C-7D5B-9785-9FF7E9715C6F}"/>
                </a:ext>
              </a:extLst>
            </p:cNvPr>
            <p:cNvPicPr>
              <a:picLocks noChangeAspect="1"/>
            </p:cNvPicPr>
            <p:nvPr/>
          </p:nvPicPr>
          <p:blipFill>
            <a:blip r:embed="rId4"/>
            <a:stretch>
              <a:fillRect/>
            </a:stretch>
          </p:blipFill>
          <p:spPr>
            <a:xfrm>
              <a:off x="5080473" y="678414"/>
              <a:ext cx="6288555" cy="4716417"/>
            </a:xfrm>
            <a:prstGeom prst="rect">
              <a:avLst/>
            </a:prstGeom>
            <a:ln w="19050">
              <a:solidFill>
                <a:schemeClr val="tx1"/>
              </a:solidFill>
            </a:ln>
          </p:spPr>
        </p:pic>
        <p:sp>
          <p:nvSpPr>
            <p:cNvPr id="12" name="TextBox 11">
              <a:extLst>
                <a:ext uri="{FF2B5EF4-FFF2-40B4-BE49-F238E27FC236}">
                  <a16:creationId xmlns:a16="http://schemas.microsoft.com/office/drawing/2014/main" id="{46A10259-7194-CD57-0AB4-197EA628D974}"/>
                </a:ext>
              </a:extLst>
            </p:cNvPr>
            <p:cNvSpPr txBox="1"/>
            <p:nvPr/>
          </p:nvSpPr>
          <p:spPr>
            <a:xfrm>
              <a:off x="5002060" y="601897"/>
              <a:ext cx="2030126" cy="257891"/>
            </a:xfrm>
            <a:prstGeom prst="rect">
              <a:avLst/>
            </a:prstGeom>
            <a:noFill/>
          </p:spPr>
          <p:txBody>
            <a:bodyPr wrap="square" rtlCol="0">
              <a:spAutoFit/>
            </a:bodyPr>
            <a:lstStyle/>
            <a:p>
              <a:pPr>
                <a:lnSpc>
                  <a:spcPct val="150000"/>
                </a:lnSpc>
              </a:pPr>
              <a:r>
                <a:rPr lang="en-US" sz="800" dirty="0">
                  <a:solidFill>
                    <a:schemeClr val="bg1">
                      <a:lumMod val="95000"/>
                    </a:schemeClr>
                  </a:solidFill>
                  <a:latin typeface="Calibri" panose="020F0502020204030204" pitchFamily="34" charset="0"/>
                  <a:cs typeface="Calibri" panose="020F0502020204030204" pitchFamily="34" charset="0"/>
                </a:rPr>
                <a:t>© Public Domain from Wikimedia Commons</a:t>
              </a:r>
            </a:p>
          </p:txBody>
        </p:sp>
      </p:grpSp>
      <p:pic>
        <p:nvPicPr>
          <p:cNvPr id="7" name="Picture 6" descr="A button that opens an external link to view footage. ">
            <a:hlinkClick r:id="rId5"/>
            <a:extLst>
              <a:ext uri="{FF2B5EF4-FFF2-40B4-BE49-F238E27FC236}">
                <a16:creationId xmlns:a16="http://schemas.microsoft.com/office/drawing/2014/main" id="{4106D6F9-3236-AC8E-FFD3-449F11C4954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46462" y="5533288"/>
            <a:ext cx="3094749" cy="623248"/>
          </a:xfrm>
          <a:prstGeom prst="rect">
            <a:avLst/>
          </a:prstGeom>
        </p:spPr>
      </p:pic>
      <p:grpSp>
        <p:nvGrpSpPr>
          <p:cNvPr id="20" name="Group 19" descr="A black and white illustration of Jane Austin. ">
            <a:extLst>
              <a:ext uri="{FF2B5EF4-FFF2-40B4-BE49-F238E27FC236}">
                <a16:creationId xmlns:a16="http://schemas.microsoft.com/office/drawing/2014/main" id="{79AFBC35-8611-07D8-DA61-8081B5BB31D8}"/>
              </a:ext>
            </a:extLst>
          </p:cNvPr>
          <p:cNvGrpSpPr/>
          <p:nvPr/>
        </p:nvGrpSpPr>
        <p:grpSpPr>
          <a:xfrm>
            <a:off x="8058527" y="2705251"/>
            <a:ext cx="2544159" cy="3843812"/>
            <a:chOff x="8058527" y="2705251"/>
            <a:chExt cx="2544159" cy="3843812"/>
          </a:xfrm>
        </p:grpSpPr>
        <p:pic>
          <p:nvPicPr>
            <p:cNvPr id="11" name="Picture 10" descr="A portrait of a person in a dress&#10;&#10;AI-generated content may be incorrect.">
              <a:extLst>
                <a:ext uri="{FF2B5EF4-FFF2-40B4-BE49-F238E27FC236}">
                  <a16:creationId xmlns:a16="http://schemas.microsoft.com/office/drawing/2014/main" id="{EE842FE7-D963-A5E9-6FE8-27F5652BF92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660000">
              <a:off x="8164521" y="2705251"/>
              <a:ext cx="2438165" cy="3693872"/>
            </a:xfrm>
            <a:prstGeom prst="rect">
              <a:avLst/>
            </a:prstGeom>
          </p:spPr>
        </p:pic>
        <p:sp>
          <p:nvSpPr>
            <p:cNvPr id="16" name="TextBox 15">
              <a:extLst>
                <a:ext uri="{FF2B5EF4-FFF2-40B4-BE49-F238E27FC236}">
                  <a16:creationId xmlns:a16="http://schemas.microsoft.com/office/drawing/2014/main" id="{117177A4-0D5E-4518-D898-EE13AB6374BF}"/>
                </a:ext>
              </a:extLst>
            </p:cNvPr>
            <p:cNvSpPr txBox="1"/>
            <p:nvPr/>
          </p:nvSpPr>
          <p:spPr>
            <a:xfrm>
              <a:off x="8058527" y="6291172"/>
              <a:ext cx="2030126" cy="257891"/>
            </a:xfrm>
            <a:prstGeom prst="rect">
              <a:avLst/>
            </a:prstGeom>
            <a:noFill/>
          </p:spPr>
          <p:txBody>
            <a:bodyPr wrap="square" rtlCol="0">
              <a:spAutoFit/>
            </a:bodyPr>
            <a:lstStyle/>
            <a:p>
              <a:pPr>
                <a:lnSpc>
                  <a:spcPct val="150000"/>
                </a:lnSpc>
              </a:pPr>
              <a:r>
                <a:rPr lang="en-US"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pic>
        <p:nvPicPr>
          <p:cNvPr id="15" name="Logo">
            <a:extLst>
              <a:ext uri="{FF2B5EF4-FFF2-40B4-BE49-F238E27FC236}">
                <a16:creationId xmlns:a16="http://schemas.microsoft.com/office/drawing/2014/main" id="{5128BEA1-30CB-682D-348F-068D27329983}"/>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829761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3000"/>
                            </p:stCondLst>
                            <p:childTnLst>
                              <p:par>
                                <p:cTn id="32" presetID="2" presetClass="entr" presetSubtype="4" decel="5000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1000" fill="hold"/>
                                        <p:tgtEl>
                                          <p:spTgt spid="20"/>
                                        </p:tgtEl>
                                        <p:attrNameLst>
                                          <p:attrName>ppt_x</p:attrName>
                                        </p:attrNameLst>
                                      </p:cBhvr>
                                      <p:tavLst>
                                        <p:tav tm="0">
                                          <p:val>
                                            <p:strVal val="#ppt_x"/>
                                          </p:val>
                                        </p:tav>
                                        <p:tav tm="100000">
                                          <p:val>
                                            <p:strVal val="#ppt_x"/>
                                          </p:val>
                                        </p:tav>
                                      </p:tavLst>
                                    </p:anim>
                                    <p:anim calcmode="lin" valueType="num">
                                      <p:cBhvr additive="base">
                                        <p:cTn id="35"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1"/>
      <p:bldP spid="19" grpId="0"/>
      <p:bldP spid="22" grpId="0"/>
      <p:bldP spid="2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B19F234-B9D9-9E1F-F01B-EF8606318B0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6D6D44C-A15D-AA85-8F97-92CD57FDA8A8}"/>
              </a:ext>
            </a:extLst>
          </p:cNvPr>
          <p:cNvSpPr>
            <a:spLocks noGrp="1"/>
          </p:cNvSpPr>
          <p:nvPr>
            <p:ph type="ctrTitle"/>
          </p:nvPr>
        </p:nvSpPr>
        <p:spPr>
          <a:xfrm>
            <a:off x="1524000" y="-1280448"/>
            <a:ext cx="9144000" cy="921925"/>
          </a:xfrm>
        </p:spPr>
        <p:txBody>
          <a:bodyPr>
            <a:normAutofit/>
          </a:bodyPr>
          <a:lstStyle/>
          <a:p>
            <a:r>
              <a:rPr lang="en-US" dirty="0"/>
              <a:t>New Roads and Bridges</a:t>
            </a:r>
          </a:p>
        </p:txBody>
      </p:sp>
      <p:sp>
        <p:nvSpPr>
          <p:cNvPr id="17" name="Slide Question">
            <a:extLst>
              <a:ext uri="{FF2B5EF4-FFF2-40B4-BE49-F238E27FC236}">
                <a16:creationId xmlns:a16="http://schemas.microsoft.com/office/drawing/2014/main" id="{1A23E0B9-305B-001F-4843-192D55EA91A0}"/>
              </a:ext>
            </a:extLst>
          </p:cNvPr>
          <p:cNvSpPr txBox="1"/>
          <p:nvPr/>
        </p:nvSpPr>
        <p:spPr>
          <a:xfrm>
            <a:off x="0" y="-101947"/>
            <a:ext cx="6493790"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Why were developments in travel and transport so important to Southampton?</a:t>
            </a:r>
          </a:p>
        </p:txBody>
      </p:sp>
      <p:sp>
        <p:nvSpPr>
          <p:cNvPr id="18" name="Title">
            <a:extLst>
              <a:ext uri="{FF2B5EF4-FFF2-40B4-BE49-F238E27FC236}">
                <a16:creationId xmlns:a16="http://schemas.microsoft.com/office/drawing/2014/main" id="{0ECC56C8-0E64-F535-FFEE-BC4C00C3DB4A}"/>
              </a:ext>
            </a:extLst>
          </p:cNvPr>
          <p:cNvSpPr txBox="1">
            <a:spLocks/>
          </p:cNvSpPr>
          <p:nvPr/>
        </p:nvSpPr>
        <p:spPr>
          <a:xfrm>
            <a:off x="525804" y="533487"/>
            <a:ext cx="784328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New Roads and Bridges</a:t>
            </a:r>
          </a:p>
        </p:txBody>
      </p:sp>
      <p:grpSp>
        <p:nvGrpSpPr>
          <p:cNvPr id="21" name="Group 20" descr="An illustration of the original wooden Northam Bridge. It is a large wooden bridge depicted with a large ship sailing towards it. ">
            <a:extLst>
              <a:ext uri="{FF2B5EF4-FFF2-40B4-BE49-F238E27FC236}">
                <a16:creationId xmlns:a16="http://schemas.microsoft.com/office/drawing/2014/main" id="{B2AE2793-B602-AEB7-8DBA-262B88DF906A}"/>
              </a:ext>
            </a:extLst>
          </p:cNvPr>
          <p:cNvGrpSpPr/>
          <p:nvPr/>
        </p:nvGrpSpPr>
        <p:grpSpPr>
          <a:xfrm>
            <a:off x="475106" y="1114287"/>
            <a:ext cx="7797904" cy="4790463"/>
            <a:chOff x="475106" y="1199631"/>
            <a:chExt cx="7797904" cy="4790463"/>
          </a:xfrm>
        </p:grpSpPr>
        <p:pic>
          <p:nvPicPr>
            <p:cNvPr id="3" name="Picture 2">
              <a:extLst>
                <a:ext uri="{FF2B5EF4-FFF2-40B4-BE49-F238E27FC236}">
                  <a16:creationId xmlns:a16="http://schemas.microsoft.com/office/drawing/2014/main" id="{E53B84A9-3688-7A86-2FC1-1FA62F4FC5E8}"/>
                </a:ext>
              </a:extLst>
            </p:cNvPr>
            <p:cNvPicPr>
              <a:picLocks noChangeAspect="1"/>
            </p:cNvPicPr>
            <p:nvPr/>
          </p:nvPicPr>
          <p:blipFill>
            <a:blip r:embed="rId4"/>
            <a:stretch>
              <a:fillRect/>
            </a:stretch>
          </p:blipFill>
          <p:spPr>
            <a:xfrm>
              <a:off x="544387" y="1435727"/>
              <a:ext cx="7728623" cy="4554367"/>
            </a:xfrm>
            <a:prstGeom prst="rect">
              <a:avLst/>
            </a:prstGeom>
            <a:ln w="19050">
              <a:solidFill>
                <a:schemeClr val="tx1"/>
              </a:solidFill>
            </a:ln>
          </p:spPr>
        </p:pic>
        <p:sp>
          <p:nvSpPr>
            <p:cNvPr id="10" name="TextBox 9">
              <a:extLst>
                <a:ext uri="{FF2B5EF4-FFF2-40B4-BE49-F238E27FC236}">
                  <a16:creationId xmlns:a16="http://schemas.microsoft.com/office/drawing/2014/main" id="{E0455CD5-EFBB-3ECD-03F4-F4A7B809F372}"/>
                </a:ext>
              </a:extLst>
            </p:cNvPr>
            <p:cNvSpPr txBox="1"/>
            <p:nvPr/>
          </p:nvSpPr>
          <p:spPr>
            <a:xfrm>
              <a:off x="475106" y="1199631"/>
              <a:ext cx="2030126" cy="257891"/>
            </a:xfrm>
            <a:prstGeom prst="rect">
              <a:avLst/>
            </a:prstGeom>
            <a:noFill/>
          </p:spPr>
          <p:txBody>
            <a:bodyPr wrap="square" rtlCol="0">
              <a:spAutoFit/>
            </a:bodyPr>
            <a:lstStyle/>
            <a:p>
              <a:pPr>
                <a:lnSpc>
                  <a:spcPct val="150000"/>
                </a:lnSpc>
              </a:pPr>
              <a:r>
                <a:rPr lang="en-US" sz="800" dirty="0">
                  <a:solidFill>
                    <a:schemeClr val="bg1">
                      <a:lumMod val="85000"/>
                    </a:schemeClr>
                  </a:solidFill>
                  <a:latin typeface="Calibri" panose="020F0502020204030204" pitchFamily="34" charset="0"/>
                  <a:cs typeface="Calibri" panose="020F0502020204030204" pitchFamily="34" charset="0"/>
                </a:rPr>
                <a:t>© Public Domain from Wikimedia Commons</a:t>
              </a:r>
            </a:p>
          </p:txBody>
        </p:sp>
      </p:grpSp>
      <p:grpSp>
        <p:nvGrpSpPr>
          <p:cNvPr id="9" name="Group 8" descr="The original wooden Northam Bridge, opened in 1799. &#13;&#10;">
            <a:extLst>
              <a:ext uri="{FF2B5EF4-FFF2-40B4-BE49-F238E27FC236}">
                <a16:creationId xmlns:a16="http://schemas.microsoft.com/office/drawing/2014/main" id="{66A0D78F-C5D0-F939-315C-BEDE41408EE2}"/>
              </a:ext>
            </a:extLst>
          </p:cNvPr>
          <p:cNvGrpSpPr/>
          <p:nvPr/>
        </p:nvGrpSpPr>
        <p:grpSpPr>
          <a:xfrm>
            <a:off x="2781044" y="5986438"/>
            <a:ext cx="5309072" cy="377700"/>
            <a:chOff x="2781044" y="6071782"/>
            <a:chExt cx="5309072" cy="377700"/>
          </a:xfrm>
        </p:grpSpPr>
        <p:sp>
          <p:nvSpPr>
            <p:cNvPr id="4" name="TextBox 3">
              <a:extLst>
                <a:ext uri="{FF2B5EF4-FFF2-40B4-BE49-F238E27FC236}">
                  <a16:creationId xmlns:a16="http://schemas.microsoft.com/office/drawing/2014/main" id="{CF92CE5B-E8B3-215C-EB7F-6B63772E35EA}"/>
                </a:ext>
              </a:extLst>
            </p:cNvPr>
            <p:cNvSpPr txBox="1"/>
            <p:nvPr/>
          </p:nvSpPr>
          <p:spPr>
            <a:xfrm>
              <a:off x="2983424" y="6092653"/>
              <a:ext cx="5106692" cy="356829"/>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The original wooden Northam Bridge, opened in 1799. </a:t>
              </a:r>
            </a:p>
          </p:txBody>
        </p:sp>
        <p:pic>
          <p:nvPicPr>
            <p:cNvPr id="6" name="Picture 5">
              <a:extLst>
                <a:ext uri="{FF2B5EF4-FFF2-40B4-BE49-F238E27FC236}">
                  <a16:creationId xmlns:a16="http://schemas.microsoft.com/office/drawing/2014/main" id="{22A933A8-D882-EA45-3468-41D318367B7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2730347" y="6122479"/>
              <a:ext cx="350267" cy="248874"/>
            </a:xfrm>
            <a:prstGeom prst="rect">
              <a:avLst/>
            </a:prstGeom>
          </p:spPr>
        </p:pic>
      </p:grpSp>
      <p:pic>
        <p:nvPicPr>
          <p:cNvPr id="15" name="Logo">
            <a:extLst>
              <a:ext uri="{FF2B5EF4-FFF2-40B4-BE49-F238E27FC236}">
                <a16:creationId xmlns:a16="http://schemas.microsoft.com/office/drawing/2014/main" id="{94FFD5F3-0308-8934-B2F5-E341CA6B861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387584" y="-6757"/>
            <a:ext cx="1804415" cy="1248238"/>
          </a:xfrm>
          <a:prstGeom prst="rect">
            <a:avLst/>
          </a:prstGeom>
        </p:spPr>
      </p:pic>
      <p:sp>
        <p:nvSpPr>
          <p:cNvPr id="19" name="TextBox 18">
            <a:extLst>
              <a:ext uri="{FF2B5EF4-FFF2-40B4-BE49-F238E27FC236}">
                <a16:creationId xmlns:a16="http://schemas.microsoft.com/office/drawing/2014/main" id="{4D53A38E-2EA4-F4A7-44F2-0EA4C6155334}"/>
              </a:ext>
            </a:extLst>
          </p:cNvPr>
          <p:cNvSpPr txBox="1"/>
          <p:nvPr/>
        </p:nvSpPr>
        <p:spPr>
          <a:xfrm>
            <a:off x="8419783" y="1210899"/>
            <a:ext cx="3296936" cy="2376613"/>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Coach transport was the main means of travelling over land and in 1780 three coaches left Southampton every day for London. Others left for Bristol, Gosport and </a:t>
            </a:r>
            <a:r>
              <a:rPr lang="en-US" sz="1250" dirty="0" err="1">
                <a:latin typeface="Linkpen 17a Print" panose="03050602060000000000" pitchFamily="66" charset="77"/>
              </a:rPr>
              <a:t>Lymington</a:t>
            </a:r>
            <a:r>
              <a:rPr lang="en-US" sz="1250" dirty="0">
                <a:latin typeface="Linkpen 17a Print" panose="03050602060000000000" pitchFamily="66" charset="77"/>
              </a:rPr>
              <a:t>. Coach building became an important industry in the town.</a:t>
            </a:r>
          </a:p>
        </p:txBody>
      </p:sp>
      <p:sp>
        <p:nvSpPr>
          <p:cNvPr id="22" name="TextBox 21">
            <a:extLst>
              <a:ext uri="{FF2B5EF4-FFF2-40B4-BE49-F238E27FC236}">
                <a16:creationId xmlns:a16="http://schemas.microsoft.com/office/drawing/2014/main" id="{D656A806-FB7E-F66F-2CB6-F3EA1BCAA5B7}"/>
              </a:ext>
            </a:extLst>
          </p:cNvPr>
          <p:cNvSpPr txBox="1"/>
          <p:nvPr/>
        </p:nvSpPr>
        <p:spPr>
          <a:xfrm>
            <a:off x="8419783" y="3598490"/>
            <a:ext cx="3056713" cy="1222451"/>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Northam Bridge, opened in 1799, was part of a new road between Southampton and Portsmouth. </a:t>
            </a:r>
          </a:p>
        </p:txBody>
      </p:sp>
      <p:sp>
        <p:nvSpPr>
          <p:cNvPr id="2" name="TextBox 1">
            <a:extLst>
              <a:ext uri="{FF2B5EF4-FFF2-40B4-BE49-F238E27FC236}">
                <a16:creationId xmlns:a16="http://schemas.microsoft.com/office/drawing/2014/main" id="{D3C8E8C0-F38C-0D90-30EA-B61581B2B7F6}"/>
              </a:ext>
            </a:extLst>
          </p:cNvPr>
          <p:cNvSpPr txBox="1"/>
          <p:nvPr/>
        </p:nvSpPr>
        <p:spPr>
          <a:xfrm>
            <a:off x="8419783" y="4851937"/>
            <a:ext cx="3366679" cy="1222451"/>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This was of importance as Britain was at war against France again and supplies needed to move between the two ports. </a:t>
            </a:r>
          </a:p>
        </p:txBody>
      </p:sp>
    </p:spTree>
    <p:extLst>
      <p:ext uri="{BB962C8B-B14F-4D97-AF65-F5344CB8AC3E}">
        <p14:creationId xmlns:p14="http://schemas.microsoft.com/office/powerpoint/2010/main" val="37815651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BD3BAC8-7204-D83E-1804-B9D0389453C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E9F893C-9F05-5222-3AEF-57E502483AE2}"/>
              </a:ext>
            </a:extLst>
          </p:cNvPr>
          <p:cNvSpPr>
            <a:spLocks noGrp="1"/>
          </p:cNvSpPr>
          <p:nvPr>
            <p:ph type="ctrTitle"/>
          </p:nvPr>
        </p:nvSpPr>
        <p:spPr>
          <a:xfrm>
            <a:off x="1524000" y="-1280448"/>
            <a:ext cx="9144000" cy="921925"/>
          </a:xfrm>
        </p:spPr>
        <p:txBody>
          <a:bodyPr>
            <a:normAutofit/>
          </a:bodyPr>
          <a:lstStyle/>
          <a:p>
            <a:r>
              <a:rPr lang="en-US" dirty="0"/>
              <a:t>Canals</a:t>
            </a:r>
          </a:p>
        </p:txBody>
      </p:sp>
      <p:sp>
        <p:nvSpPr>
          <p:cNvPr id="17" name="Slide Question">
            <a:extLst>
              <a:ext uri="{FF2B5EF4-FFF2-40B4-BE49-F238E27FC236}">
                <a16:creationId xmlns:a16="http://schemas.microsoft.com/office/drawing/2014/main" id="{9A5D8B09-EC97-095C-F5C7-4F873120B1F3}"/>
              </a:ext>
            </a:extLst>
          </p:cNvPr>
          <p:cNvSpPr txBox="1"/>
          <p:nvPr/>
        </p:nvSpPr>
        <p:spPr>
          <a:xfrm>
            <a:off x="0" y="-101947"/>
            <a:ext cx="6493790"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Why were developments in travel and transport so important to Southampton?</a:t>
            </a:r>
          </a:p>
        </p:txBody>
      </p:sp>
      <p:sp>
        <p:nvSpPr>
          <p:cNvPr id="18" name="Title">
            <a:extLst>
              <a:ext uri="{FF2B5EF4-FFF2-40B4-BE49-F238E27FC236}">
                <a16:creationId xmlns:a16="http://schemas.microsoft.com/office/drawing/2014/main" id="{A0B5BF15-8C11-A86C-AF9F-9A6342FA38BE}"/>
              </a:ext>
            </a:extLst>
          </p:cNvPr>
          <p:cNvSpPr txBox="1">
            <a:spLocks/>
          </p:cNvSpPr>
          <p:nvPr/>
        </p:nvSpPr>
        <p:spPr>
          <a:xfrm>
            <a:off x="525804" y="782078"/>
            <a:ext cx="451402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Canals</a:t>
            </a:r>
          </a:p>
        </p:txBody>
      </p:sp>
      <p:sp>
        <p:nvSpPr>
          <p:cNvPr id="19" name="TextBox 18">
            <a:extLst>
              <a:ext uri="{FF2B5EF4-FFF2-40B4-BE49-F238E27FC236}">
                <a16:creationId xmlns:a16="http://schemas.microsoft.com/office/drawing/2014/main" id="{101187E6-9398-191D-073C-3F2E4F0C5B4D}"/>
              </a:ext>
            </a:extLst>
          </p:cNvPr>
          <p:cNvSpPr txBox="1"/>
          <p:nvPr/>
        </p:nvSpPr>
        <p:spPr>
          <a:xfrm>
            <a:off x="525804" y="1617126"/>
            <a:ext cx="4407704" cy="1624484"/>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Improvements in travel and transport were vital for the development of trade and industries. New roads and bridges improved travel times for visitors and businessmen.</a:t>
            </a:r>
          </a:p>
        </p:txBody>
      </p:sp>
      <p:sp>
        <p:nvSpPr>
          <p:cNvPr id="22" name="TextBox 21">
            <a:extLst>
              <a:ext uri="{FF2B5EF4-FFF2-40B4-BE49-F238E27FC236}">
                <a16:creationId xmlns:a16="http://schemas.microsoft.com/office/drawing/2014/main" id="{ECB3FD85-851D-18B2-C7DA-C18A5B3DB7D3}"/>
              </a:ext>
            </a:extLst>
          </p:cNvPr>
          <p:cNvSpPr txBox="1"/>
          <p:nvPr/>
        </p:nvSpPr>
        <p:spPr>
          <a:xfrm>
            <a:off x="525803" y="3360589"/>
            <a:ext cx="4407704" cy="2247731"/>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The Itchen Navigation Canal had already been completed in 1710 and linked Southampton with Winchester. </a:t>
            </a:r>
          </a:p>
          <a:p>
            <a:pPr>
              <a:lnSpc>
                <a:spcPct val="150000"/>
              </a:lnSpc>
            </a:pPr>
            <a:r>
              <a:rPr lang="en-US" sz="1350" dirty="0">
                <a:latin typeface="Linkpen 17a Print" panose="03050602060000000000" pitchFamily="66" charset="77"/>
              </a:rPr>
              <a:t>It enabled Southampton merchants to transport bulky or heavy goods such as coal, hay or even bricks more cheaply and easily than by road. </a:t>
            </a:r>
          </a:p>
        </p:txBody>
      </p:sp>
      <p:grpSp>
        <p:nvGrpSpPr>
          <p:cNvPr id="20" name="Group 19" descr="A colour photograph of the Itchen Navigation. ">
            <a:extLst>
              <a:ext uri="{FF2B5EF4-FFF2-40B4-BE49-F238E27FC236}">
                <a16:creationId xmlns:a16="http://schemas.microsoft.com/office/drawing/2014/main" id="{F71D51BA-FCD5-3D50-0106-04E1CAC4A201}"/>
              </a:ext>
            </a:extLst>
          </p:cNvPr>
          <p:cNvGrpSpPr/>
          <p:nvPr/>
        </p:nvGrpSpPr>
        <p:grpSpPr>
          <a:xfrm>
            <a:off x="4933507" y="499433"/>
            <a:ext cx="6088405" cy="4728485"/>
            <a:chOff x="4933507" y="499433"/>
            <a:chExt cx="6088405" cy="4728485"/>
          </a:xfrm>
        </p:grpSpPr>
        <p:pic>
          <p:nvPicPr>
            <p:cNvPr id="5" name="Picture 4">
              <a:extLst>
                <a:ext uri="{FF2B5EF4-FFF2-40B4-BE49-F238E27FC236}">
                  <a16:creationId xmlns:a16="http://schemas.microsoft.com/office/drawing/2014/main" id="{90019FEE-395C-C895-ED07-8538E807E31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33507" y="732490"/>
              <a:ext cx="5993904" cy="4495428"/>
            </a:xfrm>
            <a:prstGeom prst="rect">
              <a:avLst/>
            </a:prstGeom>
            <a:ln w="19050">
              <a:solidFill>
                <a:schemeClr val="tx1"/>
              </a:solidFill>
            </a:ln>
          </p:spPr>
        </p:pic>
        <p:sp>
          <p:nvSpPr>
            <p:cNvPr id="16" name="TextBox 15">
              <a:extLst>
                <a:ext uri="{FF2B5EF4-FFF2-40B4-BE49-F238E27FC236}">
                  <a16:creationId xmlns:a16="http://schemas.microsoft.com/office/drawing/2014/main" id="{516A2224-221A-254D-2866-B82F5916F20C}"/>
                </a:ext>
              </a:extLst>
            </p:cNvPr>
            <p:cNvSpPr txBox="1"/>
            <p:nvPr/>
          </p:nvSpPr>
          <p:spPr>
            <a:xfrm>
              <a:off x="8991786" y="499433"/>
              <a:ext cx="2030126" cy="257891"/>
            </a:xfrm>
            <a:prstGeom prst="rect">
              <a:avLst/>
            </a:prstGeom>
            <a:noFill/>
          </p:spPr>
          <p:txBody>
            <a:bodyPr wrap="square" rtlCol="0">
              <a:spAutoFit/>
            </a:bodyPr>
            <a:lstStyle/>
            <a:p>
              <a:pPr>
                <a:lnSpc>
                  <a:spcPct val="150000"/>
                </a:lnSpc>
              </a:pPr>
              <a:r>
                <a:rPr lang="en-US"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grpSp>
        <p:nvGrpSpPr>
          <p:cNvPr id="12" name="Group 11" descr="The Itchen Navigation was not a proper man-made canal, but a straightened and controlled part of the River Itchen. &#13;&#10;">
            <a:extLst>
              <a:ext uri="{FF2B5EF4-FFF2-40B4-BE49-F238E27FC236}">
                <a16:creationId xmlns:a16="http://schemas.microsoft.com/office/drawing/2014/main" id="{F7CAC1A7-4C3C-6F14-76A9-246D874D3101}"/>
              </a:ext>
            </a:extLst>
          </p:cNvPr>
          <p:cNvGrpSpPr/>
          <p:nvPr/>
        </p:nvGrpSpPr>
        <p:grpSpPr>
          <a:xfrm>
            <a:off x="4933507" y="5416526"/>
            <a:ext cx="4740677" cy="1001236"/>
            <a:chOff x="4620839" y="5682340"/>
            <a:chExt cx="4740677" cy="1001236"/>
          </a:xfrm>
        </p:grpSpPr>
        <p:sp>
          <p:nvSpPr>
            <p:cNvPr id="8" name="TextBox 7">
              <a:extLst>
                <a:ext uri="{FF2B5EF4-FFF2-40B4-BE49-F238E27FC236}">
                  <a16:creationId xmlns:a16="http://schemas.microsoft.com/office/drawing/2014/main" id="{3E3BDE78-1F25-66E4-5AFF-02CD260B0783}"/>
                </a:ext>
              </a:extLst>
            </p:cNvPr>
            <p:cNvSpPr txBox="1"/>
            <p:nvPr/>
          </p:nvSpPr>
          <p:spPr>
            <a:xfrm>
              <a:off x="4848446" y="5682340"/>
              <a:ext cx="4513070" cy="1001236"/>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The Itchen Navigation was not a proper man-made canal, but a straightened and controlled part of the River Itchen. </a:t>
              </a:r>
            </a:p>
          </p:txBody>
        </p:sp>
        <p:pic>
          <p:nvPicPr>
            <p:cNvPr id="11" name="Picture 10">
              <a:extLst>
                <a:ext uri="{FF2B5EF4-FFF2-40B4-BE49-F238E27FC236}">
                  <a16:creationId xmlns:a16="http://schemas.microsoft.com/office/drawing/2014/main" id="{92B146E6-6368-E843-2928-4ADACFCDA1D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4570142" y="5735714"/>
              <a:ext cx="350267" cy="248874"/>
            </a:xfrm>
            <a:prstGeom prst="rect">
              <a:avLst/>
            </a:prstGeom>
          </p:spPr>
        </p:pic>
      </p:grpSp>
      <p:pic>
        <p:nvPicPr>
          <p:cNvPr id="13" name="Picture 12" descr="An illustration of an Edwardian lady, she wears a long yellow dress, white long gloves and a black brimmed hat covered in yellow flowers. ">
            <a:extLst>
              <a:ext uri="{FF2B5EF4-FFF2-40B4-BE49-F238E27FC236}">
                <a16:creationId xmlns:a16="http://schemas.microsoft.com/office/drawing/2014/main" id="{F19CB37C-7331-511E-5117-BA91A0D3522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75360" y="1626041"/>
            <a:ext cx="1418612" cy="4917216"/>
          </a:xfrm>
          <a:prstGeom prst="rect">
            <a:avLst/>
          </a:prstGeom>
        </p:spPr>
      </p:pic>
      <p:pic>
        <p:nvPicPr>
          <p:cNvPr id="7" name="Logo">
            <a:extLst>
              <a:ext uri="{FF2B5EF4-FFF2-40B4-BE49-F238E27FC236}">
                <a16:creationId xmlns:a16="http://schemas.microsoft.com/office/drawing/2014/main" id="{63F6A76E-B065-2FB8-D173-43EAD4C44830}"/>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11740115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2" presetClass="entr" presetSubtype="2" decel="5000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1+#ppt_w/2"/>
                                          </p:val>
                                        </p:tav>
                                        <p:tav tm="100000">
                                          <p:val>
                                            <p:strVal val="#ppt_x"/>
                                          </p:val>
                                        </p:tav>
                                      </p:tavLst>
                                    </p:anim>
                                    <p:anim calcmode="lin" valueType="num">
                                      <p:cBhvr additive="base">
                                        <p:cTn id="28" dur="10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CB78DCF-3F16-FD02-543D-D31F851344C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5401F805-B88B-B8D5-81BD-CB4C66D67429}"/>
              </a:ext>
            </a:extLst>
          </p:cNvPr>
          <p:cNvSpPr>
            <a:spLocks noGrp="1"/>
          </p:cNvSpPr>
          <p:nvPr>
            <p:ph type="ctrTitle"/>
          </p:nvPr>
        </p:nvSpPr>
        <p:spPr>
          <a:xfrm>
            <a:off x="1524000" y="-1280448"/>
            <a:ext cx="9144000" cy="921925"/>
          </a:xfrm>
        </p:spPr>
        <p:txBody>
          <a:bodyPr>
            <a:normAutofit/>
          </a:bodyPr>
          <a:lstStyle/>
          <a:p>
            <a:r>
              <a:rPr lang="en-US" dirty="0"/>
              <a:t>Railways</a:t>
            </a:r>
          </a:p>
        </p:txBody>
      </p:sp>
      <p:sp>
        <p:nvSpPr>
          <p:cNvPr id="17" name="Slide Question">
            <a:extLst>
              <a:ext uri="{FF2B5EF4-FFF2-40B4-BE49-F238E27FC236}">
                <a16:creationId xmlns:a16="http://schemas.microsoft.com/office/drawing/2014/main" id="{A5FC2251-2CA6-7AB6-0722-77CB533B62EB}"/>
              </a:ext>
            </a:extLst>
          </p:cNvPr>
          <p:cNvSpPr txBox="1"/>
          <p:nvPr/>
        </p:nvSpPr>
        <p:spPr>
          <a:xfrm>
            <a:off x="0" y="-101947"/>
            <a:ext cx="6493790"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Why were developments in travel and transport so important to Southampton?</a:t>
            </a:r>
          </a:p>
        </p:txBody>
      </p:sp>
      <p:sp>
        <p:nvSpPr>
          <p:cNvPr id="18" name="Title">
            <a:extLst>
              <a:ext uri="{FF2B5EF4-FFF2-40B4-BE49-F238E27FC236}">
                <a16:creationId xmlns:a16="http://schemas.microsoft.com/office/drawing/2014/main" id="{FAEF5437-250D-4ECC-CD6B-E01BBA2E4E29}"/>
              </a:ext>
            </a:extLst>
          </p:cNvPr>
          <p:cNvSpPr txBox="1">
            <a:spLocks/>
          </p:cNvSpPr>
          <p:nvPr/>
        </p:nvSpPr>
        <p:spPr>
          <a:xfrm>
            <a:off x="419772" y="680006"/>
            <a:ext cx="451402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Railways</a:t>
            </a:r>
          </a:p>
        </p:txBody>
      </p:sp>
      <p:pic>
        <p:nvPicPr>
          <p:cNvPr id="16" name="Picture 15" descr="An illustration of a grey steam train and its carriages. ">
            <a:extLst>
              <a:ext uri="{FF2B5EF4-FFF2-40B4-BE49-F238E27FC236}">
                <a16:creationId xmlns:a16="http://schemas.microsoft.com/office/drawing/2014/main" id="{7F2C500F-1F95-78D0-B2F6-CBA83C5784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489565" y="-338138"/>
            <a:ext cx="4680632" cy="1913339"/>
          </a:xfrm>
          <a:prstGeom prst="rect">
            <a:avLst/>
          </a:prstGeom>
        </p:spPr>
      </p:pic>
      <p:grpSp>
        <p:nvGrpSpPr>
          <p:cNvPr id="21" name="Group 20" descr="A modern day photograph of the Southampton railway station that opened in 1840, a large white stone building. ">
            <a:extLst>
              <a:ext uri="{FF2B5EF4-FFF2-40B4-BE49-F238E27FC236}">
                <a16:creationId xmlns:a16="http://schemas.microsoft.com/office/drawing/2014/main" id="{EB3E4228-CCF3-391C-824A-A8D4B8CB9213}"/>
              </a:ext>
            </a:extLst>
          </p:cNvPr>
          <p:cNvGrpSpPr/>
          <p:nvPr/>
        </p:nvGrpSpPr>
        <p:grpSpPr>
          <a:xfrm>
            <a:off x="477038" y="1524465"/>
            <a:ext cx="7561176" cy="4117493"/>
            <a:chOff x="477038" y="1524465"/>
            <a:chExt cx="7561176" cy="4117493"/>
          </a:xfrm>
        </p:grpSpPr>
        <p:pic>
          <p:nvPicPr>
            <p:cNvPr id="3" name="Picture 2">
              <a:extLst>
                <a:ext uri="{FF2B5EF4-FFF2-40B4-BE49-F238E27FC236}">
                  <a16:creationId xmlns:a16="http://schemas.microsoft.com/office/drawing/2014/main" id="{2BA51F18-4AAD-4047-8E3B-0F774B9F13B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9144" y="1595586"/>
              <a:ext cx="7499070" cy="4046372"/>
            </a:xfrm>
            <a:prstGeom prst="rect">
              <a:avLst/>
            </a:prstGeom>
            <a:ln w="19050">
              <a:solidFill>
                <a:schemeClr val="tx1"/>
              </a:solidFill>
            </a:ln>
          </p:spPr>
        </p:pic>
        <p:sp>
          <p:nvSpPr>
            <p:cNvPr id="20" name="TextBox 19">
              <a:extLst>
                <a:ext uri="{FF2B5EF4-FFF2-40B4-BE49-F238E27FC236}">
                  <a16:creationId xmlns:a16="http://schemas.microsoft.com/office/drawing/2014/main" id="{657A181E-7BB6-D18B-7C91-0EB29B487B2C}"/>
                </a:ext>
              </a:extLst>
            </p:cNvPr>
            <p:cNvSpPr txBox="1"/>
            <p:nvPr/>
          </p:nvSpPr>
          <p:spPr>
            <a:xfrm>
              <a:off x="477038" y="1524465"/>
              <a:ext cx="2030126" cy="257891"/>
            </a:xfrm>
            <a:prstGeom prst="rect">
              <a:avLst/>
            </a:prstGeom>
            <a:noFill/>
          </p:spPr>
          <p:txBody>
            <a:bodyPr wrap="square" rtlCol="0">
              <a:spAutoFit/>
            </a:bodyPr>
            <a:lstStyle/>
            <a:p>
              <a:pPr>
                <a:lnSpc>
                  <a:spcPct val="150000"/>
                </a:lnSpc>
              </a:pPr>
              <a:r>
                <a:rPr lang="en-US"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grpSp>
        <p:nvGrpSpPr>
          <p:cNvPr id="12" name="Group 11" descr="This building was the original Southampton Station that opened in 1840.&#13;&#10;">
            <a:extLst>
              <a:ext uri="{FF2B5EF4-FFF2-40B4-BE49-F238E27FC236}">
                <a16:creationId xmlns:a16="http://schemas.microsoft.com/office/drawing/2014/main" id="{52DC211E-F4B5-7D20-7D12-43BED638B8AE}"/>
              </a:ext>
            </a:extLst>
          </p:cNvPr>
          <p:cNvGrpSpPr/>
          <p:nvPr/>
        </p:nvGrpSpPr>
        <p:grpSpPr>
          <a:xfrm>
            <a:off x="539144" y="5741025"/>
            <a:ext cx="7818759" cy="377989"/>
            <a:chOff x="4620839" y="5682340"/>
            <a:chExt cx="7818759" cy="377989"/>
          </a:xfrm>
        </p:grpSpPr>
        <p:sp>
          <p:nvSpPr>
            <p:cNvPr id="8" name="TextBox 7">
              <a:extLst>
                <a:ext uri="{FF2B5EF4-FFF2-40B4-BE49-F238E27FC236}">
                  <a16:creationId xmlns:a16="http://schemas.microsoft.com/office/drawing/2014/main" id="{5BF1C591-B66C-33EA-58D8-0A7FF5A13C99}"/>
                </a:ext>
              </a:extLst>
            </p:cNvPr>
            <p:cNvSpPr txBox="1"/>
            <p:nvPr/>
          </p:nvSpPr>
          <p:spPr>
            <a:xfrm>
              <a:off x="4848446" y="5682340"/>
              <a:ext cx="7591152" cy="377989"/>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This building was the original Southampton Station that opened in 1840.</a:t>
              </a:r>
            </a:p>
          </p:txBody>
        </p:sp>
        <p:pic>
          <p:nvPicPr>
            <p:cNvPr id="11" name="Picture 10">
              <a:extLst>
                <a:ext uri="{FF2B5EF4-FFF2-40B4-BE49-F238E27FC236}">
                  <a16:creationId xmlns:a16="http://schemas.microsoft.com/office/drawing/2014/main" id="{787CCEC6-C9AD-733D-A2F9-02FCDF4AA9C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4570142" y="5735714"/>
              <a:ext cx="350267" cy="248874"/>
            </a:xfrm>
            <a:prstGeom prst="rect">
              <a:avLst/>
            </a:prstGeom>
          </p:spPr>
        </p:pic>
      </p:grpSp>
      <p:sp>
        <p:nvSpPr>
          <p:cNvPr id="19" name="TextBox 18">
            <a:extLst>
              <a:ext uri="{FF2B5EF4-FFF2-40B4-BE49-F238E27FC236}">
                <a16:creationId xmlns:a16="http://schemas.microsoft.com/office/drawing/2014/main" id="{BB039158-95DF-4684-D3EE-0B9A4409FB70}"/>
              </a:ext>
            </a:extLst>
          </p:cNvPr>
          <p:cNvSpPr txBox="1"/>
          <p:nvPr/>
        </p:nvSpPr>
        <p:spPr>
          <a:xfrm>
            <a:off x="8207905" y="840491"/>
            <a:ext cx="3444951"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In 1840, the railway reached Southampton, joining the town to London and a growing network of railways across the country. </a:t>
            </a:r>
          </a:p>
        </p:txBody>
      </p:sp>
      <p:sp>
        <p:nvSpPr>
          <p:cNvPr id="22" name="TextBox 21">
            <a:extLst>
              <a:ext uri="{FF2B5EF4-FFF2-40B4-BE49-F238E27FC236}">
                <a16:creationId xmlns:a16="http://schemas.microsoft.com/office/drawing/2014/main" id="{ED82FAA9-39B9-251B-8F0A-E31765C45AE2}"/>
              </a:ext>
            </a:extLst>
          </p:cNvPr>
          <p:cNvSpPr txBox="1"/>
          <p:nvPr/>
        </p:nvSpPr>
        <p:spPr>
          <a:xfrm>
            <a:off x="8207906" y="2219179"/>
            <a:ext cx="3444950" cy="1567737"/>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This was even better for transporting people and goods. </a:t>
            </a:r>
          </a:p>
          <a:p>
            <a:pPr>
              <a:lnSpc>
                <a:spcPct val="150000"/>
              </a:lnSpc>
            </a:pPr>
            <a:r>
              <a:rPr lang="en-US" sz="1300" dirty="0">
                <a:latin typeface="Linkpen 17a Print" panose="03050602060000000000" pitchFamily="66" charset="77"/>
              </a:rPr>
              <a:t>It was also vital for getting troops to the port for transport overseas in times of war. </a:t>
            </a:r>
          </a:p>
        </p:txBody>
      </p:sp>
      <p:sp>
        <p:nvSpPr>
          <p:cNvPr id="2" name="TextBox 1">
            <a:extLst>
              <a:ext uri="{FF2B5EF4-FFF2-40B4-BE49-F238E27FC236}">
                <a16:creationId xmlns:a16="http://schemas.microsoft.com/office/drawing/2014/main" id="{54472ED3-2FA8-4AB3-EC38-863C5C02568D}"/>
              </a:ext>
            </a:extLst>
          </p:cNvPr>
          <p:cNvSpPr txBox="1"/>
          <p:nvPr/>
        </p:nvSpPr>
        <p:spPr>
          <a:xfrm>
            <a:off x="8207906" y="3992473"/>
            <a:ext cx="3303374" cy="1867819"/>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Irish workers helped build the canal, the railway and the new docks, forming part of the growing community. By 1861, more than 1,000 Irish migrants lived in Southampton.</a:t>
            </a:r>
          </a:p>
        </p:txBody>
      </p:sp>
      <p:pic>
        <p:nvPicPr>
          <p:cNvPr id="7" name="Logo">
            <a:extLst>
              <a:ext uri="{FF2B5EF4-FFF2-40B4-BE49-F238E27FC236}">
                <a16:creationId xmlns:a16="http://schemas.microsoft.com/office/drawing/2014/main" id="{2F135012-FC0A-1E6C-8340-A95BB72EF32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16105219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0-#ppt_w/2"/>
                                          </p:val>
                                        </p:tav>
                                        <p:tav tm="100000">
                                          <p:val>
                                            <p:strVal val="#ppt_x"/>
                                          </p:val>
                                        </p:tav>
                                      </p:tavLst>
                                    </p:anim>
                                    <p:anim calcmode="lin" valueType="num">
                                      <p:cBhvr additive="base">
                                        <p:cTn id="12" dur="10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76394D2-4F07-2EA7-1A01-FBF3027E178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2418BA0-B602-3CBA-2898-6D46A82C4661}"/>
              </a:ext>
            </a:extLst>
          </p:cNvPr>
          <p:cNvSpPr>
            <a:spLocks noGrp="1"/>
          </p:cNvSpPr>
          <p:nvPr>
            <p:ph type="ctrTitle"/>
          </p:nvPr>
        </p:nvSpPr>
        <p:spPr>
          <a:xfrm>
            <a:off x="1524000" y="-1280448"/>
            <a:ext cx="9144000" cy="921925"/>
          </a:xfrm>
        </p:spPr>
        <p:txBody>
          <a:bodyPr>
            <a:normAutofit/>
          </a:bodyPr>
          <a:lstStyle/>
          <a:p>
            <a:r>
              <a:rPr lang="en-US" dirty="0"/>
              <a:t>Steam and Iron Ships</a:t>
            </a:r>
          </a:p>
        </p:txBody>
      </p:sp>
      <p:sp>
        <p:nvSpPr>
          <p:cNvPr id="17" name="Slide Question">
            <a:extLst>
              <a:ext uri="{FF2B5EF4-FFF2-40B4-BE49-F238E27FC236}">
                <a16:creationId xmlns:a16="http://schemas.microsoft.com/office/drawing/2014/main" id="{1F424BDA-D335-65C7-8DCF-C50DA6D966FD}"/>
              </a:ext>
            </a:extLst>
          </p:cNvPr>
          <p:cNvSpPr txBox="1"/>
          <p:nvPr/>
        </p:nvSpPr>
        <p:spPr>
          <a:xfrm>
            <a:off x="0" y="-101947"/>
            <a:ext cx="6493790" cy="356123"/>
          </a:xfrm>
          <a:prstGeom prst="rect">
            <a:avLst/>
          </a:prstGeom>
          <a:noFill/>
        </p:spPr>
        <p:txBody>
          <a:bodyPr wrap="square">
            <a:spAutoFit/>
          </a:bodyPr>
          <a:lstStyle/>
          <a:p>
            <a:pPr>
              <a:lnSpc>
                <a:spcPts val="2420"/>
              </a:lnSpc>
            </a:pPr>
            <a:r>
              <a:rPr lang="en-GB" sz="1100" dirty="0">
                <a:effectLst>
                  <a:glow rad="235343">
                    <a:schemeClr val="bg1"/>
                  </a:glow>
                </a:effectLst>
                <a:latin typeface="Superclarendon Rg" panose="02000505080000020003" pitchFamily="2" charset="77"/>
              </a:rPr>
              <a:t>Why were developments in travel and transport so important to Southampton?</a:t>
            </a:r>
          </a:p>
        </p:txBody>
      </p:sp>
      <p:sp>
        <p:nvSpPr>
          <p:cNvPr id="18" name="Title">
            <a:extLst>
              <a:ext uri="{FF2B5EF4-FFF2-40B4-BE49-F238E27FC236}">
                <a16:creationId xmlns:a16="http://schemas.microsoft.com/office/drawing/2014/main" id="{6457431C-D4C2-1985-093F-640C9BD6E615}"/>
              </a:ext>
            </a:extLst>
          </p:cNvPr>
          <p:cNvSpPr txBox="1">
            <a:spLocks/>
          </p:cNvSpPr>
          <p:nvPr/>
        </p:nvSpPr>
        <p:spPr>
          <a:xfrm>
            <a:off x="539143" y="1096074"/>
            <a:ext cx="475587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Steam and Iron Ships</a:t>
            </a:r>
          </a:p>
        </p:txBody>
      </p:sp>
      <p:sp>
        <p:nvSpPr>
          <p:cNvPr id="19" name="TextBox 18">
            <a:extLst>
              <a:ext uri="{FF2B5EF4-FFF2-40B4-BE49-F238E27FC236}">
                <a16:creationId xmlns:a16="http://schemas.microsoft.com/office/drawing/2014/main" id="{FB58D7CB-6B23-747C-C545-60684DE1A684}"/>
              </a:ext>
            </a:extLst>
          </p:cNvPr>
          <p:cNvSpPr txBox="1"/>
          <p:nvPr/>
        </p:nvSpPr>
        <p:spPr>
          <a:xfrm>
            <a:off x="539145" y="1893047"/>
            <a:ext cx="3731198" cy="689612"/>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The development of steam engines also improved travel at sea. </a:t>
            </a:r>
          </a:p>
        </p:txBody>
      </p:sp>
      <p:sp>
        <p:nvSpPr>
          <p:cNvPr id="22" name="TextBox 21">
            <a:extLst>
              <a:ext uri="{FF2B5EF4-FFF2-40B4-BE49-F238E27FC236}">
                <a16:creationId xmlns:a16="http://schemas.microsoft.com/office/drawing/2014/main" id="{4387AB9E-CDF7-5399-9E85-F914069B379B}"/>
              </a:ext>
            </a:extLst>
          </p:cNvPr>
          <p:cNvSpPr txBox="1"/>
          <p:nvPr/>
        </p:nvSpPr>
        <p:spPr>
          <a:xfrm>
            <a:off x="539142" y="2677377"/>
            <a:ext cx="3171621" cy="1624484"/>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In 1823 paddle steamers began taking passengers </a:t>
            </a:r>
          </a:p>
          <a:p>
            <a:pPr>
              <a:lnSpc>
                <a:spcPct val="150000"/>
              </a:lnSpc>
            </a:pPr>
            <a:r>
              <a:rPr lang="en-US" sz="1350" dirty="0">
                <a:latin typeface="Linkpen 17a Print" panose="03050602060000000000" pitchFamily="66" charset="77"/>
              </a:rPr>
              <a:t>to the Isle of Wight, the Channel Islands and </a:t>
            </a:r>
          </a:p>
          <a:p>
            <a:pPr>
              <a:lnSpc>
                <a:spcPct val="150000"/>
              </a:lnSpc>
            </a:pPr>
            <a:r>
              <a:rPr lang="en-US" sz="1350" dirty="0">
                <a:latin typeface="Linkpen 17a Print" panose="03050602060000000000" pitchFamily="66" charset="77"/>
              </a:rPr>
              <a:t>Le Havre in France.  </a:t>
            </a:r>
          </a:p>
        </p:txBody>
      </p:sp>
      <p:sp>
        <p:nvSpPr>
          <p:cNvPr id="2" name="TextBox 1">
            <a:extLst>
              <a:ext uri="{FF2B5EF4-FFF2-40B4-BE49-F238E27FC236}">
                <a16:creationId xmlns:a16="http://schemas.microsoft.com/office/drawing/2014/main" id="{1C0F3A17-D263-06BB-A582-FABD3C61E4E9}"/>
              </a:ext>
            </a:extLst>
          </p:cNvPr>
          <p:cNvSpPr txBox="1"/>
          <p:nvPr/>
        </p:nvSpPr>
        <p:spPr>
          <a:xfrm>
            <a:off x="539142" y="4396579"/>
            <a:ext cx="3299211" cy="1624484"/>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Iron paddle steamers were built in new docks. These larger, more powerful ships were vital to trade but also </a:t>
            </a:r>
          </a:p>
          <a:p>
            <a:pPr>
              <a:lnSpc>
                <a:spcPct val="150000"/>
              </a:lnSpc>
            </a:pPr>
            <a:r>
              <a:rPr lang="en-US" sz="1350" dirty="0">
                <a:latin typeface="Linkpen 17a Print" panose="03050602060000000000" pitchFamily="66" charset="77"/>
              </a:rPr>
              <a:t>as war ships.</a:t>
            </a:r>
          </a:p>
        </p:txBody>
      </p:sp>
      <p:pic>
        <p:nvPicPr>
          <p:cNvPr id="10" name="Picture 9" descr="An illustration of a dock worker, he wears. Able uniform and hat. ">
            <a:extLst>
              <a:ext uri="{FF2B5EF4-FFF2-40B4-BE49-F238E27FC236}">
                <a16:creationId xmlns:a16="http://schemas.microsoft.com/office/drawing/2014/main" id="{E519046F-4827-EAB1-0E22-ABD6F40678C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64688" y="1615280"/>
            <a:ext cx="1451913" cy="4802482"/>
          </a:xfrm>
          <a:prstGeom prst="rect">
            <a:avLst/>
          </a:prstGeom>
        </p:spPr>
      </p:pic>
      <p:grpSp>
        <p:nvGrpSpPr>
          <p:cNvPr id="15" name="Group 14" descr="A black and white photograph of a small Paddle Steamer at Southampton. ">
            <a:extLst>
              <a:ext uri="{FF2B5EF4-FFF2-40B4-BE49-F238E27FC236}">
                <a16:creationId xmlns:a16="http://schemas.microsoft.com/office/drawing/2014/main" id="{2E72BE9F-FD00-3FD6-FA75-56BBCD06CF07}"/>
              </a:ext>
            </a:extLst>
          </p:cNvPr>
          <p:cNvGrpSpPr/>
          <p:nvPr/>
        </p:nvGrpSpPr>
        <p:grpSpPr>
          <a:xfrm>
            <a:off x="5261913" y="570568"/>
            <a:ext cx="6365360" cy="5089987"/>
            <a:chOff x="5261913" y="570568"/>
            <a:chExt cx="6365360" cy="5089987"/>
          </a:xfrm>
        </p:grpSpPr>
        <p:pic>
          <p:nvPicPr>
            <p:cNvPr id="5" name="Picture 4" descr="A boat on the water&#10;&#10;AI-generated content may be incorrect.">
              <a:extLst>
                <a:ext uri="{FF2B5EF4-FFF2-40B4-BE49-F238E27FC236}">
                  <a16:creationId xmlns:a16="http://schemas.microsoft.com/office/drawing/2014/main" id="{CDB557D3-D0D8-2D36-99E2-708FDFC0855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61913" y="828459"/>
              <a:ext cx="6248400" cy="4832096"/>
            </a:xfrm>
            <a:prstGeom prst="rect">
              <a:avLst/>
            </a:prstGeom>
            <a:ln w="19050">
              <a:solidFill>
                <a:schemeClr val="tx1"/>
              </a:solidFill>
            </a:ln>
          </p:spPr>
        </p:pic>
        <p:sp>
          <p:nvSpPr>
            <p:cNvPr id="13" name="TextBox 12">
              <a:extLst>
                <a:ext uri="{FF2B5EF4-FFF2-40B4-BE49-F238E27FC236}">
                  <a16:creationId xmlns:a16="http://schemas.microsoft.com/office/drawing/2014/main" id="{6D91806D-8983-4B06-752A-40FDCEC72807}"/>
                </a:ext>
              </a:extLst>
            </p:cNvPr>
            <p:cNvSpPr txBox="1"/>
            <p:nvPr/>
          </p:nvSpPr>
          <p:spPr>
            <a:xfrm>
              <a:off x="9728793" y="570568"/>
              <a:ext cx="1898480" cy="257956"/>
            </a:xfrm>
            <a:prstGeom prst="rect">
              <a:avLst/>
            </a:prstGeom>
            <a:noFill/>
          </p:spPr>
          <p:txBody>
            <a:bodyPr wrap="square" rtlCol="0">
              <a:spAutoFit/>
            </a:bodyPr>
            <a:lstStyle/>
            <a:p>
              <a:pPr>
                <a:lnSpc>
                  <a:spcPct val="150000"/>
                </a:lnSpc>
              </a:pPr>
              <a:r>
                <a:rPr lang="en-US" sz="800" dirty="0">
                  <a:solidFill>
                    <a:schemeClr val="bg1">
                      <a:lumMod val="75000"/>
                    </a:schemeClr>
                  </a:solidFill>
                  <a:latin typeface="Calibri" panose="020F0502020204030204" pitchFamily="34" charset="0"/>
                  <a:cs typeface="Calibri" panose="020F0502020204030204" pitchFamily="34" charset="0"/>
                </a:rPr>
                <a:t>© Historic England Archive ref: HT02591</a:t>
              </a:r>
            </a:p>
          </p:txBody>
        </p:sp>
      </p:grpSp>
      <p:grpSp>
        <p:nvGrpSpPr>
          <p:cNvPr id="12" name="Group 11" descr="A small Paddle Steamer at Southampton in 1878.&#13;&#10;">
            <a:extLst>
              <a:ext uri="{FF2B5EF4-FFF2-40B4-BE49-F238E27FC236}">
                <a16:creationId xmlns:a16="http://schemas.microsoft.com/office/drawing/2014/main" id="{F3CA7CE0-E356-F391-DDBA-0201D4D6EC50}"/>
              </a:ext>
            </a:extLst>
          </p:cNvPr>
          <p:cNvGrpSpPr/>
          <p:nvPr/>
        </p:nvGrpSpPr>
        <p:grpSpPr>
          <a:xfrm>
            <a:off x="5531268" y="5734055"/>
            <a:ext cx="5168631" cy="367408"/>
            <a:chOff x="4620839" y="5682340"/>
            <a:chExt cx="5168631" cy="367408"/>
          </a:xfrm>
        </p:grpSpPr>
        <p:sp>
          <p:nvSpPr>
            <p:cNvPr id="8" name="TextBox 7">
              <a:extLst>
                <a:ext uri="{FF2B5EF4-FFF2-40B4-BE49-F238E27FC236}">
                  <a16:creationId xmlns:a16="http://schemas.microsoft.com/office/drawing/2014/main" id="{0CA2B0D6-4B57-9F3C-1101-09874B15D4BB}"/>
                </a:ext>
              </a:extLst>
            </p:cNvPr>
            <p:cNvSpPr txBox="1"/>
            <p:nvPr/>
          </p:nvSpPr>
          <p:spPr>
            <a:xfrm>
              <a:off x="4848446" y="5682340"/>
              <a:ext cx="4941024" cy="367408"/>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A small Paddle Steamer at Southampton in 1878.</a:t>
              </a:r>
            </a:p>
          </p:txBody>
        </p:sp>
        <p:pic>
          <p:nvPicPr>
            <p:cNvPr id="11" name="Picture 10">
              <a:extLst>
                <a:ext uri="{FF2B5EF4-FFF2-40B4-BE49-F238E27FC236}">
                  <a16:creationId xmlns:a16="http://schemas.microsoft.com/office/drawing/2014/main" id="{88F4C238-B61C-6020-6478-94C637A92AF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4570142" y="5735714"/>
              <a:ext cx="350267" cy="248874"/>
            </a:xfrm>
            <a:prstGeom prst="rect">
              <a:avLst/>
            </a:prstGeom>
          </p:spPr>
        </p:pic>
      </p:grpSp>
      <p:pic>
        <p:nvPicPr>
          <p:cNvPr id="7" name="Logo">
            <a:extLst>
              <a:ext uri="{FF2B5EF4-FFF2-40B4-BE49-F238E27FC236}">
                <a16:creationId xmlns:a16="http://schemas.microsoft.com/office/drawing/2014/main" id="{D51D8589-561D-04B1-96C5-2F1DF33C456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387584" y="5608320"/>
            <a:ext cx="1804415" cy="1248238"/>
          </a:xfrm>
          <a:prstGeom prst="rect">
            <a:avLst/>
          </a:prstGeom>
        </p:spPr>
      </p:pic>
    </p:spTree>
    <p:extLst>
      <p:ext uri="{BB962C8B-B14F-4D97-AF65-F5344CB8AC3E}">
        <p14:creationId xmlns:p14="http://schemas.microsoft.com/office/powerpoint/2010/main" val="15652408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000"/>
                            </p:stCondLst>
                            <p:childTnLst>
                              <p:par>
                                <p:cTn id="29" presetID="2" presetClass="entr" presetSubtype="1" repeatCount="0" decel="5000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800" fill="hold"/>
                                        <p:tgtEl>
                                          <p:spTgt spid="10"/>
                                        </p:tgtEl>
                                        <p:attrNameLst>
                                          <p:attrName>ppt_x</p:attrName>
                                        </p:attrNameLst>
                                      </p:cBhvr>
                                      <p:tavLst>
                                        <p:tav tm="0">
                                          <p:val>
                                            <p:strVal val="#ppt_x"/>
                                          </p:val>
                                        </p:tav>
                                        <p:tav tm="100000">
                                          <p:val>
                                            <p:strVal val="#ppt_x"/>
                                          </p:val>
                                        </p:tav>
                                      </p:tavLst>
                                    </p:anim>
                                    <p:anim calcmode="lin" valueType="num">
                                      <p:cBhvr additive="base">
                                        <p:cTn id="32" dur="8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2" grpId="0"/>
      <p:bldP spid="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679</TotalTime>
  <Words>1970</Words>
  <Application>Microsoft Macintosh PowerPoint</Application>
  <PresentationFormat>Widescreen</PresentationFormat>
  <Paragraphs>162</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Calibri</vt:lpstr>
      <vt:lpstr>Superclarendon Rg</vt:lpstr>
      <vt:lpstr>Linkpen 17a Print</vt:lpstr>
      <vt:lpstr>Calibri Light</vt:lpstr>
      <vt:lpstr>Aptos</vt:lpstr>
      <vt:lpstr>Arial</vt:lpstr>
      <vt:lpstr>Office Theme</vt:lpstr>
      <vt:lpstr>Southampton: The Gateway to the Empire</vt:lpstr>
      <vt:lpstr>Questions</vt:lpstr>
      <vt:lpstr>A Royal Visit </vt:lpstr>
      <vt:lpstr>A Seaside Resort</vt:lpstr>
      <vt:lpstr>Jane Austen </vt:lpstr>
      <vt:lpstr>New Roads and Bridges</vt:lpstr>
      <vt:lpstr>Canals</vt:lpstr>
      <vt:lpstr>Railways</vt:lpstr>
      <vt:lpstr>Steam and Iron Ships</vt:lpstr>
      <vt:lpstr>The New Docks</vt:lpstr>
      <vt:lpstr>Fighting Abroad</vt:lpstr>
      <vt:lpstr>Building the Navy</vt:lpstr>
      <vt:lpstr>The British Empire</vt:lpstr>
      <vt:lpstr>Trans-Atlantic Slave Trade</vt:lpstr>
      <vt:lpstr>Abolition</vt:lpstr>
      <vt:lpstr>Migration</vt:lpstr>
      <vt:lpstr>The Titanic</vt:lpstr>
      <vt:lpstr>Gateway to the Empire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Teacher's Pet Classroom Resources</cp:lastModifiedBy>
  <cp:revision>69</cp:revision>
  <dcterms:created xsi:type="dcterms:W3CDTF">2022-12-09T08:02:53Z</dcterms:created>
  <dcterms:modified xsi:type="dcterms:W3CDTF">2025-12-23T09:26:27Z</dcterms:modified>
</cp:coreProperties>
</file>