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0"/>
  </p:notesMasterIdLst>
  <p:sldIdLst>
    <p:sldId id="256" r:id="rId2"/>
    <p:sldId id="259" r:id="rId3"/>
    <p:sldId id="257" r:id="rId4"/>
    <p:sldId id="262" r:id="rId5"/>
    <p:sldId id="263" r:id="rId6"/>
    <p:sldId id="265" r:id="rId7"/>
    <p:sldId id="264" r:id="rId8"/>
    <p:sldId id="266" r:id="rId9"/>
    <p:sldId id="267" r:id="rId10"/>
    <p:sldId id="268" r:id="rId11"/>
    <p:sldId id="270" r:id="rId12"/>
    <p:sldId id="271" r:id="rId13"/>
    <p:sldId id="269" r:id="rId14"/>
    <p:sldId id="273" r:id="rId15"/>
    <p:sldId id="272" r:id="rId16"/>
    <p:sldId id="275" r:id="rId17"/>
    <p:sldId id="277" r:id="rId18"/>
    <p:sldId id="276" r:id="rId19"/>
  </p:sldIdLst>
  <p:sldSz cx="12192000" cy="6858000"/>
  <p:notesSz cx="6858000" cy="9144000"/>
  <p:embeddedFontLst>
    <p:embeddedFont>
      <p:font typeface="Linkpen 17a Print" panose="03050602060000000000" pitchFamily="66" charset="77"/>
      <p:regular r:id="rId21"/>
    </p:embeddedFont>
    <p:embeddedFont>
      <p:font typeface="Superclarendon Rg" panose="02000505080000020003" pitchFamily="2" charset="77"/>
      <p:regular r:id="rId22"/>
      <p:bold r:id="rId23"/>
      <p:italic r:id="rId24"/>
      <p:boldItalic r:id="rId2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AE44"/>
    <a:srgbClr val="79B963"/>
    <a:srgbClr val="B8AFAC"/>
    <a:srgbClr val="F49734"/>
    <a:srgbClr val="B65379"/>
    <a:srgbClr val="F6A548"/>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11"/>
    <p:restoredTop sz="96327"/>
  </p:normalViewPr>
  <p:slideViewPr>
    <p:cSldViewPr snapToGrid="0">
      <p:cViewPr varScale="1">
        <p:scale>
          <a:sx n="140" d="100"/>
          <a:sy n="140" d="100"/>
        </p:scale>
        <p:origin x="1320" y="18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1/8/26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CA42A0-1C4B-3B30-6853-01F2AB75A8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57F9AB-A326-D1EF-4B51-DD7E948881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7FB241-21BB-36E1-A435-A71AFEACC73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127BCDB-992B-1759-2BE0-E78254794727}"/>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1027968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63252-A1FC-F0DB-FDF5-28CE40CC3C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4E0329-A57B-BB22-8CB5-A1284BDAF8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3CE12D-D370-5A50-3EE6-A84F929D765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C84CC3B-CCB7-0C1B-E66C-22D799789298}"/>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2814094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400B8-F0C5-3275-CF6B-46B3ADA099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001516-F385-D316-5BC7-E3B53E9D2A1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729A69-49D1-3FA1-AEF2-0DC6950106F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0BABFF-FCD3-E00A-BF8B-7C87B1A7379D}"/>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4058865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9D069-B260-0CBC-9F0F-2D4E7FFA61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2955DE-FC45-2017-03B4-1ACF1B4B00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755483-0AF2-6898-751F-EAACB1CC7AA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7E2AB94-5E5B-802D-A2F9-FF9EDDA9BD74}"/>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40691375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2AF0C-FD03-C0C9-93B5-C87C14F1E8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9A21B5-8363-0249-E845-E5C05EC693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3C9A0D-C220-0A85-70C3-EAA3C803535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7B6713FC-BCB0-05F2-8F0B-734CC5EFECAD}"/>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39656855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7C998-F97E-2A73-749D-B734EEBE68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275830-526C-6F32-FC73-57B995CBDA4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33237A-09B6-0F4B-E715-B00BA50EE86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2D13442-E76C-D493-AD98-D18595B12C3E}"/>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1560512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077BBD-7565-BDFB-C1AE-791D9D0DD4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02B927-D644-249C-84F3-E5745B4515C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F47EC1-21C2-B86D-7737-C333360A5A5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398DEC0-A040-ED85-F9B2-BEA381438137}"/>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15575526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2814B-01BD-114F-97E3-9E19B9BEB6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5749FD-5347-FD5C-47E6-F847CD7763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8D3BB6-8679-394E-A21F-581C6FFED87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A0CB8AC-9328-E6C5-B479-6522A3A069E5}"/>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14191495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D94635-F173-D356-32C5-BB2D75459F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8C62C8-38E8-4C22-49ED-B1283DA2A3A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97DB83-6F5F-91AE-9ABB-78C50130B0F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294857D-4E76-B26F-545F-5A44755BA55A}"/>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179575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97BE82-95E3-01E9-F85D-C077B24001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C86D35-2C15-6C47-47AB-FD33DE20C9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2224D5C-C0B8-3C3F-6B43-03835D8E9D0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200ABA4-13BA-EC32-EA53-32B07CACE26D}"/>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1673670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87E98-E4E8-59A8-B822-DB1534A945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31B201-0C37-890C-29EE-D80C02FB49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1535E9-021C-CCD2-F912-6E479A4031D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E725E7A-53B9-9838-2C3C-645DB5AC4FAC}"/>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4101972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CC3F8-DF36-5DB7-B8B3-6472D478ED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ADC5A2-2145-DC0C-2A5B-83774F9781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DDE549-BDE9-A599-3108-10BF351700E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F9C7A70-A23F-20D0-63B2-E709E1E7BEBE}"/>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050764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1E6C55-4468-3E57-ACBD-85D49586F5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FE8E35-CF27-AF74-1985-9152789E7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6E6FE2-886B-1943-3F0F-DC45235D42F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EFF61C7-F80B-D52F-48A9-ADA5DD24BB7C}"/>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275472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A114B9-BE52-2CA9-A34D-69EF576D3D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43CDEB-E7B0-59E0-1DC5-DDED9796B4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B2C24E-1430-2B08-F9EE-B8170BB0C19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15C9DC8-4AFC-A160-81E5-79BCEA029436}"/>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175037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117DC3-7C70-E458-9C90-A71FCFA23D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2B7B99-64E8-728E-CECC-A5E485782F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943032-385A-C706-2176-083EFD9D29F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9104221-099F-64D3-1BA1-919B80B71789}"/>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30975902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1/8/26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1/8/26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1/8/26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1/8/26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1/8/26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1/8/26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1/8/26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1/8/26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2.png"/><Relationship Id="rId7"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https://www.youtube.com/watch?v=7r2-2wp4Ra4" TargetMode="External"/><Relationship Id="rId5" Type="http://schemas.openxmlformats.org/officeDocument/2006/relationships/image" Target="../media/image26.pn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hyperlink" Target="https://www.youtube.com/watch?v=Vk-0BsDpT3c" TargetMode="Externa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26.pn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36.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hyperlink" Target="https://youtu.be/lkeTUdZ95nI?si=gWHV8vIbixHVPUXl" TargetMode="Externa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png"/><Relationship Id="rId7"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emf"/><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3.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lstStyle/>
          <a:p>
            <a:r>
              <a:rPr lang="en-US" dirty="0"/>
              <a:t>Invaders in Southampton!</a:t>
            </a:r>
          </a:p>
        </p:txBody>
      </p:sp>
      <p:sp>
        <p:nvSpPr>
          <p:cNvPr id="4" name="Question top">
            <a:extLst>
              <a:ext uri="{FF2B5EF4-FFF2-40B4-BE49-F238E27FC236}">
                <a16:creationId xmlns:a16="http://schemas.microsoft.com/office/drawing/2014/main" id="{FA5BD8B5-5874-4293-E08C-C99A94CAA81F}"/>
              </a:ext>
            </a:extLst>
          </p:cNvPr>
          <p:cNvSpPr txBox="1"/>
          <p:nvPr/>
        </p:nvSpPr>
        <p:spPr>
          <a:xfrm>
            <a:off x="92529" y="185492"/>
            <a:ext cx="12006942" cy="400110"/>
          </a:xfrm>
          <a:prstGeom prst="rect">
            <a:avLst/>
          </a:prstGeom>
          <a:noFill/>
        </p:spPr>
        <p:txBody>
          <a:bodyPr wrap="square">
            <a:spAutoFit/>
          </a:bodyPr>
          <a:lstStyle/>
          <a:p>
            <a:pPr algn="ctr">
              <a:lnSpc>
                <a:spcPts val="2420"/>
              </a:lnSpc>
            </a:pPr>
            <a:r>
              <a:rPr lang="en-GB" sz="2400" dirty="0">
                <a:solidFill>
                  <a:schemeClr val="bg1"/>
                </a:solidFill>
                <a:effectLst>
                  <a:glow rad="119471">
                    <a:schemeClr val="tx1">
                      <a:alpha val="41784"/>
                    </a:schemeClr>
                  </a:glow>
                </a:effectLst>
                <a:latin typeface="Superclarendon Rg" panose="02000505080000020003" pitchFamily="2" charset="77"/>
              </a:rPr>
              <a:t>Which invaders shaped the development of Southampton the most?</a:t>
            </a:r>
          </a:p>
        </p:txBody>
      </p:sp>
      <p:pic>
        <p:nvPicPr>
          <p:cNvPr id="9" name="Title" descr="Invaders in Southampton!">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 y="1894113"/>
            <a:ext cx="12191999" cy="3314701"/>
          </a:xfrm>
          <a:prstGeom prst="rect">
            <a:avLst/>
          </a:prstGeom>
        </p:spPr>
      </p:pic>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417629" y="5608864"/>
            <a:ext cx="1774370" cy="1247694"/>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4215430-E2F6-DB7D-AFA6-154CB9E13490}"/>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83735F5-53E1-8B7F-B8EB-56F4186339E9}"/>
              </a:ext>
            </a:extLst>
          </p:cNvPr>
          <p:cNvSpPr>
            <a:spLocks noGrp="1"/>
          </p:cNvSpPr>
          <p:nvPr>
            <p:ph type="ctrTitle"/>
          </p:nvPr>
        </p:nvSpPr>
        <p:spPr>
          <a:xfrm>
            <a:off x="1524000" y="-1280448"/>
            <a:ext cx="9144000" cy="921925"/>
          </a:xfrm>
        </p:spPr>
        <p:txBody>
          <a:bodyPr/>
          <a:lstStyle/>
          <a:p>
            <a:r>
              <a:rPr lang="en-US" dirty="0" err="1"/>
              <a:t>Hamwic</a:t>
            </a:r>
            <a:endParaRPr lang="en-US" dirty="0"/>
          </a:p>
        </p:txBody>
      </p:sp>
      <p:sp>
        <p:nvSpPr>
          <p:cNvPr id="11" name="Slide Question">
            <a:extLst>
              <a:ext uri="{FF2B5EF4-FFF2-40B4-BE49-F238E27FC236}">
                <a16:creationId xmlns:a16="http://schemas.microsoft.com/office/drawing/2014/main" id="{36991027-A6B5-B023-0CDD-ACAA71AD3C7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building of a new football stadium help us to learn about Anglo Saxon Southampton?</a:t>
            </a:r>
          </a:p>
        </p:txBody>
      </p:sp>
      <p:sp>
        <p:nvSpPr>
          <p:cNvPr id="7" name="Title">
            <a:extLst>
              <a:ext uri="{FF2B5EF4-FFF2-40B4-BE49-F238E27FC236}">
                <a16:creationId xmlns:a16="http://schemas.microsoft.com/office/drawing/2014/main" id="{BAD4418D-13A4-D5A1-863B-3CE0701F0110}"/>
              </a:ext>
            </a:extLst>
          </p:cNvPr>
          <p:cNvSpPr txBox="1">
            <a:spLocks/>
          </p:cNvSpPr>
          <p:nvPr/>
        </p:nvSpPr>
        <p:spPr>
          <a:xfrm>
            <a:off x="6096000" y="499020"/>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err="1">
                <a:ln w="12700">
                  <a:noFill/>
                </a:ln>
                <a:latin typeface="Superclarendon Rg" panose="02060605060000020003" pitchFamily="18" charset="77"/>
              </a:rPr>
              <a:t>Hamwic</a:t>
            </a:r>
            <a:endParaRPr lang="en-GB" dirty="0">
              <a:ln w="12700">
                <a:noFill/>
              </a:ln>
              <a:latin typeface="Superclarendon Rg" panose="02060605060000020003" pitchFamily="18" charset="77"/>
            </a:endParaRPr>
          </a:p>
        </p:txBody>
      </p:sp>
      <p:sp>
        <p:nvSpPr>
          <p:cNvPr id="8" name="Text ">
            <a:extLst>
              <a:ext uri="{FF2B5EF4-FFF2-40B4-BE49-F238E27FC236}">
                <a16:creationId xmlns:a16="http://schemas.microsoft.com/office/drawing/2014/main" id="{397A115D-0243-D2BF-0618-C02B39A35672}"/>
              </a:ext>
            </a:extLst>
          </p:cNvPr>
          <p:cNvSpPr txBox="1"/>
          <p:nvPr/>
        </p:nvSpPr>
        <p:spPr>
          <a:xfrm>
            <a:off x="6096000" y="1464415"/>
            <a:ext cx="5637512" cy="523604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Before the new St Mary’s stadium was built </a:t>
            </a:r>
            <a:r>
              <a:rPr lang="en-GB" sz="1400">
                <a:latin typeface="Linkpen 17a Print" panose="03050602060000000000" pitchFamily="66" charset="77"/>
              </a:rPr>
              <a:t>in 1999, </a:t>
            </a:r>
            <a:r>
              <a:rPr lang="en-GB" sz="1400" dirty="0">
                <a:latin typeface="Linkpen 17a Print" panose="03050602060000000000" pitchFamily="66" charset="77"/>
              </a:rPr>
              <a:t>archaeologists carried out a huge excavation. Under the ground, they discovered evidence of an Anglo-Saxon town called </a:t>
            </a:r>
            <a:r>
              <a:rPr lang="en-GB" sz="1400" dirty="0" err="1">
                <a:latin typeface="Linkpen 17a Print" panose="03050602060000000000" pitchFamily="66" charset="77"/>
              </a:rPr>
              <a:t>Hamwic</a:t>
            </a:r>
            <a:r>
              <a:rPr lang="en-GB" sz="1400" dirty="0">
                <a:latin typeface="Linkpen 17a Print" panose="03050602060000000000" pitchFamily="66" charset="77"/>
              </a:rPr>
              <a:t>; </a:t>
            </a:r>
            <a:r>
              <a:rPr lang="en-GB" sz="1400" dirty="0" err="1">
                <a:latin typeface="Linkpen 17a Print" panose="03050602060000000000" pitchFamily="66" charset="77"/>
              </a:rPr>
              <a:t>Wic</a:t>
            </a:r>
            <a:r>
              <a:rPr lang="en-GB" sz="1400" dirty="0">
                <a:latin typeface="Linkpen 17a Print" panose="03050602060000000000" pitchFamily="66" charset="77"/>
              </a:rPr>
              <a:t> being an Anglo-Saxon word meaning trading centre.</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This town was carefully planned with wide gravelled streets. Some of these still exist today as modern roads such as St Mary’s Street and Chapel Road!</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settlement was built at the point where the rivers Test and Itchen meet. Both of these rivers were navigable, and the land offered protection for arriving ships.</a:t>
            </a:r>
          </a:p>
          <a:p>
            <a:pPr>
              <a:lnSpc>
                <a:spcPct val="150000"/>
              </a:lnSpc>
            </a:pPr>
            <a:endParaRPr lang="en-GB" sz="1400" dirty="0">
              <a:latin typeface="Linkpen 17a Print" panose="03050602060000000000" pitchFamily="66" charset="77"/>
            </a:endParaRPr>
          </a:p>
        </p:txBody>
      </p:sp>
      <p:pic>
        <p:nvPicPr>
          <p:cNvPr id="13" name="Logo">
            <a:extLst>
              <a:ext uri="{FF2B5EF4-FFF2-40B4-BE49-F238E27FC236}">
                <a16:creationId xmlns:a16="http://schemas.microsoft.com/office/drawing/2014/main" id="{1A4A54DA-7472-34B1-6B13-05EE290E905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536787" y="0"/>
            <a:ext cx="1655211" cy="1163904"/>
          </a:xfrm>
          <a:prstGeom prst="rect">
            <a:avLst/>
          </a:prstGeom>
        </p:spPr>
      </p:pic>
      <p:sp>
        <p:nvSpPr>
          <p:cNvPr id="15" name="Rectangle 14" descr="An aerial drawing of a settlement next to the banks of a waterway">
            <a:extLst>
              <a:ext uri="{FF2B5EF4-FFF2-40B4-BE49-F238E27FC236}">
                <a16:creationId xmlns:a16="http://schemas.microsoft.com/office/drawing/2014/main" id="{7F7B6905-E69B-3F07-7A85-1096CFE51C5B}"/>
              </a:ext>
            </a:extLst>
          </p:cNvPr>
          <p:cNvSpPr/>
          <p:nvPr/>
        </p:nvSpPr>
        <p:spPr>
          <a:xfrm>
            <a:off x="223520" y="172720"/>
            <a:ext cx="5963920" cy="652774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05998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D38246F-4634-54C8-CE05-B7096890CA3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609707B-2CEA-CEF6-93CF-059F94D55A70}"/>
              </a:ext>
            </a:extLst>
          </p:cNvPr>
          <p:cNvSpPr>
            <a:spLocks noGrp="1"/>
          </p:cNvSpPr>
          <p:nvPr>
            <p:ph type="ctrTitle"/>
          </p:nvPr>
        </p:nvSpPr>
        <p:spPr>
          <a:xfrm>
            <a:off x="1524000" y="-1280448"/>
            <a:ext cx="9144000" cy="921925"/>
          </a:xfrm>
        </p:spPr>
        <p:txBody>
          <a:bodyPr/>
          <a:lstStyle/>
          <a:p>
            <a:r>
              <a:rPr lang="en-US" dirty="0"/>
              <a:t>A Thriving City</a:t>
            </a:r>
          </a:p>
        </p:txBody>
      </p:sp>
      <p:sp>
        <p:nvSpPr>
          <p:cNvPr id="7" name="Title">
            <a:extLst>
              <a:ext uri="{FF2B5EF4-FFF2-40B4-BE49-F238E27FC236}">
                <a16:creationId xmlns:a16="http://schemas.microsoft.com/office/drawing/2014/main" id="{4828D291-54E3-F527-30E5-8AC759ACE516}"/>
              </a:ext>
            </a:extLst>
          </p:cNvPr>
          <p:cNvSpPr txBox="1">
            <a:spLocks/>
          </p:cNvSpPr>
          <p:nvPr/>
        </p:nvSpPr>
        <p:spPr>
          <a:xfrm>
            <a:off x="371170" y="472661"/>
            <a:ext cx="646671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A Thriving City</a:t>
            </a:r>
          </a:p>
        </p:txBody>
      </p:sp>
      <p:sp>
        <p:nvSpPr>
          <p:cNvPr id="8" name="Text ">
            <a:extLst>
              <a:ext uri="{FF2B5EF4-FFF2-40B4-BE49-F238E27FC236}">
                <a16:creationId xmlns:a16="http://schemas.microsoft.com/office/drawing/2014/main" id="{E4DA6269-6FE4-BF82-E644-01429DAE7EB0}"/>
              </a:ext>
            </a:extLst>
          </p:cNvPr>
          <p:cNvSpPr txBox="1"/>
          <p:nvPr/>
        </p:nvSpPr>
        <p:spPr>
          <a:xfrm>
            <a:off x="5801674" y="1430415"/>
            <a:ext cx="5917556" cy="5003086"/>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Excavations before the building of the present St Mary’s Stadium revealed that the town covered the whole area of St Mary’s as far as Six Dials in the north and </a:t>
            </a:r>
            <a:r>
              <a:rPr lang="en-GB" sz="1400" dirty="0" err="1">
                <a:latin typeface="Linkpen 17a Print" panose="03050602060000000000" pitchFamily="66" charset="77"/>
              </a:rPr>
              <a:t>Hoglands</a:t>
            </a:r>
            <a:r>
              <a:rPr lang="en-GB" sz="1400" dirty="0">
                <a:latin typeface="Linkpen 17a Print" panose="03050602060000000000" pitchFamily="66" charset="77"/>
              </a:rPr>
              <a:t> to the west. </a:t>
            </a:r>
          </a:p>
          <a:p>
            <a:pPr>
              <a:lnSpc>
                <a:spcPct val="150000"/>
              </a:lnSpc>
            </a:pPr>
            <a:endParaRPr lang="en-GB" sz="1400" dirty="0">
              <a:latin typeface="Linkpen 17a Print" panose="03050602060000000000" pitchFamily="66" charset="77"/>
            </a:endParaRPr>
          </a:p>
          <a:p>
            <a:pPr>
              <a:lnSpc>
                <a:spcPct val="150000"/>
              </a:lnSpc>
            </a:pPr>
            <a:r>
              <a:rPr lang="en-GB" sz="1400" dirty="0" err="1">
                <a:latin typeface="Linkpen 17a Print" panose="03050602060000000000" pitchFamily="66" charset="77"/>
              </a:rPr>
              <a:t>Hamwic</a:t>
            </a:r>
            <a:r>
              <a:rPr lang="en-GB" sz="1400" dirty="0">
                <a:latin typeface="Linkpen 17a Print" panose="03050602060000000000" pitchFamily="66" charset="77"/>
              </a:rPr>
              <a:t> was a busy trading place. There were blacksmiths’ workshops, weavers and even glassmakers.</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discovery of over 200 coins suggests that Southampton may even have had its own Royal Mint.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It is thought that the presence of foreign pottery sherds and goods from the Red Sea, Baltic Sea and Germany indicate that there was continued trade with continental Europe.</a:t>
            </a:r>
          </a:p>
        </p:txBody>
      </p:sp>
      <p:grpSp>
        <p:nvGrpSpPr>
          <p:cNvPr id="5" name="Caption" descr="Watch the video of Shan Robins reporting on the artefacts found within Hamwic.&#13;&#10;">
            <a:extLst>
              <a:ext uri="{FF2B5EF4-FFF2-40B4-BE49-F238E27FC236}">
                <a16:creationId xmlns:a16="http://schemas.microsoft.com/office/drawing/2014/main" id="{1B5D1D58-44D6-87BA-B167-717D576269A9}"/>
              </a:ext>
            </a:extLst>
          </p:cNvPr>
          <p:cNvGrpSpPr/>
          <p:nvPr/>
        </p:nvGrpSpPr>
        <p:grpSpPr>
          <a:xfrm>
            <a:off x="824117" y="4268899"/>
            <a:ext cx="4522856" cy="900246"/>
            <a:chOff x="5164596" y="2456393"/>
            <a:chExt cx="4522856" cy="900246"/>
          </a:xfrm>
        </p:grpSpPr>
        <p:pic>
          <p:nvPicPr>
            <p:cNvPr id="2" name="Picture 1">
              <a:extLst>
                <a:ext uri="{FF2B5EF4-FFF2-40B4-BE49-F238E27FC236}">
                  <a16:creationId xmlns:a16="http://schemas.microsoft.com/office/drawing/2014/main" id="{A32CBAAC-6270-8CB5-2D9C-04BAA63C3EA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5122607" y="2502119"/>
              <a:ext cx="290105" cy="206127"/>
            </a:xfrm>
            <a:prstGeom prst="rect">
              <a:avLst/>
            </a:prstGeom>
          </p:spPr>
        </p:pic>
        <p:sp>
          <p:nvSpPr>
            <p:cNvPr id="3" name="TextBox 2" descr="Anglo-Saxon people arrived from Europe – most notably from Denmark, Germany and the Netherlands. The Anglo-Saxon period in Britain lasted from 410 AD until 1066 AD.&#13;&#10;">
              <a:extLst>
                <a:ext uri="{FF2B5EF4-FFF2-40B4-BE49-F238E27FC236}">
                  <a16:creationId xmlns:a16="http://schemas.microsoft.com/office/drawing/2014/main" id="{78677382-F714-6104-8FBD-31D3F0B872AA}"/>
                </a:ext>
              </a:extLst>
            </p:cNvPr>
            <p:cNvSpPr txBox="1"/>
            <p:nvPr/>
          </p:nvSpPr>
          <p:spPr>
            <a:xfrm>
              <a:off x="5298140" y="2456393"/>
              <a:ext cx="4389312" cy="900246"/>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Watch the video of Shan Robins reporting on the artefacts found within </a:t>
              </a:r>
              <a:r>
                <a:rPr lang="en-GB" sz="1200" dirty="0" err="1">
                  <a:latin typeface="Linkpen 17a Print" panose="03050602060000000000" pitchFamily="66" charset="77"/>
                </a:rPr>
                <a:t>Hamwic</a:t>
              </a:r>
              <a:r>
                <a:rPr lang="en-GB" sz="1200" dirty="0">
                  <a:latin typeface="Linkpen 17a Print" panose="03050602060000000000" pitchFamily="66" charset="77"/>
                </a:rPr>
                <a:t> through the button below.</a:t>
              </a:r>
            </a:p>
          </p:txBody>
        </p:sp>
      </p:grpSp>
      <p:pic>
        <p:nvPicPr>
          <p:cNvPr id="4" name="Logo">
            <a:extLst>
              <a:ext uri="{FF2B5EF4-FFF2-40B4-BE49-F238E27FC236}">
                <a16:creationId xmlns:a16="http://schemas.microsoft.com/office/drawing/2014/main" id="{7267FF76-3795-8B68-EF6E-016EFB404431}"/>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536787" y="0"/>
            <a:ext cx="1655211" cy="1163904"/>
          </a:xfrm>
          <a:prstGeom prst="rect">
            <a:avLst/>
          </a:prstGeom>
        </p:spPr>
      </p:pic>
      <p:sp>
        <p:nvSpPr>
          <p:cNvPr id="10" name="Slide Question">
            <a:extLst>
              <a:ext uri="{FF2B5EF4-FFF2-40B4-BE49-F238E27FC236}">
                <a16:creationId xmlns:a16="http://schemas.microsoft.com/office/drawing/2014/main" id="{0FA890FA-9D59-810C-BAF0-2E1F05BC608E}"/>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building of a new football stadium help us to learn about Anglo Saxon Southampton?</a:t>
            </a:r>
          </a:p>
        </p:txBody>
      </p:sp>
      <p:pic>
        <p:nvPicPr>
          <p:cNvPr id="12" name="Picture 11" descr="Video link button">
            <a:hlinkClick r:id="rId6"/>
            <a:extLst>
              <a:ext uri="{FF2B5EF4-FFF2-40B4-BE49-F238E27FC236}">
                <a16:creationId xmlns:a16="http://schemas.microsoft.com/office/drawing/2014/main" id="{F4551756-1BB0-255E-BDF1-4D519DF73D3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9932" y="5259183"/>
            <a:ext cx="3882340" cy="781860"/>
          </a:xfrm>
          <a:prstGeom prst="rect">
            <a:avLst/>
          </a:prstGeom>
        </p:spPr>
      </p:pic>
      <p:pic>
        <p:nvPicPr>
          <p:cNvPr id="13" name="Picture 12" descr="A person standing in front of a sign&#10;&#10;Description automatically generated">
            <a:extLst>
              <a:ext uri="{FF2B5EF4-FFF2-40B4-BE49-F238E27FC236}">
                <a16:creationId xmlns:a16="http://schemas.microsoft.com/office/drawing/2014/main" id="{094311F3-0BAC-B35E-10FC-0EEF4C60F0B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72770" y="1430415"/>
            <a:ext cx="4956955" cy="2732832"/>
          </a:xfrm>
          <a:prstGeom prst="rect">
            <a:avLst/>
          </a:prstGeom>
          <a:ln w="28575">
            <a:solidFill>
              <a:schemeClr val="tx1"/>
            </a:solidFill>
          </a:ln>
        </p:spPr>
      </p:pic>
    </p:spTree>
    <p:extLst>
      <p:ext uri="{BB962C8B-B14F-4D97-AF65-F5344CB8AC3E}">
        <p14:creationId xmlns:p14="http://schemas.microsoft.com/office/powerpoint/2010/main" val="8451400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6" end="6"/>
                                            </p:txEl>
                                          </p:spTgt>
                                        </p:tgtEl>
                                        <p:attrNameLst>
                                          <p:attrName>style.visibility</p:attrName>
                                        </p:attrNameLst>
                                      </p:cBhvr>
                                      <p:to>
                                        <p:strVal val="visible"/>
                                      </p:to>
                                    </p:set>
                                    <p:animEffect transition="in" filter="fade">
                                      <p:cBhvr>
                                        <p:cTn id="23" dur="500"/>
                                        <p:tgtEl>
                                          <p:spTgt spid="8">
                                            <p:txEl>
                                              <p:pRg st="6" end="6"/>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2" presetClass="entr" presetSubtype="4" decel="5000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ppt_x"/>
                                          </p:val>
                                        </p:tav>
                                        <p:tav tm="100000">
                                          <p:val>
                                            <p:strVal val="#ppt_x"/>
                                          </p:val>
                                        </p:tav>
                                      </p:tavLst>
                                    </p:anim>
                                    <p:anim calcmode="lin" valueType="num">
                                      <p:cBhvr additive="base">
                                        <p:cTn id="32"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A434412-BBCE-1EAB-488E-2F51FE26E8E5}"/>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0E07ED0-2F3C-F46F-3CF5-4633AB827E16}"/>
              </a:ext>
            </a:extLst>
          </p:cNvPr>
          <p:cNvSpPr>
            <a:spLocks noGrp="1"/>
          </p:cNvSpPr>
          <p:nvPr>
            <p:ph type="ctrTitle"/>
          </p:nvPr>
        </p:nvSpPr>
        <p:spPr>
          <a:xfrm>
            <a:off x="1524000" y="-1280448"/>
            <a:ext cx="9144000" cy="921925"/>
          </a:xfrm>
        </p:spPr>
        <p:txBody>
          <a:bodyPr/>
          <a:lstStyle/>
          <a:p>
            <a:r>
              <a:rPr lang="en-US" dirty="0"/>
              <a:t>An important burial</a:t>
            </a:r>
          </a:p>
        </p:txBody>
      </p:sp>
      <p:sp>
        <p:nvSpPr>
          <p:cNvPr id="7" name="Title">
            <a:extLst>
              <a:ext uri="{FF2B5EF4-FFF2-40B4-BE49-F238E27FC236}">
                <a16:creationId xmlns:a16="http://schemas.microsoft.com/office/drawing/2014/main" id="{CA1A147E-57F5-4DF7-BBCB-83ECD1D036A0}"/>
              </a:ext>
            </a:extLst>
          </p:cNvPr>
          <p:cNvSpPr txBox="1">
            <a:spLocks/>
          </p:cNvSpPr>
          <p:nvPr/>
        </p:nvSpPr>
        <p:spPr>
          <a:xfrm>
            <a:off x="371170" y="472661"/>
            <a:ext cx="831563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An Important Burial</a:t>
            </a:r>
          </a:p>
        </p:txBody>
      </p:sp>
      <p:sp>
        <p:nvSpPr>
          <p:cNvPr id="8" name="Text ">
            <a:extLst>
              <a:ext uri="{FF2B5EF4-FFF2-40B4-BE49-F238E27FC236}">
                <a16:creationId xmlns:a16="http://schemas.microsoft.com/office/drawing/2014/main" id="{7AA05AD4-2889-4EF8-1C08-FBDB99524D17}"/>
              </a:ext>
            </a:extLst>
          </p:cNvPr>
          <p:cNvSpPr txBox="1"/>
          <p:nvPr/>
        </p:nvSpPr>
        <p:spPr>
          <a:xfrm>
            <a:off x="446199" y="1274965"/>
            <a:ext cx="7110472" cy="456471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dig also revealed a pagan burial ground under the stadium. One important grave belonged to a young woman buried with gold jewellery, glass beads, and a ring set with a Roman stone showing the goddess Minerva. </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Other items from the surrounding graves included two glass and amber necklaces with gold pendants as centrepieces. </a:t>
            </a:r>
            <a:br>
              <a:rPr lang="en-GB" sz="1500" dirty="0">
                <a:latin typeface="Linkpen 17a Print" panose="03050602060000000000" pitchFamily="66" charset="77"/>
              </a:rPr>
            </a:br>
            <a:r>
              <a:rPr lang="en-GB" sz="1500" dirty="0">
                <a:latin typeface="Linkpen 17a Print" panose="03050602060000000000" pitchFamily="66" charset="77"/>
              </a:rPr>
              <a:t>One was decorated with the figure of a snake chasing its tail and had semi-precious stones at its centre. Another necklace contained a silver signet ring dating back to Roman times.</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These discoveries show that Anglo-Saxon Southampton was wealthy and connected to the wider world.</a:t>
            </a:r>
          </a:p>
        </p:txBody>
      </p:sp>
      <p:pic>
        <p:nvPicPr>
          <p:cNvPr id="4" name="Logo">
            <a:extLst>
              <a:ext uri="{FF2B5EF4-FFF2-40B4-BE49-F238E27FC236}">
                <a16:creationId xmlns:a16="http://schemas.microsoft.com/office/drawing/2014/main" id="{1879506C-D428-25DC-9E00-2B7866E9978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536787" y="0"/>
            <a:ext cx="1655211" cy="1163904"/>
          </a:xfrm>
          <a:prstGeom prst="rect">
            <a:avLst/>
          </a:prstGeom>
        </p:spPr>
      </p:pic>
      <p:sp>
        <p:nvSpPr>
          <p:cNvPr id="10" name="Slide Question">
            <a:extLst>
              <a:ext uri="{FF2B5EF4-FFF2-40B4-BE49-F238E27FC236}">
                <a16:creationId xmlns:a16="http://schemas.microsoft.com/office/drawing/2014/main" id="{5C018C15-D637-DB1E-25B4-E049DFD7C02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How did the building of a new football stadium help us to learn about Anglo Saxon Southampton?</a:t>
            </a:r>
          </a:p>
        </p:txBody>
      </p:sp>
      <p:pic>
        <p:nvPicPr>
          <p:cNvPr id="6" name="Picture 5" descr="Video link button">
            <a:hlinkClick r:id="rId5"/>
            <a:extLst>
              <a:ext uri="{FF2B5EF4-FFF2-40B4-BE49-F238E27FC236}">
                <a16:creationId xmlns:a16="http://schemas.microsoft.com/office/drawing/2014/main" id="{C8B611B7-EEC0-6EBA-5B29-AAF745938EB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06599" y="6020375"/>
            <a:ext cx="2300041" cy="463202"/>
          </a:xfrm>
          <a:prstGeom prst="rect">
            <a:avLst/>
          </a:prstGeom>
        </p:spPr>
      </p:pic>
      <p:grpSp>
        <p:nvGrpSpPr>
          <p:cNvPr id="17" name="Group 16" descr="A photograph of 3 pieces of gold jewellery.">
            <a:extLst>
              <a:ext uri="{FF2B5EF4-FFF2-40B4-BE49-F238E27FC236}">
                <a16:creationId xmlns:a16="http://schemas.microsoft.com/office/drawing/2014/main" id="{15FC0294-B3A0-3C00-9314-581286053799}"/>
              </a:ext>
            </a:extLst>
          </p:cNvPr>
          <p:cNvGrpSpPr/>
          <p:nvPr/>
        </p:nvGrpSpPr>
        <p:grpSpPr>
          <a:xfrm>
            <a:off x="7481642" y="1274965"/>
            <a:ext cx="4314680" cy="5110374"/>
            <a:chOff x="7631698" y="1212066"/>
            <a:chExt cx="4314680" cy="5110374"/>
          </a:xfrm>
        </p:grpSpPr>
        <p:pic>
          <p:nvPicPr>
            <p:cNvPr id="16" name="Picture 15">
              <a:extLst>
                <a:ext uri="{FF2B5EF4-FFF2-40B4-BE49-F238E27FC236}">
                  <a16:creationId xmlns:a16="http://schemas.microsoft.com/office/drawing/2014/main" id="{6B9FB89C-E564-E76F-FA38-1E85DB254F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631698" y="1212066"/>
              <a:ext cx="4314680" cy="5110374"/>
            </a:xfrm>
            <a:prstGeom prst="rect">
              <a:avLst/>
            </a:prstGeom>
          </p:spPr>
        </p:pic>
        <p:sp>
          <p:nvSpPr>
            <p:cNvPr id="9" name="Content Placeholder 2">
              <a:extLst>
                <a:ext uri="{FF2B5EF4-FFF2-40B4-BE49-F238E27FC236}">
                  <a16:creationId xmlns:a16="http://schemas.microsoft.com/office/drawing/2014/main" id="{41CB1B04-F3EA-E15F-F05A-9DAF56634618}"/>
                </a:ext>
              </a:extLst>
            </p:cNvPr>
            <p:cNvSpPr txBox="1">
              <a:spLocks/>
            </p:cNvSpPr>
            <p:nvPr/>
          </p:nvSpPr>
          <p:spPr>
            <a:xfrm rot="5400000">
              <a:off x="6910647" y="4786335"/>
              <a:ext cx="1836130" cy="20795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GB" sz="1100" dirty="0">
                  <a:solidFill>
                    <a:schemeClr val="tx1">
                      <a:lumMod val="65000"/>
                      <a:lumOff val="35000"/>
                    </a:schemeClr>
                  </a:solidFill>
                </a:rPr>
                <a:t>© Wessex archaeology</a:t>
              </a:r>
            </a:p>
          </p:txBody>
        </p:sp>
      </p:grpSp>
    </p:spTree>
    <p:extLst>
      <p:ext uri="{BB962C8B-B14F-4D97-AF65-F5344CB8AC3E}">
        <p14:creationId xmlns:p14="http://schemas.microsoft.com/office/powerpoint/2010/main" val="323920602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2500"/>
                            </p:stCondLst>
                            <p:childTnLst>
                              <p:par>
                                <p:cTn id="25" presetID="2" presetClass="entr" presetSubtype="4" decel="5000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1000" fill="hold"/>
                                        <p:tgtEl>
                                          <p:spTgt spid="6"/>
                                        </p:tgtEl>
                                        <p:attrNameLst>
                                          <p:attrName>ppt_x</p:attrName>
                                        </p:attrNameLst>
                                      </p:cBhvr>
                                      <p:tavLst>
                                        <p:tav tm="0">
                                          <p:val>
                                            <p:strVal val="#ppt_x"/>
                                          </p:val>
                                        </p:tav>
                                        <p:tav tm="100000">
                                          <p:val>
                                            <p:strVal val="#ppt_x"/>
                                          </p:val>
                                        </p:tav>
                                      </p:tavLst>
                                    </p:anim>
                                    <p:anim calcmode="lin" valueType="num">
                                      <p:cBhvr additive="base">
                                        <p:cTn id="28"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BB5002F-7C88-B325-AE23-90F5762D641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6333881-5C65-2E7F-06CE-6ED4189EFF15}"/>
              </a:ext>
            </a:extLst>
          </p:cNvPr>
          <p:cNvSpPr>
            <a:spLocks noGrp="1"/>
          </p:cNvSpPr>
          <p:nvPr>
            <p:ph type="ctrTitle"/>
          </p:nvPr>
        </p:nvSpPr>
        <p:spPr>
          <a:xfrm>
            <a:off x="1524000" y="-1280448"/>
            <a:ext cx="9144000" cy="921925"/>
          </a:xfrm>
        </p:spPr>
        <p:txBody>
          <a:bodyPr/>
          <a:lstStyle/>
          <a:p>
            <a:r>
              <a:rPr lang="en-US" dirty="0"/>
              <a:t>The Vikings!</a:t>
            </a:r>
          </a:p>
        </p:txBody>
      </p:sp>
      <p:sp>
        <p:nvSpPr>
          <p:cNvPr id="11" name="Slide Question">
            <a:extLst>
              <a:ext uri="{FF2B5EF4-FFF2-40B4-BE49-F238E27FC236}">
                <a16:creationId xmlns:a16="http://schemas.microsoft.com/office/drawing/2014/main" id="{0F482144-553D-3924-56C5-FAE3BD696CC9}"/>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did Alfred the Great make Southampton a fortified ‘Burh’?</a:t>
            </a:r>
          </a:p>
        </p:txBody>
      </p:sp>
      <p:grpSp>
        <p:nvGrpSpPr>
          <p:cNvPr id="15" name="Group 14" descr="An illustration of a large group of soldiers standing on a boat with spears and shields.">
            <a:extLst>
              <a:ext uri="{FF2B5EF4-FFF2-40B4-BE49-F238E27FC236}">
                <a16:creationId xmlns:a16="http://schemas.microsoft.com/office/drawing/2014/main" id="{2D70549C-C24D-A491-61C1-065124C64577}"/>
              </a:ext>
            </a:extLst>
          </p:cNvPr>
          <p:cNvGrpSpPr/>
          <p:nvPr/>
        </p:nvGrpSpPr>
        <p:grpSpPr>
          <a:xfrm>
            <a:off x="412989" y="410692"/>
            <a:ext cx="3632844" cy="4875057"/>
            <a:chOff x="372349" y="410692"/>
            <a:chExt cx="3632844" cy="4875057"/>
          </a:xfrm>
        </p:grpSpPr>
        <p:pic>
          <p:nvPicPr>
            <p:cNvPr id="9" name="Picture 8" descr="undefined">
              <a:extLst>
                <a:ext uri="{FF2B5EF4-FFF2-40B4-BE49-F238E27FC236}">
                  <a16:creationId xmlns:a16="http://schemas.microsoft.com/office/drawing/2014/main" id="{BBE409F9-2315-7456-FF95-291D322AED7F}"/>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423149" y="410692"/>
              <a:ext cx="3582044" cy="4760747"/>
            </a:xfrm>
            <a:prstGeom prst="rect">
              <a:avLst/>
            </a:prstGeom>
            <a:noFill/>
            <a:ln w="28575">
              <a:solidFill>
                <a:schemeClr val="tx1"/>
              </a:solidFill>
            </a:ln>
          </p:spPr>
        </p:pic>
        <p:sp>
          <p:nvSpPr>
            <p:cNvPr id="13" name="Content Placeholder 2">
              <a:extLst>
                <a:ext uri="{FF2B5EF4-FFF2-40B4-BE49-F238E27FC236}">
                  <a16:creationId xmlns:a16="http://schemas.microsoft.com/office/drawing/2014/main" id="{FEB34758-8C96-355F-EB4B-C1E28907283C}"/>
                </a:ext>
              </a:extLst>
            </p:cNvPr>
            <p:cNvSpPr txBox="1">
              <a:spLocks/>
            </p:cNvSpPr>
            <p:nvPr/>
          </p:nvSpPr>
          <p:spPr>
            <a:xfrm>
              <a:off x="372349" y="4990864"/>
              <a:ext cx="2052320" cy="2948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900" dirty="0">
                  <a:solidFill>
                    <a:schemeClr val="bg2">
                      <a:lumMod val="50000"/>
                    </a:schemeClr>
                  </a:solidFill>
                </a:rPr>
                <a:t>© Wikimedia Commons</a:t>
              </a:r>
            </a:p>
          </p:txBody>
        </p:sp>
      </p:grpSp>
      <p:sp>
        <p:nvSpPr>
          <p:cNvPr id="7" name="Title">
            <a:extLst>
              <a:ext uri="{FF2B5EF4-FFF2-40B4-BE49-F238E27FC236}">
                <a16:creationId xmlns:a16="http://schemas.microsoft.com/office/drawing/2014/main" id="{9117883B-3F9E-87E6-DEE2-A58471D63820}"/>
              </a:ext>
            </a:extLst>
          </p:cNvPr>
          <p:cNvSpPr txBox="1">
            <a:spLocks/>
          </p:cNvSpPr>
          <p:nvPr/>
        </p:nvSpPr>
        <p:spPr>
          <a:xfrm>
            <a:off x="4194160" y="548460"/>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Vikings!</a:t>
            </a:r>
          </a:p>
        </p:txBody>
      </p:sp>
      <p:pic>
        <p:nvPicPr>
          <p:cNvPr id="12" name="Logo">
            <a:extLst>
              <a:ext uri="{FF2B5EF4-FFF2-40B4-BE49-F238E27FC236}">
                <a16:creationId xmlns:a16="http://schemas.microsoft.com/office/drawing/2014/main" id="{D69935C4-AAEE-FDB9-6BFD-E5B219915B6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536787" y="0"/>
            <a:ext cx="1655211" cy="1163904"/>
          </a:xfrm>
          <a:prstGeom prst="rect">
            <a:avLst/>
          </a:prstGeom>
        </p:spPr>
      </p:pic>
      <p:sp>
        <p:nvSpPr>
          <p:cNvPr id="8" name="Text ">
            <a:extLst>
              <a:ext uri="{FF2B5EF4-FFF2-40B4-BE49-F238E27FC236}">
                <a16:creationId xmlns:a16="http://schemas.microsoft.com/office/drawing/2014/main" id="{70473CD4-B6D8-DC33-FB54-E844ABC7FE49}"/>
              </a:ext>
            </a:extLst>
          </p:cNvPr>
          <p:cNvSpPr txBox="1"/>
          <p:nvPr/>
        </p:nvSpPr>
        <p:spPr>
          <a:xfrm>
            <a:off x="4343400" y="1451433"/>
            <a:ext cx="7259320" cy="3381695"/>
          </a:xfrm>
          <a:prstGeom prst="rect">
            <a:avLst/>
          </a:prstGeom>
          <a:noFill/>
        </p:spPr>
        <p:txBody>
          <a:bodyPr wrap="square">
            <a:spAutoFit/>
          </a:bodyPr>
          <a:lstStyle/>
          <a:p>
            <a:pPr>
              <a:lnSpc>
                <a:spcPct val="150000"/>
              </a:lnSpc>
            </a:pPr>
            <a:r>
              <a:rPr lang="en-GB" dirty="0">
                <a:latin typeface="Linkpen 17a Print" panose="03050602060000000000" pitchFamily="66" charset="77"/>
              </a:rPr>
              <a:t>In AD 837, Viking raiders sailed into Southampton with more than 30 ships. An Anglo-Saxon army defeated them in battle, but the danger was not over.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Just a few years later, in AD 842, the Vikings attacked again and managed to burn and loot the town. People realised they needed stronger defences.</a:t>
            </a:r>
          </a:p>
        </p:txBody>
      </p:sp>
      <p:pic>
        <p:nvPicPr>
          <p:cNvPr id="4" name="Picture 3" descr="Viking timeline from AD 793 to AD 1066.">
            <a:extLst>
              <a:ext uri="{FF2B5EF4-FFF2-40B4-BE49-F238E27FC236}">
                <a16:creationId xmlns:a16="http://schemas.microsoft.com/office/drawing/2014/main" id="{46FB27E6-87A9-E8EB-8F74-94D9BC9F2C33}"/>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4715870"/>
            <a:ext cx="12192000" cy="1870942"/>
          </a:xfrm>
          <a:prstGeom prst="rect">
            <a:avLst/>
          </a:prstGeom>
        </p:spPr>
      </p:pic>
    </p:spTree>
    <p:extLst>
      <p:ext uri="{BB962C8B-B14F-4D97-AF65-F5344CB8AC3E}">
        <p14:creationId xmlns:p14="http://schemas.microsoft.com/office/powerpoint/2010/main" val="8745069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DF90A77-17B4-905E-BBC4-733843DC29B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08BE0E1-EE0D-ABF1-4FB5-AFB317C9F5BA}"/>
              </a:ext>
            </a:extLst>
          </p:cNvPr>
          <p:cNvSpPr>
            <a:spLocks noGrp="1"/>
          </p:cNvSpPr>
          <p:nvPr>
            <p:ph type="ctrTitle"/>
          </p:nvPr>
        </p:nvSpPr>
        <p:spPr>
          <a:xfrm>
            <a:off x="1524000" y="-1280448"/>
            <a:ext cx="9144000" cy="921925"/>
          </a:xfrm>
        </p:spPr>
        <p:txBody>
          <a:bodyPr/>
          <a:lstStyle/>
          <a:p>
            <a:r>
              <a:rPr lang="en-US" dirty="0"/>
              <a:t>The Burhs</a:t>
            </a:r>
          </a:p>
        </p:txBody>
      </p:sp>
      <p:sp>
        <p:nvSpPr>
          <p:cNvPr id="11" name="Slide Question">
            <a:extLst>
              <a:ext uri="{FF2B5EF4-FFF2-40B4-BE49-F238E27FC236}">
                <a16:creationId xmlns:a16="http://schemas.microsoft.com/office/drawing/2014/main" id="{3CE9E4B2-A19C-DA99-6176-51B06F77994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Why did Alfred the Great make Southampton a fortified ‘Burh’?</a:t>
            </a:r>
          </a:p>
        </p:txBody>
      </p:sp>
      <p:sp>
        <p:nvSpPr>
          <p:cNvPr id="7" name="Title">
            <a:extLst>
              <a:ext uri="{FF2B5EF4-FFF2-40B4-BE49-F238E27FC236}">
                <a16:creationId xmlns:a16="http://schemas.microsoft.com/office/drawing/2014/main" id="{12048FCC-E162-81A5-1A1F-28BED975BC1C}"/>
              </a:ext>
            </a:extLst>
          </p:cNvPr>
          <p:cNvSpPr txBox="1">
            <a:spLocks/>
          </p:cNvSpPr>
          <p:nvPr/>
        </p:nvSpPr>
        <p:spPr>
          <a:xfrm>
            <a:off x="5199818" y="433897"/>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The Burhs</a:t>
            </a:r>
          </a:p>
        </p:txBody>
      </p:sp>
      <p:pic>
        <p:nvPicPr>
          <p:cNvPr id="12" name="Logo">
            <a:extLst>
              <a:ext uri="{FF2B5EF4-FFF2-40B4-BE49-F238E27FC236}">
                <a16:creationId xmlns:a16="http://schemas.microsoft.com/office/drawing/2014/main" id="{3D9F14AB-262D-5592-FD0C-2B7ED18FFFE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536787" y="0"/>
            <a:ext cx="1655211" cy="1163904"/>
          </a:xfrm>
          <a:prstGeom prst="rect">
            <a:avLst/>
          </a:prstGeom>
        </p:spPr>
      </p:pic>
      <p:sp>
        <p:nvSpPr>
          <p:cNvPr id="8" name="Text ">
            <a:extLst>
              <a:ext uri="{FF2B5EF4-FFF2-40B4-BE49-F238E27FC236}">
                <a16:creationId xmlns:a16="http://schemas.microsoft.com/office/drawing/2014/main" id="{FA76F275-6427-4125-EA39-798EE4673629}"/>
              </a:ext>
            </a:extLst>
          </p:cNvPr>
          <p:cNvSpPr txBox="1"/>
          <p:nvPr/>
        </p:nvSpPr>
        <p:spPr>
          <a:xfrm>
            <a:off x="5291258" y="1292655"/>
            <a:ext cx="6426896"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Anglo Saxon King Alfred the Great, who ruled Wessex, ordered the building of fortified towns called burhs. Southampton became one of these burhs. It was protected by walls and ditches, and the size of the walls – about 190 metres – was almost the same as the </a:t>
            </a:r>
            <a:br>
              <a:rPr lang="en-GB" sz="1400" dirty="0">
                <a:latin typeface="Linkpen 17a Print" panose="03050602060000000000" pitchFamily="66" charset="77"/>
              </a:rPr>
            </a:br>
            <a:r>
              <a:rPr lang="en-GB" sz="1400" dirty="0">
                <a:latin typeface="Linkpen 17a Print" panose="03050602060000000000" pitchFamily="66" charset="77"/>
              </a:rPr>
              <a:t>earlier Roman fort.</a:t>
            </a:r>
          </a:p>
        </p:txBody>
      </p:sp>
      <p:sp>
        <p:nvSpPr>
          <p:cNvPr id="6" name="Text ">
            <a:extLst>
              <a:ext uri="{FF2B5EF4-FFF2-40B4-BE49-F238E27FC236}">
                <a16:creationId xmlns:a16="http://schemas.microsoft.com/office/drawing/2014/main" id="{92CB683C-3E34-0C61-C7F1-FF397A83118D}"/>
              </a:ext>
            </a:extLst>
          </p:cNvPr>
          <p:cNvSpPr txBox="1"/>
          <p:nvPr/>
        </p:nvSpPr>
        <p:spPr>
          <a:xfrm>
            <a:off x="5291258" y="3386386"/>
            <a:ext cx="3448601"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burh gave people safety during Viking raids and allowed trade to continue. </a:t>
            </a:r>
            <a:br>
              <a:rPr lang="en-GB" sz="1400" dirty="0">
                <a:latin typeface="Linkpen 17a Print" panose="03050602060000000000" pitchFamily="66" charset="77"/>
              </a:rPr>
            </a:br>
            <a:r>
              <a:rPr lang="en-GB" sz="1400" dirty="0">
                <a:latin typeface="Linkpen 17a Print" panose="03050602060000000000" pitchFamily="66" charset="77"/>
              </a:rPr>
              <a:t>By protecting the town, Alfred made sure Southampton remained an important place in his kingdom.</a:t>
            </a:r>
          </a:p>
        </p:txBody>
      </p:sp>
      <p:pic>
        <p:nvPicPr>
          <p:cNvPr id="17" name="Picture 16" descr="A photo of a coin with the side profile of Alfed the Great">
            <a:extLst>
              <a:ext uri="{FF2B5EF4-FFF2-40B4-BE49-F238E27FC236}">
                <a16:creationId xmlns:a16="http://schemas.microsoft.com/office/drawing/2014/main" id="{EBE50B1E-6359-3150-CD3D-85B6E8748D6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12138" y="2700113"/>
            <a:ext cx="3484882" cy="3246891"/>
          </a:xfrm>
          <a:prstGeom prst="rect">
            <a:avLst/>
          </a:prstGeom>
        </p:spPr>
      </p:pic>
      <p:grpSp>
        <p:nvGrpSpPr>
          <p:cNvPr id="2" name="Caption" descr="A coin discovered in the area is minted with Alfred’s portrait.&#13;&#10;">
            <a:extLst>
              <a:ext uri="{FF2B5EF4-FFF2-40B4-BE49-F238E27FC236}">
                <a16:creationId xmlns:a16="http://schemas.microsoft.com/office/drawing/2014/main" id="{287CCD38-5E44-0AA7-D43E-0D7DAC6A8B9A}"/>
              </a:ext>
            </a:extLst>
          </p:cNvPr>
          <p:cNvGrpSpPr/>
          <p:nvPr/>
        </p:nvGrpSpPr>
        <p:grpSpPr>
          <a:xfrm>
            <a:off x="7751870" y="5803283"/>
            <a:ext cx="3666996" cy="711733"/>
            <a:chOff x="4629809" y="2427563"/>
            <a:chExt cx="3666996" cy="711733"/>
          </a:xfrm>
        </p:grpSpPr>
        <p:pic>
          <p:nvPicPr>
            <p:cNvPr id="3" name="Picture 2">
              <a:extLst>
                <a:ext uri="{FF2B5EF4-FFF2-40B4-BE49-F238E27FC236}">
                  <a16:creationId xmlns:a16="http://schemas.microsoft.com/office/drawing/2014/main" id="{3CD795B1-67F3-50BA-AA21-DEF9213F7F3E}"/>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7997234" y="2490507"/>
              <a:ext cx="350267" cy="248874"/>
            </a:xfrm>
            <a:prstGeom prst="rect">
              <a:avLst/>
            </a:prstGeom>
          </p:spPr>
        </p:pic>
        <p:sp>
          <p:nvSpPr>
            <p:cNvPr id="5" name="TextBox 4" descr="A coin discovered in the area is minted with Alfred’s portrait.&#13;&#10;">
              <a:extLst>
                <a:ext uri="{FF2B5EF4-FFF2-40B4-BE49-F238E27FC236}">
                  <a16:creationId xmlns:a16="http://schemas.microsoft.com/office/drawing/2014/main" id="{E4E10A17-6D0D-17FE-B7A7-C548ABB1ABD6}"/>
                </a:ext>
              </a:extLst>
            </p:cNvPr>
            <p:cNvSpPr txBox="1"/>
            <p:nvPr/>
          </p:nvSpPr>
          <p:spPr>
            <a:xfrm>
              <a:off x="4629809" y="2427563"/>
              <a:ext cx="3448601" cy="711733"/>
            </a:xfrm>
            <a:prstGeom prst="rect">
              <a:avLst/>
            </a:prstGeom>
            <a:noFill/>
          </p:spPr>
          <p:txBody>
            <a:bodyPr wrap="square">
              <a:spAutoFit/>
            </a:bodyPr>
            <a:lstStyle/>
            <a:p>
              <a:pPr algn="r">
                <a:lnSpc>
                  <a:spcPct val="150000"/>
                </a:lnSpc>
              </a:pPr>
              <a:r>
                <a:rPr lang="en-GB" sz="1400" dirty="0">
                  <a:latin typeface="Linkpen 17a Print" panose="03050602060000000000" pitchFamily="66" charset="77"/>
                </a:rPr>
                <a:t>A coin discovered in the area is minted with Alfred’s portrait.</a:t>
              </a:r>
            </a:p>
          </p:txBody>
        </p:sp>
      </p:grpSp>
      <p:sp>
        <p:nvSpPr>
          <p:cNvPr id="18" name="Rectangle 17" descr="A photogrpah of a tall stone wall">
            <a:extLst>
              <a:ext uri="{FF2B5EF4-FFF2-40B4-BE49-F238E27FC236}">
                <a16:creationId xmlns:a16="http://schemas.microsoft.com/office/drawing/2014/main" id="{A6F70DA6-CF7C-5B2F-1868-E5F25169F776}"/>
              </a:ext>
            </a:extLst>
          </p:cNvPr>
          <p:cNvSpPr/>
          <p:nvPr/>
        </p:nvSpPr>
        <p:spPr>
          <a:xfrm>
            <a:off x="213360" y="182880"/>
            <a:ext cx="4986458" cy="651256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756161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par>
                          <p:cTn id="16" fill="hold">
                            <p:stCondLst>
                              <p:cond delay="1500"/>
                            </p:stCondLst>
                            <p:childTnLst>
                              <p:par>
                                <p:cTn id="17" presetID="2" presetClass="entr" presetSubtype="2" decel="5000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2000" fill="hold"/>
                                        <p:tgtEl>
                                          <p:spTgt spid="17"/>
                                        </p:tgtEl>
                                        <p:attrNameLst>
                                          <p:attrName>ppt_x</p:attrName>
                                        </p:attrNameLst>
                                      </p:cBhvr>
                                      <p:tavLst>
                                        <p:tav tm="0">
                                          <p:val>
                                            <p:strVal val="1+#ppt_w/2"/>
                                          </p:val>
                                        </p:tav>
                                        <p:tav tm="100000">
                                          <p:val>
                                            <p:strVal val="#ppt_x"/>
                                          </p:val>
                                        </p:tav>
                                      </p:tavLst>
                                    </p:anim>
                                    <p:anim calcmode="lin" valueType="num">
                                      <p:cBhvr additive="base">
                                        <p:cTn id="20" dur="2000" fill="hold"/>
                                        <p:tgtEl>
                                          <p:spTgt spid="17"/>
                                        </p:tgtEl>
                                        <p:attrNameLst>
                                          <p:attrName>ppt_y</p:attrName>
                                        </p:attrNameLst>
                                      </p:cBhvr>
                                      <p:tavLst>
                                        <p:tav tm="0">
                                          <p:val>
                                            <p:strVal val="#ppt_y"/>
                                          </p:val>
                                        </p:tav>
                                        <p:tav tm="100000">
                                          <p:val>
                                            <p:strVal val="#ppt_y"/>
                                          </p:val>
                                        </p:tav>
                                      </p:tavLst>
                                    </p:anim>
                                  </p:childTnLst>
                                </p:cTn>
                              </p:par>
                              <p:par>
                                <p:cTn id="21" presetID="49" presetClass="entr" presetSubtype="0" decel="10000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2000" fill="hold"/>
                                        <p:tgtEl>
                                          <p:spTgt spid="17"/>
                                        </p:tgtEl>
                                        <p:attrNameLst>
                                          <p:attrName>ppt_w</p:attrName>
                                        </p:attrNameLst>
                                      </p:cBhvr>
                                      <p:tavLst>
                                        <p:tav tm="0">
                                          <p:val>
                                            <p:fltVal val="0"/>
                                          </p:val>
                                        </p:tav>
                                        <p:tav tm="100000">
                                          <p:val>
                                            <p:strVal val="#ppt_w"/>
                                          </p:val>
                                        </p:tav>
                                      </p:tavLst>
                                    </p:anim>
                                    <p:anim calcmode="lin" valueType="num">
                                      <p:cBhvr>
                                        <p:cTn id="24" dur="2000" fill="hold"/>
                                        <p:tgtEl>
                                          <p:spTgt spid="17"/>
                                        </p:tgtEl>
                                        <p:attrNameLst>
                                          <p:attrName>ppt_h</p:attrName>
                                        </p:attrNameLst>
                                      </p:cBhvr>
                                      <p:tavLst>
                                        <p:tav tm="0">
                                          <p:val>
                                            <p:fltVal val="0"/>
                                          </p:val>
                                        </p:tav>
                                        <p:tav tm="100000">
                                          <p:val>
                                            <p:strVal val="#ppt_h"/>
                                          </p:val>
                                        </p:tav>
                                      </p:tavLst>
                                    </p:anim>
                                    <p:anim calcmode="lin" valueType="num">
                                      <p:cBhvr>
                                        <p:cTn id="25" dur="2000" fill="hold"/>
                                        <p:tgtEl>
                                          <p:spTgt spid="17"/>
                                        </p:tgtEl>
                                        <p:attrNameLst>
                                          <p:attrName>style.rotation</p:attrName>
                                        </p:attrNameLst>
                                      </p:cBhvr>
                                      <p:tavLst>
                                        <p:tav tm="0">
                                          <p:val>
                                            <p:fltVal val="360"/>
                                          </p:val>
                                        </p:tav>
                                        <p:tav tm="100000">
                                          <p:val>
                                            <p:fltVal val="0"/>
                                          </p:val>
                                        </p:tav>
                                      </p:tavLst>
                                    </p:anim>
                                    <p:animEffect transition="in" filter="fade">
                                      <p:cBhvr>
                                        <p:cTn id="26" dur="2000"/>
                                        <p:tgtEl>
                                          <p:spTgt spid="17"/>
                                        </p:tgtEl>
                                      </p:cBhvr>
                                    </p:animEffect>
                                  </p:childTnLst>
                                </p:cTn>
                              </p:par>
                            </p:childTnLst>
                          </p:cTn>
                        </p:par>
                        <p:par>
                          <p:cTn id="27" fill="hold">
                            <p:stCondLst>
                              <p:cond delay="35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6" grpId="0"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2B13B8C-5DF8-8E08-FFDF-7B1D808C451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95D32E5-1BDC-63C6-9329-418FF0B262F3}"/>
              </a:ext>
            </a:extLst>
          </p:cNvPr>
          <p:cNvSpPr>
            <a:spLocks noGrp="1"/>
          </p:cNvSpPr>
          <p:nvPr>
            <p:ph type="ctrTitle"/>
          </p:nvPr>
        </p:nvSpPr>
        <p:spPr>
          <a:xfrm>
            <a:off x="1524000" y="-1280448"/>
            <a:ext cx="9144000" cy="921925"/>
          </a:xfrm>
        </p:spPr>
        <p:txBody>
          <a:bodyPr/>
          <a:lstStyle/>
          <a:p>
            <a:r>
              <a:rPr lang="en-US" dirty="0"/>
              <a:t>Title here</a:t>
            </a:r>
          </a:p>
        </p:txBody>
      </p:sp>
      <p:sp>
        <p:nvSpPr>
          <p:cNvPr id="11" name="Slide Question">
            <a:extLst>
              <a:ext uri="{FF2B5EF4-FFF2-40B4-BE49-F238E27FC236}">
                <a16:creationId xmlns:a16="http://schemas.microsoft.com/office/drawing/2014/main" id="{42EF0617-8EF5-64B2-FB98-06A93B56F86F}"/>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arrival of the Normans divide Southampton?</a:t>
            </a:r>
          </a:p>
        </p:txBody>
      </p:sp>
      <p:sp>
        <p:nvSpPr>
          <p:cNvPr id="7" name="Title">
            <a:extLst>
              <a:ext uri="{FF2B5EF4-FFF2-40B4-BE49-F238E27FC236}">
                <a16:creationId xmlns:a16="http://schemas.microsoft.com/office/drawing/2014/main" id="{1ADA623E-9128-F0E2-3301-D8B51932834B}"/>
              </a:ext>
            </a:extLst>
          </p:cNvPr>
          <p:cNvSpPr txBox="1">
            <a:spLocks/>
          </p:cNvSpPr>
          <p:nvPr/>
        </p:nvSpPr>
        <p:spPr>
          <a:xfrm>
            <a:off x="320793" y="345576"/>
            <a:ext cx="4267199" cy="141069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800" dirty="0">
                <a:ln w="12700">
                  <a:noFill/>
                </a:ln>
                <a:latin typeface="Superclarendon Rg" panose="02060605060000020003" pitchFamily="18" charset="77"/>
              </a:rPr>
              <a:t>Norman Rule</a:t>
            </a:r>
          </a:p>
        </p:txBody>
      </p:sp>
      <p:sp>
        <p:nvSpPr>
          <p:cNvPr id="8" name="Text ">
            <a:extLst>
              <a:ext uri="{FF2B5EF4-FFF2-40B4-BE49-F238E27FC236}">
                <a16:creationId xmlns:a16="http://schemas.microsoft.com/office/drawing/2014/main" id="{FA10984D-C62B-976F-8795-DFAF06BDF98B}"/>
              </a:ext>
            </a:extLst>
          </p:cNvPr>
          <p:cNvSpPr txBox="1"/>
          <p:nvPr/>
        </p:nvSpPr>
        <p:spPr>
          <a:xfrm>
            <a:off x="565386" y="1884076"/>
            <a:ext cx="3778014" cy="3297056"/>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After the Battle of Hastings in 1066, Britain was controlled by the Normans, under William the Conqueror who became King William I.</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The overthrow of the old Anglo-Saxon kingdoms of England would transform the language, culture and architecture of the country.</a:t>
            </a:r>
          </a:p>
        </p:txBody>
      </p:sp>
      <p:pic>
        <p:nvPicPr>
          <p:cNvPr id="6" name="Timeline" descr="Medieval timeline (AD 1066 - AD 1540)">
            <a:extLst>
              <a:ext uri="{FF2B5EF4-FFF2-40B4-BE49-F238E27FC236}">
                <a16:creationId xmlns:a16="http://schemas.microsoft.com/office/drawing/2014/main" id="{06E13119-F67D-21B0-9532-45691387BA2F}"/>
              </a:ext>
              <a:ext uri="{C183D7F6-B498-43B3-948B-1728B52AA6E4}">
                <adec:decorative xmlns:adec="http://schemas.microsoft.com/office/drawing/2017/decorative" val="0"/>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0" y="5101729"/>
            <a:ext cx="12192000" cy="1555706"/>
          </a:xfrm>
          <a:prstGeom prst="rect">
            <a:avLst/>
          </a:prstGeom>
        </p:spPr>
      </p:pic>
      <p:pic>
        <p:nvPicPr>
          <p:cNvPr id="12" name="Picture 11" descr="An illustration of a norman soldier, wearing chainmail, holding a sword and teardrop shaoed shield.">
            <a:extLst>
              <a:ext uri="{FF2B5EF4-FFF2-40B4-BE49-F238E27FC236}">
                <a16:creationId xmlns:a16="http://schemas.microsoft.com/office/drawing/2014/main" id="{3EFA9980-4D62-3187-D1A2-92D90291991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18116" y="1963478"/>
            <a:ext cx="2567469" cy="5221838"/>
          </a:xfrm>
          <a:prstGeom prst="rect">
            <a:avLst/>
          </a:prstGeom>
        </p:spPr>
      </p:pic>
      <p:pic>
        <p:nvPicPr>
          <p:cNvPr id="13" name="Logo">
            <a:extLst>
              <a:ext uri="{FF2B5EF4-FFF2-40B4-BE49-F238E27FC236}">
                <a16:creationId xmlns:a16="http://schemas.microsoft.com/office/drawing/2014/main" id="{9287CB52-E385-EC87-0EE5-0AC8D409604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536787" y="0"/>
            <a:ext cx="1655211" cy="1163904"/>
          </a:xfrm>
          <a:prstGeom prst="rect">
            <a:avLst/>
          </a:prstGeom>
        </p:spPr>
      </p:pic>
      <p:sp>
        <p:nvSpPr>
          <p:cNvPr id="15" name="Rectangle 14" descr="A detailed illustration of the battle of Hastings">
            <a:extLst>
              <a:ext uri="{FF2B5EF4-FFF2-40B4-BE49-F238E27FC236}">
                <a16:creationId xmlns:a16="http://schemas.microsoft.com/office/drawing/2014/main" id="{C846113B-9455-F429-FF2F-478B1444E962}"/>
              </a:ext>
            </a:extLst>
          </p:cNvPr>
          <p:cNvSpPr/>
          <p:nvPr/>
        </p:nvSpPr>
        <p:spPr>
          <a:xfrm>
            <a:off x="4439920" y="200565"/>
            <a:ext cx="7579360" cy="645687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57269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2" presetClass="entr" presetSubtype="4" decel="5000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ppt_x"/>
                                          </p:val>
                                        </p:tav>
                                        <p:tav tm="100000">
                                          <p:val>
                                            <p:strVal val="#ppt_x"/>
                                          </p:val>
                                        </p:tav>
                                      </p:tavLst>
                                    </p:anim>
                                    <p:anim calcmode="lin" valueType="num">
                                      <p:cBhvr additive="base">
                                        <p:cTn id="20"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BC5FB52-CB56-E774-8E4C-58769581341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22A7BD4-EAD6-7E0B-34D9-A14ADCFDC8FD}"/>
              </a:ext>
            </a:extLst>
          </p:cNvPr>
          <p:cNvSpPr>
            <a:spLocks noGrp="1"/>
          </p:cNvSpPr>
          <p:nvPr>
            <p:ph type="ctrTitle"/>
          </p:nvPr>
        </p:nvSpPr>
        <p:spPr>
          <a:xfrm>
            <a:off x="1524000" y="-1280448"/>
            <a:ext cx="9144000" cy="921925"/>
          </a:xfrm>
        </p:spPr>
        <p:txBody>
          <a:bodyPr/>
          <a:lstStyle/>
          <a:p>
            <a:r>
              <a:rPr lang="en-US" dirty="0"/>
              <a:t>The Foundations</a:t>
            </a:r>
          </a:p>
        </p:txBody>
      </p:sp>
      <p:sp>
        <p:nvSpPr>
          <p:cNvPr id="7" name="Title">
            <a:extLst>
              <a:ext uri="{FF2B5EF4-FFF2-40B4-BE49-F238E27FC236}">
                <a16:creationId xmlns:a16="http://schemas.microsoft.com/office/drawing/2014/main" id="{040931DC-1086-83A6-C1BD-80A4B5D08CC2}"/>
              </a:ext>
            </a:extLst>
          </p:cNvPr>
          <p:cNvSpPr txBox="1">
            <a:spLocks/>
          </p:cNvSpPr>
          <p:nvPr/>
        </p:nvSpPr>
        <p:spPr>
          <a:xfrm>
            <a:off x="6207760" y="459279"/>
            <a:ext cx="5679440"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400" dirty="0">
                <a:ln w="12700">
                  <a:noFill/>
                </a:ln>
                <a:latin typeface="Superclarendon Rg" panose="02060605060000020003" pitchFamily="18" charset="77"/>
              </a:rPr>
              <a:t>The Foundations</a:t>
            </a:r>
          </a:p>
        </p:txBody>
      </p:sp>
      <p:sp>
        <p:nvSpPr>
          <p:cNvPr id="8" name="Text ">
            <a:extLst>
              <a:ext uri="{FF2B5EF4-FFF2-40B4-BE49-F238E27FC236}">
                <a16:creationId xmlns:a16="http://schemas.microsoft.com/office/drawing/2014/main" id="{C4F5CB64-739E-9F3D-9E7A-44A8C2B0DBD6}"/>
              </a:ext>
            </a:extLst>
          </p:cNvPr>
          <p:cNvSpPr txBox="1"/>
          <p:nvPr/>
        </p:nvSpPr>
        <p:spPr>
          <a:xfrm>
            <a:off x="6410960" y="1384933"/>
            <a:ext cx="5273040" cy="4568558"/>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After William the Conqueror became king in 1066, Southampton grew in importance as a port. It was the main link between Winchester, the old English capital, and William's base of Normandy in France. The Domesday Book of 1086 shows that the town had nearly 186 households. This made it one of the largest towns in England at the time.</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The Normans also changed the way the town was organised. They divided Southampton into two parts. On the west side of English Street, now called the High Street, the Norman French settled. On the east side, the Anglo-Saxons continued to live. This division showed how the new rulers </a:t>
            </a:r>
            <a:br>
              <a:rPr lang="en-GB" sz="1300" dirty="0">
                <a:latin typeface="Linkpen 17a Print" panose="03050602060000000000" pitchFamily="66" charset="77"/>
              </a:rPr>
            </a:br>
            <a:r>
              <a:rPr lang="en-GB" sz="1300" dirty="0">
                <a:latin typeface="Linkpen 17a Print" panose="03050602060000000000" pitchFamily="66" charset="77"/>
              </a:rPr>
              <a:t>wanted to keep their community separate.</a:t>
            </a:r>
          </a:p>
        </p:txBody>
      </p:sp>
      <p:sp>
        <p:nvSpPr>
          <p:cNvPr id="4" name="Slide Question">
            <a:extLst>
              <a:ext uri="{FF2B5EF4-FFF2-40B4-BE49-F238E27FC236}">
                <a16:creationId xmlns:a16="http://schemas.microsoft.com/office/drawing/2014/main" id="{DED6DB2F-C3B9-5261-E4E0-BD95BA1F2AF0}"/>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arrival of the Normans divide Southampton?</a:t>
            </a:r>
          </a:p>
        </p:txBody>
      </p:sp>
      <p:pic>
        <p:nvPicPr>
          <p:cNvPr id="9" name="Logo">
            <a:extLst>
              <a:ext uri="{FF2B5EF4-FFF2-40B4-BE49-F238E27FC236}">
                <a16:creationId xmlns:a16="http://schemas.microsoft.com/office/drawing/2014/main" id="{1D47A714-F6B2-B41D-3131-106BB7E57DF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417629" y="5608864"/>
            <a:ext cx="1774370" cy="1247694"/>
          </a:xfrm>
          <a:prstGeom prst="rect">
            <a:avLst/>
          </a:prstGeom>
        </p:spPr>
      </p:pic>
      <p:sp>
        <p:nvSpPr>
          <p:cNvPr id="12" name="Rectangle 11" descr="An map illustration of Southampton during the medieval times">
            <a:extLst>
              <a:ext uri="{FF2B5EF4-FFF2-40B4-BE49-F238E27FC236}">
                <a16:creationId xmlns:a16="http://schemas.microsoft.com/office/drawing/2014/main" id="{BD2E94FC-AB98-3E4C-8094-9EA389A74111}"/>
              </a:ext>
            </a:extLst>
          </p:cNvPr>
          <p:cNvSpPr/>
          <p:nvPr/>
        </p:nvSpPr>
        <p:spPr>
          <a:xfrm>
            <a:off x="203200" y="132080"/>
            <a:ext cx="6085840" cy="6553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06439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145BC60-ACE9-169B-0C54-57628831664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AEC8EBDF-0520-F4F6-B497-BFE60BC4E1DE}"/>
              </a:ext>
            </a:extLst>
          </p:cNvPr>
          <p:cNvSpPr>
            <a:spLocks noGrp="1"/>
          </p:cNvSpPr>
          <p:nvPr>
            <p:ph type="ctrTitle"/>
          </p:nvPr>
        </p:nvSpPr>
        <p:spPr>
          <a:xfrm>
            <a:off x="1524000" y="-1280448"/>
            <a:ext cx="9144000" cy="921925"/>
          </a:xfrm>
        </p:spPr>
        <p:txBody>
          <a:bodyPr/>
          <a:lstStyle/>
          <a:p>
            <a:r>
              <a:rPr lang="en-US" dirty="0"/>
              <a:t>A Castle</a:t>
            </a:r>
          </a:p>
        </p:txBody>
      </p:sp>
      <p:sp>
        <p:nvSpPr>
          <p:cNvPr id="7" name="Title">
            <a:extLst>
              <a:ext uri="{FF2B5EF4-FFF2-40B4-BE49-F238E27FC236}">
                <a16:creationId xmlns:a16="http://schemas.microsoft.com/office/drawing/2014/main" id="{0C0F60CC-2EA1-2932-3A1E-4B169954A7A2}"/>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Castle </a:t>
            </a:r>
          </a:p>
        </p:txBody>
      </p:sp>
      <p:sp>
        <p:nvSpPr>
          <p:cNvPr id="8" name="Text ">
            <a:extLst>
              <a:ext uri="{FF2B5EF4-FFF2-40B4-BE49-F238E27FC236}">
                <a16:creationId xmlns:a16="http://schemas.microsoft.com/office/drawing/2014/main" id="{42BB4E07-39DD-F28C-A14E-AC873E28752B}"/>
              </a:ext>
            </a:extLst>
          </p:cNvPr>
          <p:cNvSpPr txBox="1"/>
          <p:nvPr/>
        </p:nvSpPr>
        <p:spPr>
          <a:xfrm>
            <a:off x="494269" y="1374612"/>
            <a:ext cx="7332228" cy="456471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To strengthen their control, the Normans built a wooden motte-and-bailey castle in the north-west corner of the town, overlooking the River Test. Later, in 1183, it was rebuilt in stone and became an important royal stronghold. The Normans also began the building of the Bargate, which would later serve as the main gateway into the medieval walled town.</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Religion and daily life were also shaped by the Normans. St Michael’s Church was built in 1070 and dedicated to Normandy’s patron saint. It is the only one of the town’s five original Norman churches still standing today. Southampton established itself as a key international port for both goods and armies between France and Britain.</a:t>
            </a:r>
          </a:p>
        </p:txBody>
      </p:sp>
      <p:sp>
        <p:nvSpPr>
          <p:cNvPr id="4" name="Slide Question">
            <a:extLst>
              <a:ext uri="{FF2B5EF4-FFF2-40B4-BE49-F238E27FC236}">
                <a16:creationId xmlns:a16="http://schemas.microsoft.com/office/drawing/2014/main" id="{255F411E-938C-C313-DC28-77C50FEA7B14}"/>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effectLst/>
                <a:latin typeface="Superclarendon Rg" panose="02000505080000020003" pitchFamily="2" charset="77"/>
              </a:rPr>
              <a:t>How did the arrival of the Normans divide Southampton?</a:t>
            </a:r>
          </a:p>
        </p:txBody>
      </p:sp>
      <p:pic>
        <p:nvPicPr>
          <p:cNvPr id="6" name="Logo">
            <a:extLst>
              <a:ext uri="{FF2B5EF4-FFF2-40B4-BE49-F238E27FC236}">
                <a16:creationId xmlns:a16="http://schemas.microsoft.com/office/drawing/2014/main" id="{77433513-5523-4DF9-79FE-45BC19A3F10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536787" y="0"/>
            <a:ext cx="1655211" cy="1163904"/>
          </a:xfrm>
          <a:prstGeom prst="rect">
            <a:avLst/>
          </a:prstGeom>
        </p:spPr>
      </p:pic>
      <p:pic>
        <p:nvPicPr>
          <p:cNvPr id="9" name="Picture 8" descr="Video link button">
            <a:hlinkClick r:id="rId5"/>
            <a:extLst>
              <a:ext uri="{FF2B5EF4-FFF2-40B4-BE49-F238E27FC236}">
                <a16:creationId xmlns:a16="http://schemas.microsoft.com/office/drawing/2014/main" id="{85361D63-4079-BE54-344F-A145C195477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58469" y="6094164"/>
            <a:ext cx="2166331" cy="436275"/>
          </a:xfrm>
          <a:prstGeom prst="rect">
            <a:avLst/>
          </a:prstGeom>
        </p:spPr>
      </p:pic>
      <p:sp>
        <p:nvSpPr>
          <p:cNvPr id="12" name="Rectangle 11" descr="A photograph of a cgirch with a tall spire, the bricks are pale, almost white coloured.">
            <a:extLst>
              <a:ext uri="{FF2B5EF4-FFF2-40B4-BE49-F238E27FC236}">
                <a16:creationId xmlns:a16="http://schemas.microsoft.com/office/drawing/2014/main" id="{3E6CEB09-924F-CAB9-EC5B-376757FD1487}"/>
              </a:ext>
            </a:extLst>
          </p:cNvPr>
          <p:cNvSpPr/>
          <p:nvPr/>
        </p:nvSpPr>
        <p:spPr>
          <a:xfrm>
            <a:off x="7924800" y="132080"/>
            <a:ext cx="4064000" cy="65532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445194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2" presetClass="entr" presetSubtype="4" decel="5000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ppt_x"/>
                                          </p:val>
                                        </p:tav>
                                        <p:tav tm="100000">
                                          <p:val>
                                            <p:strVal val="#ppt_x"/>
                                          </p:val>
                                        </p:tav>
                                      </p:tavLst>
                                    </p:anim>
                                    <p:anim calcmode="lin" valueType="num">
                                      <p:cBhvr additive="base">
                                        <p:cTn id="20" dur="10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540B18F-D98D-8260-28A3-B1F755C124C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BFA6F0EB-EBD8-855A-CD55-0ADC97C52B79}"/>
              </a:ext>
            </a:extLst>
          </p:cNvPr>
          <p:cNvSpPr>
            <a:spLocks noGrp="1"/>
          </p:cNvSpPr>
          <p:nvPr>
            <p:ph type="ctrTitle"/>
          </p:nvPr>
        </p:nvSpPr>
        <p:spPr>
          <a:xfrm>
            <a:off x="1524000" y="-1280448"/>
            <a:ext cx="9144000" cy="921925"/>
          </a:xfrm>
        </p:spPr>
        <p:txBody>
          <a:bodyPr/>
          <a:lstStyle/>
          <a:p>
            <a:r>
              <a:rPr lang="en-US" dirty="0"/>
              <a:t>Final Question</a:t>
            </a:r>
          </a:p>
        </p:txBody>
      </p:sp>
      <p:sp>
        <p:nvSpPr>
          <p:cNvPr id="7" name="Title">
            <a:extLst>
              <a:ext uri="{FF2B5EF4-FFF2-40B4-BE49-F238E27FC236}">
                <a16:creationId xmlns:a16="http://schemas.microsoft.com/office/drawing/2014/main" id="{1BE5A0EE-395E-3DBD-9016-B529DA3A07E0}"/>
              </a:ext>
            </a:extLst>
          </p:cNvPr>
          <p:cNvSpPr txBox="1">
            <a:spLocks/>
          </p:cNvSpPr>
          <p:nvPr/>
        </p:nvSpPr>
        <p:spPr>
          <a:xfrm>
            <a:off x="494269" y="383025"/>
            <a:ext cx="11220211" cy="106158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3600" dirty="0">
                <a:ln w="12700">
                  <a:noFill/>
                </a:ln>
                <a:latin typeface="Superclarendon Rg" panose="02060605060000020003" pitchFamily="18" charset="77"/>
              </a:rPr>
              <a:t>Which invader do you think changed Southampton the most? Why?</a:t>
            </a:r>
          </a:p>
        </p:txBody>
      </p:sp>
      <p:sp>
        <p:nvSpPr>
          <p:cNvPr id="8" name="Text ">
            <a:extLst>
              <a:ext uri="{FF2B5EF4-FFF2-40B4-BE49-F238E27FC236}">
                <a16:creationId xmlns:a16="http://schemas.microsoft.com/office/drawing/2014/main" id="{03A79E67-5E10-D27A-83A4-6D120E804157}"/>
              </a:ext>
            </a:extLst>
          </p:cNvPr>
          <p:cNvSpPr txBox="1"/>
          <p:nvPr/>
        </p:nvSpPr>
        <p:spPr>
          <a:xfrm>
            <a:off x="494269" y="1543695"/>
            <a:ext cx="7450851"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Southampton changed a lot between the Romans arriving in AD 43 and the Normans after 1066. Each group left its mark.</a:t>
            </a:r>
          </a:p>
        </p:txBody>
      </p:sp>
      <p:pic>
        <p:nvPicPr>
          <p:cNvPr id="4" name="Logo">
            <a:extLst>
              <a:ext uri="{FF2B5EF4-FFF2-40B4-BE49-F238E27FC236}">
                <a16:creationId xmlns:a16="http://schemas.microsoft.com/office/drawing/2014/main" id="{14D7FDCC-867E-F1AB-E0C4-FD3E61332688}"/>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417629" y="5608864"/>
            <a:ext cx="1774370" cy="1247694"/>
          </a:xfrm>
          <a:prstGeom prst="rect">
            <a:avLst/>
          </a:prstGeom>
        </p:spPr>
      </p:pic>
      <p:sp>
        <p:nvSpPr>
          <p:cNvPr id="6" name="Text ">
            <a:extLst>
              <a:ext uri="{FF2B5EF4-FFF2-40B4-BE49-F238E27FC236}">
                <a16:creationId xmlns:a16="http://schemas.microsoft.com/office/drawing/2014/main" id="{E569DAA3-D54F-0133-D89E-691C125F91F9}"/>
              </a:ext>
            </a:extLst>
          </p:cNvPr>
          <p:cNvSpPr txBox="1"/>
          <p:nvPr/>
        </p:nvSpPr>
        <p:spPr>
          <a:xfrm>
            <a:off x="494269" y="2476188"/>
            <a:ext cx="7308611"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Romans built roads, strong defences, and turned Southampton into a busy trading port.</a:t>
            </a:r>
          </a:p>
        </p:txBody>
      </p:sp>
      <p:sp>
        <p:nvSpPr>
          <p:cNvPr id="9" name="Text ">
            <a:extLst>
              <a:ext uri="{FF2B5EF4-FFF2-40B4-BE49-F238E27FC236}">
                <a16:creationId xmlns:a16="http://schemas.microsoft.com/office/drawing/2014/main" id="{DD21B22F-6D7F-9179-331D-202DD786F566}"/>
              </a:ext>
            </a:extLst>
          </p:cNvPr>
          <p:cNvSpPr txBox="1"/>
          <p:nvPr/>
        </p:nvSpPr>
        <p:spPr>
          <a:xfrm>
            <a:off x="494269" y="3408681"/>
            <a:ext cx="5804931"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Anglo-Saxons created </a:t>
            </a:r>
            <a:r>
              <a:rPr lang="en-GB" sz="1500" dirty="0" err="1">
                <a:latin typeface="Linkpen 17a Print" panose="03050602060000000000" pitchFamily="66" charset="77"/>
              </a:rPr>
              <a:t>Hamwic</a:t>
            </a:r>
            <a:r>
              <a:rPr lang="en-GB" sz="1500" dirty="0">
                <a:latin typeface="Linkpen 17a Print" panose="03050602060000000000" pitchFamily="66" charset="77"/>
              </a:rPr>
              <a:t>, a planned town with wide streets and links to Europe.</a:t>
            </a:r>
          </a:p>
        </p:txBody>
      </p:sp>
      <p:sp>
        <p:nvSpPr>
          <p:cNvPr id="12" name="Text ">
            <a:extLst>
              <a:ext uri="{FF2B5EF4-FFF2-40B4-BE49-F238E27FC236}">
                <a16:creationId xmlns:a16="http://schemas.microsoft.com/office/drawing/2014/main" id="{2140B763-33E1-5347-746E-C7E724121E17}"/>
              </a:ext>
            </a:extLst>
          </p:cNvPr>
          <p:cNvSpPr txBox="1"/>
          <p:nvPr/>
        </p:nvSpPr>
        <p:spPr>
          <a:xfrm>
            <a:off x="494269" y="4341174"/>
            <a:ext cx="5916691"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Alfred the Great then made Southampton a fortified burh to keep it safe from Viking raids.</a:t>
            </a:r>
          </a:p>
        </p:txBody>
      </p:sp>
      <p:sp>
        <p:nvSpPr>
          <p:cNvPr id="17" name="Text ">
            <a:extLst>
              <a:ext uri="{FF2B5EF4-FFF2-40B4-BE49-F238E27FC236}">
                <a16:creationId xmlns:a16="http://schemas.microsoft.com/office/drawing/2014/main" id="{3940267A-22A1-4343-982E-8A00027782C3}"/>
              </a:ext>
            </a:extLst>
          </p:cNvPr>
          <p:cNvSpPr txBox="1"/>
          <p:nvPr/>
        </p:nvSpPr>
        <p:spPr>
          <a:xfrm>
            <a:off x="484108" y="5273665"/>
            <a:ext cx="7328931"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Finally, the Normans divided the town into French and English areas, built a castle, and tied Southampton to Normandy.</a:t>
            </a:r>
          </a:p>
        </p:txBody>
      </p:sp>
      <p:pic>
        <p:nvPicPr>
          <p:cNvPr id="19" name="Picture 18" descr="A red and hold rectangle roman shield">
            <a:extLst>
              <a:ext uri="{FF2B5EF4-FFF2-40B4-BE49-F238E27FC236}">
                <a16:creationId xmlns:a16="http://schemas.microsoft.com/office/drawing/2014/main" id="{8507E8E8-EDE7-DE3B-C3F9-B9D582A34A6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119053">
            <a:off x="7879837" y="1640384"/>
            <a:ext cx="1872669" cy="3287239"/>
          </a:xfrm>
          <a:prstGeom prst="rect">
            <a:avLst/>
          </a:prstGeom>
        </p:spPr>
      </p:pic>
      <p:pic>
        <p:nvPicPr>
          <p:cNvPr id="21" name="Picture 20" descr="A cross shaped brooch from the anglo-saxonera">
            <a:extLst>
              <a:ext uri="{FF2B5EF4-FFF2-40B4-BE49-F238E27FC236}">
                <a16:creationId xmlns:a16="http://schemas.microsoft.com/office/drawing/2014/main" id="{920FE8F9-AA1B-2B99-EF46-E69CD930682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4293">
            <a:off x="9663506" y="1162068"/>
            <a:ext cx="2312766" cy="2363783"/>
          </a:xfrm>
          <a:prstGeom prst="rect">
            <a:avLst/>
          </a:prstGeom>
        </p:spPr>
      </p:pic>
      <p:pic>
        <p:nvPicPr>
          <p:cNvPr id="23" name="Picture 22" descr="A teardrop shaped norman sheild">
            <a:extLst>
              <a:ext uri="{FF2B5EF4-FFF2-40B4-BE49-F238E27FC236}">
                <a16:creationId xmlns:a16="http://schemas.microsoft.com/office/drawing/2014/main" id="{FA638974-A508-7936-4519-0E2F5E96DF3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93044">
            <a:off x="9472033" y="2742007"/>
            <a:ext cx="1891192" cy="3954309"/>
          </a:xfrm>
          <a:prstGeom prst="rect">
            <a:avLst/>
          </a:prstGeom>
        </p:spPr>
      </p:pic>
      <p:pic>
        <p:nvPicPr>
          <p:cNvPr id="25" name="Picture 24" descr="A viking axe">
            <a:extLst>
              <a:ext uri="{FF2B5EF4-FFF2-40B4-BE49-F238E27FC236}">
                <a16:creationId xmlns:a16="http://schemas.microsoft.com/office/drawing/2014/main" id="{BEFAFBF4-FD46-C9AB-59B4-DC04BFE412A1}"/>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20822508" flipH="1">
            <a:off x="7045790" y="2937317"/>
            <a:ext cx="2042934" cy="3556674"/>
          </a:xfrm>
          <a:prstGeom prst="rect">
            <a:avLst/>
          </a:prstGeom>
        </p:spPr>
      </p:pic>
    </p:spTree>
    <p:extLst>
      <p:ext uri="{BB962C8B-B14F-4D97-AF65-F5344CB8AC3E}">
        <p14:creationId xmlns:p14="http://schemas.microsoft.com/office/powerpoint/2010/main" val="11348364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500"/>
                                        <p:tgtEl>
                                          <p:spTgt spid="6">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Effect transition="in" filter="fade">
                                      <p:cBhvr>
                                        <p:cTn id="31" dur="500"/>
                                        <p:tgtEl>
                                          <p:spTgt spid="12">
                                            <p:txEl>
                                              <p:pRg st="0" end="0"/>
                                            </p:txEl>
                                          </p:spTgt>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6" grpId="0" build="allAtOnce"/>
      <p:bldP spid="9" grpId="0" build="allAtOnce"/>
      <p:bldP spid="12" grpId="0" build="allAtOnce"/>
      <p:bldP spid="17"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What impact did the arrival of the Romans have on the area?&#13;&#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993512"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impact did the arrival of the Romans have on the area?</a:t>
              </a:r>
            </a:p>
          </p:txBody>
        </p:sp>
      </p:grpSp>
      <p:grpSp>
        <p:nvGrpSpPr>
          <p:cNvPr id="17" name="box 2" descr="How did the building of a new football stadium help us to learn about Anglo Saxon Southampton?&#13;&#10;">
            <a:extLst>
              <a:ext uri="{FF2B5EF4-FFF2-40B4-BE49-F238E27FC236}">
                <a16:creationId xmlns:a16="http://schemas.microsoft.com/office/drawing/2014/main" id="{BB0FF705-DCA4-D69D-7529-B87E64C26D5B}"/>
              </a:ext>
            </a:extLst>
          </p:cNvPr>
          <p:cNvGrpSpPr/>
          <p:nvPr/>
        </p:nvGrpSpPr>
        <p:grpSpPr>
          <a:xfrm>
            <a:off x="6164879" y="454349"/>
            <a:ext cx="5508946" cy="2123658"/>
            <a:chOff x="6164879" y="454349"/>
            <a:chExt cx="5508946"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164879" y="652839"/>
              <a:ext cx="5508946"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building of a new football stadium help us to learn about Anglo Saxon Southampton?</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1126120" y="2753413"/>
            <a:ext cx="9856840" cy="1077218"/>
          </a:xfrm>
          <a:prstGeom prst="rect">
            <a:avLst/>
          </a:prstGeom>
          <a:noFill/>
        </p:spPr>
        <p:txBody>
          <a:bodyPr wrap="square">
            <a:spAutoFit/>
          </a:bodyPr>
          <a:lstStyle/>
          <a:p>
            <a:pPr algn="ctr"/>
            <a:r>
              <a:rPr lang="en-GB" sz="3200" dirty="0">
                <a:solidFill>
                  <a:srgbClr val="56AE44"/>
                </a:solidFill>
                <a:latin typeface="Superclarendon Rg" panose="02000505080000020003" pitchFamily="2" charset="77"/>
              </a:rPr>
              <a:t>Which invaders shaped the development of Southampton the most? </a:t>
            </a:r>
          </a:p>
        </p:txBody>
      </p:sp>
      <p:grpSp>
        <p:nvGrpSpPr>
          <p:cNvPr id="20" name="box 3" descr="Why did Alfred the Great make Southampton a fortified ‘Burh’?&#13;&#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453119"/>
              <a:ext cx="523729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did Alfred the Great make Southampton a fortified ‘Burh’?</a:t>
              </a:r>
            </a:p>
          </p:txBody>
        </p:sp>
      </p:grpSp>
      <p:grpSp>
        <p:nvGrpSpPr>
          <p:cNvPr id="23" name="box 4" descr="How did the arrival of the Normans divide Southampton?&#13;&#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453119"/>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How did the arrival of the Normans divide Southampton?</a:t>
              </a:r>
            </a:p>
          </p:txBody>
        </p:sp>
      </p:grpSp>
      <p:pic>
        <p:nvPicPr>
          <p:cNvPr id="3" name="Logo">
            <a:extLst>
              <a:ext uri="{FF2B5EF4-FFF2-40B4-BE49-F238E27FC236}">
                <a16:creationId xmlns:a16="http://schemas.microsoft.com/office/drawing/2014/main" id="{CD04CC79-B1AC-7968-AD9C-C1CED2647E0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417629" y="5608864"/>
            <a:ext cx="1774370" cy="1247694"/>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lstStyle/>
          <a:p>
            <a:r>
              <a:rPr lang="en-US" dirty="0"/>
              <a:t>The Roman Empire</a:t>
            </a:r>
          </a:p>
        </p:txBody>
      </p:sp>
      <p:sp>
        <p:nvSpPr>
          <p:cNvPr id="11" name="Slide Question">
            <a:extLst>
              <a:ext uri="{FF2B5EF4-FFF2-40B4-BE49-F238E27FC236}">
                <a16:creationId xmlns:a16="http://schemas.microsoft.com/office/drawing/2014/main" id="{783B29E9-B659-A0BE-38AB-74617199D84A}"/>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arrival of the Romans have on the area?</a:t>
            </a:r>
          </a:p>
        </p:txBody>
      </p:sp>
      <p:sp>
        <p:nvSpPr>
          <p:cNvPr id="7" name="Title">
            <a:extLst>
              <a:ext uri="{FF2B5EF4-FFF2-40B4-BE49-F238E27FC236}">
                <a16:creationId xmlns:a16="http://schemas.microsoft.com/office/drawing/2014/main" id="{FDDBC060-5630-C01E-116B-D4217BCDCE5F}"/>
              </a:ext>
            </a:extLst>
          </p:cNvPr>
          <p:cNvSpPr txBox="1">
            <a:spLocks/>
          </p:cNvSpPr>
          <p:nvPr/>
        </p:nvSpPr>
        <p:spPr>
          <a:xfrm>
            <a:off x="494269" y="428531"/>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The Roman Empire </a:t>
            </a:r>
          </a:p>
        </p:txBody>
      </p:sp>
      <p:sp>
        <p:nvSpPr>
          <p:cNvPr id="8" name="Text ">
            <a:extLst>
              <a:ext uri="{FF2B5EF4-FFF2-40B4-BE49-F238E27FC236}">
                <a16:creationId xmlns:a16="http://schemas.microsoft.com/office/drawing/2014/main" id="{D865BA71-9D09-29EE-229D-D2C900EC273E}"/>
              </a:ext>
            </a:extLst>
          </p:cNvPr>
          <p:cNvSpPr txBox="1"/>
          <p:nvPr/>
        </p:nvSpPr>
        <p:spPr>
          <a:xfrm>
            <a:off x="448539" y="1323437"/>
            <a:ext cx="6170692" cy="3943387"/>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55 BC, Julius Caesar led the first Roman military expedition to Britain, followed by a second attempt the next year.</a:t>
            </a:r>
          </a:p>
          <a:p>
            <a:pPr>
              <a:lnSpc>
                <a:spcPct val="150000"/>
              </a:lnSpc>
            </a:pPr>
            <a:br>
              <a:rPr lang="en-GB" sz="1400" dirty="0">
                <a:latin typeface="Linkpen 17a Print" panose="03050602060000000000" pitchFamily="66" charset="77"/>
              </a:rPr>
            </a:br>
            <a:r>
              <a:rPr lang="en-GB" sz="1400" dirty="0">
                <a:latin typeface="Linkpen 17a Print" panose="03050602060000000000" pitchFamily="66" charset="77"/>
              </a:rPr>
              <a:t>However, it wasn’t until AD 43 that the Romans returned under Emperor Claudius and finally began their conquest of Britain.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Soon afterwards, they built a settlement on a bend of the River Itchen at a site now known as </a:t>
            </a:r>
            <a:r>
              <a:rPr lang="en-GB" sz="1400" dirty="0" err="1">
                <a:latin typeface="Linkpen 17a Print" panose="03050602060000000000" pitchFamily="66" charset="77"/>
              </a:rPr>
              <a:t>Bitterne</a:t>
            </a:r>
            <a:r>
              <a:rPr lang="en-GB" sz="1400" dirty="0">
                <a:latin typeface="Linkpen 17a Print" panose="03050602060000000000" pitchFamily="66" charset="77"/>
              </a:rPr>
              <a:t> Manor. Historians believe this town may have been called </a:t>
            </a:r>
            <a:r>
              <a:rPr lang="en-GB" sz="1400" dirty="0" err="1">
                <a:latin typeface="Linkpen 17a Print" panose="03050602060000000000" pitchFamily="66" charset="77"/>
              </a:rPr>
              <a:t>Clausentum</a:t>
            </a:r>
            <a:r>
              <a:rPr lang="en-GB" sz="1400" dirty="0">
                <a:latin typeface="Linkpen 17a Print" panose="03050602060000000000" pitchFamily="66" charset="77"/>
              </a:rPr>
              <a:t>.</a:t>
            </a:r>
          </a:p>
        </p:txBody>
      </p:sp>
      <p:pic>
        <p:nvPicPr>
          <p:cNvPr id="20" name="Logo">
            <a:extLst>
              <a:ext uri="{FF2B5EF4-FFF2-40B4-BE49-F238E27FC236}">
                <a16:creationId xmlns:a16="http://schemas.microsoft.com/office/drawing/2014/main" id="{D4C5FA4F-FC8B-21AD-5676-FA204D87ED1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417629" y="0"/>
            <a:ext cx="1774370" cy="1247694"/>
          </a:xfrm>
          <a:prstGeom prst="rect">
            <a:avLst/>
          </a:prstGeom>
        </p:spPr>
      </p:pic>
      <p:pic>
        <p:nvPicPr>
          <p:cNvPr id="17" name="Picture 16" descr="A map of Europe with red marking the Roman Empire at the time. The red covers England, most of Central Europe, The norther area of Africa, and some of East Asia.">
            <a:extLst>
              <a:ext uri="{FF2B5EF4-FFF2-40B4-BE49-F238E27FC236}">
                <a16:creationId xmlns:a16="http://schemas.microsoft.com/office/drawing/2014/main" id="{6DAD1EC3-323D-3974-8261-52E70C5DE3E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73500" y="1038363"/>
            <a:ext cx="5708059" cy="4259745"/>
          </a:xfrm>
          <a:prstGeom prst="rect">
            <a:avLst/>
          </a:prstGeom>
        </p:spPr>
      </p:pic>
      <p:pic>
        <p:nvPicPr>
          <p:cNvPr id="19" name="Picture 18" descr="An illustration of Julius Caesar, wearing a red cloak and a wreak of bay leaves on his head.">
            <a:extLst>
              <a:ext uri="{FF2B5EF4-FFF2-40B4-BE49-F238E27FC236}">
                <a16:creationId xmlns:a16="http://schemas.microsoft.com/office/drawing/2014/main" id="{223FDED0-E343-C395-F041-13003C1E4F1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97240" y="330556"/>
            <a:ext cx="1930829" cy="1961673"/>
          </a:xfrm>
          <a:prstGeom prst="rect">
            <a:avLst/>
          </a:prstGeom>
        </p:spPr>
      </p:pic>
      <p:pic>
        <p:nvPicPr>
          <p:cNvPr id="15" name="Timeline" descr="A timeline highlighting the Roman period (AD 43 to AD 410). It spans from 400 BC to AD 900. ">
            <a:extLst>
              <a:ext uri="{FF2B5EF4-FFF2-40B4-BE49-F238E27FC236}">
                <a16:creationId xmlns:a16="http://schemas.microsoft.com/office/drawing/2014/main" id="{B841709E-C137-FB97-0EF9-8DAE5B84C626}"/>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0" y="4859554"/>
            <a:ext cx="12193280" cy="1766295"/>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animEffect transition="in" filter="fade">
                                      <p:cBhvr>
                                        <p:cTn id="19" dur="500"/>
                                        <p:tgtEl>
                                          <p:spTgt spid="8">
                                            <p:txEl>
                                              <p:pRg st="3" end="3"/>
                                            </p:txEl>
                                          </p:spTgt>
                                        </p:tgtEl>
                                      </p:cBhvr>
                                    </p:animEffect>
                                  </p:childTnLst>
                                </p:cTn>
                              </p:par>
                            </p:childTnLst>
                          </p:cTn>
                        </p:par>
                        <p:par>
                          <p:cTn id="20" fill="hold">
                            <p:stCondLst>
                              <p:cond delay="2000"/>
                            </p:stCondLst>
                            <p:childTnLst>
                              <p:par>
                                <p:cTn id="21" presetID="2" presetClass="entr" presetSubtype="2" decel="5000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1+#ppt_w/2"/>
                                          </p:val>
                                        </p:tav>
                                        <p:tav tm="100000">
                                          <p:val>
                                            <p:strVal val="#ppt_x"/>
                                          </p:val>
                                        </p:tav>
                                      </p:tavLst>
                                    </p:anim>
                                    <p:anim calcmode="lin" valueType="num">
                                      <p:cBhvr additive="base">
                                        <p:cTn id="24" dur="10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9A6C61D-6C4F-338F-315E-88E56008636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C50721FD-AB01-8A32-0F7A-9550E9F762CF}"/>
              </a:ext>
            </a:extLst>
          </p:cNvPr>
          <p:cNvSpPr>
            <a:spLocks noGrp="1"/>
          </p:cNvSpPr>
          <p:nvPr>
            <p:ph type="ctrTitle"/>
          </p:nvPr>
        </p:nvSpPr>
        <p:spPr>
          <a:xfrm>
            <a:off x="1524000" y="-1280448"/>
            <a:ext cx="9144000" cy="921925"/>
          </a:xfrm>
        </p:spPr>
        <p:txBody>
          <a:bodyPr/>
          <a:lstStyle/>
          <a:p>
            <a:r>
              <a:rPr lang="en-US" dirty="0"/>
              <a:t>A Roman Road</a:t>
            </a:r>
          </a:p>
        </p:txBody>
      </p:sp>
      <p:sp>
        <p:nvSpPr>
          <p:cNvPr id="4" name="Slide Question">
            <a:extLst>
              <a:ext uri="{FF2B5EF4-FFF2-40B4-BE49-F238E27FC236}">
                <a16:creationId xmlns:a16="http://schemas.microsoft.com/office/drawing/2014/main" id="{E9178510-7685-9A38-0D60-27AF6AEE3A3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arrival of the Romans have on the area?</a:t>
            </a:r>
          </a:p>
        </p:txBody>
      </p:sp>
      <p:sp>
        <p:nvSpPr>
          <p:cNvPr id="7" name="Title">
            <a:extLst>
              <a:ext uri="{FF2B5EF4-FFF2-40B4-BE49-F238E27FC236}">
                <a16:creationId xmlns:a16="http://schemas.microsoft.com/office/drawing/2014/main" id="{BFACDE28-922C-376A-82FD-24F181C52BD2}"/>
              </a:ext>
            </a:extLst>
          </p:cNvPr>
          <p:cNvSpPr txBox="1">
            <a:spLocks/>
          </p:cNvSpPr>
          <p:nvPr/>
        </p:nvSpPr>
        <p:spPr>
          <a:xfrm>
            <a:off x="494269" y="516256"/>
            <a:ext cx="757469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A Roman Road</a:t>
            </a:r>
          </a:p>
        </p:txBody>
      </p:sp>
      <p:pic>
        <p:nvPicPr>
          <p:cNvPr id="6" name="Logo">
            <a:extLst>
              <a:ext uri="{FF2B5EF4-FFF2-40B4-BE49-F238E27FC236}">
                <a16:creationId xmlns:a16="http://schemas.microsoft.com/office/drawing/2014/main" id="{4339A15F-BD2D-6D55-BC8F-791A44B064C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417629" y="0"/>
            <a:ext cx="1774370" cy="1247694"/>
          </a:xfrm>
          <a:prstGeom prst="rect">
            <a:avLst/>
          </a:prstGeom>
        </p:spPr>
      </p:pic>
      <p:grpSp>
        <p:nvGrpSpPr>
          <p:cNvPr id="17" name="Group 16" descr="A photo of a dirt path in the middle of a field of grass, trees are in the distance, the sky is blue.">
            <a:extLst>
              <a:ext uri="{FF2B5EF4-FFF2-40B4-BE49-F238E27FC236}">
                <a16:creationId xmlns:a16="http://schemas.microsoft.com/office/drawing/2014/main" id="{06BEE97A-CA59-19D4-1C09-396D0A0CB6CD}"/>
              </a:ext>
            </a:extLst>
          </p:cNvPr>
          <p:cNvGrpSpPr/>
          <p:nvPr/>
        </p:nvGrpSpPr>
        <p:grpSpPr>
          <a:xfrm>
            <a:off x="463789" y="1357625"/>
            <a:ext cx="2605881" cy="2071375"/>
            <a:chOff x="4736665" y="1456755"/>
            <a:chExt cx="5931335" cy="4714724"/>
          </a:xfrm>
        </p:grpSpPr>
        <p:pic>
          <p:nvPicPr>
            <p:cNvPr id="18" name="Picture 17">
              <a:extLst>
                <a:ext uri="{FF2B5EF4-FFF2-40B4-BE49-F238E27FC236}">
                  <a16:creationId xmlns:a16="http://schemas.microsoft.com/office/drawing/2014/main" id="{56F0CCCC-49A4-2909-234A-AB8836E4FF3C}"/>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827594" y="1456755"/>
              <a:ext cx="5840406" cy="4714724"/>
            </a:xfrm>
            <a:prstGeom prst="rect">
              <a:avLst/>
            </a:prstGeom>
            <a:ln w="28575">
              <a:solidFill>
                <a:schemeClr val="tx1"/>
              </a:solidFill>
            </a:ln>
          </p:spPr>
        </p:pic>
        <p:sp>
          <p:nvSpPr>
            <p:cNvPr id="19" name="TextBox 18">
              <a:extLst>
                <a:ext uri="{FF2B5EF4-FFF2-40B4-BE49-F238E27FC236}">
                  <a16:creationId xmlns:a16="http://schemas.microsoft.com/office/drawing/2014/main" id="{020BB4BA-D9C9-F5D0-C04F-C124777FF59E}"/>
                </a:ext>
              </a:extLst>
            </p:cNvPr>
            <p:cNvSpPr txBox="1"/>
            <p:nvPr/>
          </p:nvSpPr>
          <p:spPr>
            <a:xfrm>
              <a:off x="4736665" y="5750199"/>
              <a:ext cx="3446015" cy="421280"/>
            </a:xfrm>
            <a:prstGeom prst="rect">
              <a:avLst/>
            </a:prstGeom>
            <a:noFill/>
          </p:spPr>
          <p:txBody>
            <a:bodyPr wrap="square">
              <a:spAutoFit/>
            </a:bodyPr>
            <a:lstStyle/>
            <a:p>
              <a:r>
                <a:rPr lang="en-GB" sz="900" dirty="0">
                  <a:latin typeface="Arial" panose="020B0604020202020204" pitchFamily="34" charset="0"/>
                  <a:cs typeface="Arial" panose="020B0604020202020204" pitchFamily="34" charset="0"/>
                </a:rPr>
                <a:t>© Wikimedia Commons</a:t>
              </a:r>
            </a:p>
          </p:txBody>
        </p:sp>
      </p:grpSp>
      <p:sp>
        <p:nvSpPr>
          <p:cNvPr id="23" name="Right Arrow 22" descr="Arrow pointing from the dirt road to the paved roman road.">
            <a:extLst>
              <a:ext uri="{FF2B5EF4-FFF2-40B4-BE49-F238E27FC236}">
                <a16:creationId xmlns:a16="http://schemas.microsoft.com/office/drawing/2014/main" id="{9FD5DAAF-3874-013C-C46B-4D08ED1C5812}"/>
              </a:ext>
            </a:extLst>
          </p:cNvPr>
          <p:cNvSpPr/>
          <p:nvPr/>
        </p:nvSpPr>
        <p:spPr>
          <a:xfrm>
            <a:off x="3199633" y="2023609"/>
            <a:ext cx="986287" cy="739406"/>
          </a:xfrm>
          <a:prstGeom prst="rightArrow">
            <a:avLst/>
          </a:prstGeom>
          <a:solidFill>
            <a:srgbClr val="56AE44"/>
          </a:solidFill>
          <a:ln w="28575">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20" name="Group 19" descr="A photo of a paved roman road.">
            <a:extLst>
              <a:ext uri="{FF2B5EF4-FFF2-40B4-BE49-F238E27FC236}">
                <a16:creationId xmlns:a16="http://schemas.microsoft.com/office/drawing/2014/main" id="{2A35D6CE-C986-92CC-E532-BD6B1DB21162}"/>
              </a:ext>
            </a:extLst>
          </p:cNvPr>
          <p:cNvGrpSpPr/>
          <p:nvPr/>
        </p:nvGrpSpPr>
        <p:grpSpPr>
          <a:xfrm>
            <a:off x="4251134" y="1358823"/>
            <a:ext cx="2590975" cy="2097501"/>
            <a:chOff x="8361760" y="1426885"/>
            <a:chExt cx="3260917" cy="2639847"/>
          </a:xfrm>
        </p:grpSpPr>
        <p:pic>
          <p:nvPicPr>
            <p:cNvPr id="21" name="Picture 20" descr="A photo of a paved roman road.">
              <a:extLst>
                <a:ext uri="{FF2B5EF4-FFF2-40B4-BE49-F238E27FC236}">
                  <a16:creationId xmlns:a16="http://schemas.microsoft.com/office/drawing/2014/main" id="{C4B24434-290D-EB3D-56C4-4F772E770AA8}"/>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8422545" y="1426885"/>
              <a:ext cx="3200132" cy="2639847"/>
            </a:xfrm>
            <a:prstGeom prst="rect">
              <a:avLst/>
            </a:prstGeom>
            <a:ln w="19050">
              <a:solidFill>
                <a:schemeClr val="tx1"/>
              </a:solidFill>
            </a:ln>
          </p:spPr>
        </p:pic>
        <p:sp>
          <p:nvSpPr>
            <p:cNvPr id="22" name="TextBox 21">
              <a:extLst>
                <a:ext uri="{FF2B5EF4-FFF2-40B4-BE49-F238E27FC236}">
                  <a16:creationId xmlns:a16="http://schemas.microsoft.com/office/drawing/2014/main" id="{6AFC40C1-01F7-2654-CFCE-1A1E951608BE}"/>
                </a:ext>
              </a:extLst>
            </p:cNvPr>
            <p:cNvSpPr txBox="1"/>
            <p:nvPr/>
          </p:nvSpPr>
          <p:spPr>
            <a:xfrm>
              <a:off x="8361760" y="3834703"/>
              <a:ext cx="1888174" cy="230832"/>
            </a:xfrm>
            <a:prstGeom prst="rect">
              <a:avLst/>
            </a:prstGeom>
            <a:noFill/>
          </p:spPr>
          <p:txBody>
            <a:bodyPr wrap="square">
              <a:spAutoFit/>
            </a:bodyPr>
            <a:lstStyle/>
            <a:p>
              <a:r>
                <a:rPr lang="en-GB" sz="900" dirty="0">
                  <a:solidFill>
                    <a:schemeClr val="bg1">
                      <a:lumMod val="65000"/>
                    </a:schemeClr>
                  </a:solidFill>
                  <a:latin typeface="Arial" panose="020B0604020202020204" pitchFamily="34" charset="0"/>
                  <a:cs typeface="Arial" panose="020B0604020202020204" pitchFamily="34" charset="0"/>
                </a:rPr>
                <a:t>© Wikimedia Commons</a:t>
              </a:r>
            </a:p>
          </p:txBody>
        </p:sp>
      </p:grpSp>
      <p:sp>
        <p:nvSpPr>
          <p:cNvPr id="8" name="Text ">
            <a:extLst>
              <a:ext uri="{FF2B5EF4-FFF2-40B4-BE49-F238E27FC236}">
                <a16:creationId xmlns:a16="http://schemas.microsoft.com/office/drawing/2014/main" id="{CE9FCAFD-1FDF-D49C-125F-A18EC9B967E0}"/>
              </a:ext>
            </a:extLst>
          </p:cNvPr>
          <p:cNvSpPr txBox="1"/>
          <p:nvPr/>
        </p:nvSpPr>
        <p:spPr>
          <a:xfrm>
            <a:off x="7112903" y="1423198"/>
            <a:ext cx="4622202"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Archaeologists have uncovered the remains of a large Roman warehouse at </a:t>
            </a:r>
            <a:r>
              <a:rPr lang="en-GB" sz="1400" dirty="0" err="1">
                <a:latin typeface="Linkpen 17a Print" panose="03050602060000000000" pitchFamily="66" charset="77"/>
              </a:rPr>
              <a:t>Bitterne</a:t>
            </a:r>
            <a:r>
              <a:rPr lang="en-GB" sz="1400" dirty="0">
                <a:latin typeface="Linkpen 17a Print" panose="03050602060000000000" pitchFamily="66" charset="77"/>
              </a:rPr>
              <a:t>. It may have been used to store military supplies as the Romans pushed further into southern Britain.</a:t>
            </a:r>
          </a:p>
        </p:txBody>
      </p:sp>
      <p:sp>
        <p:nvSpPr>
          <p:cNvPr id="25" name="Text ">
            <a:extLst>
              <a:ext uri="{FF2B5EF4-FFF2-40B4-BE49-F238E27FC236}">
                <a16:creationId xmlns:a16="http://schemas.microsoft.com/office/drawing/2014/main" id="{AFC5D63D-0C7B-6E14-9A80-BD8CD95CEB2F}"/>
              </a:ext>
            </a:extLst>
          </p:cNvPr>
          <p:cNvSpPr txBox="1"/>
          <p:nvPr/>
        </p:nvSpPr>
        <p:spPr>
          <a:xfrm>
            <a:off x="412989" y="3697564"/>
            <a:ext cx="6739651" cy="2327560"/>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Before their arrival, people in Britain travelled on simple tracks and muddy paths. The Romans transformed this by building strong, straight roads from layers of stone, gravel, and sand.</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Many of these roads lasted for centuries, and traces of one was discovered connecting </a:t>
            </a:r>
            <a:r>
              <a:rPr lang="en-GB" sz="1400" dirty="0" err="1">
                <a:latin typeface="Linkpen 17a Print" panose="03050602060000000000" pitchFamily="66" charset="77"/>
              </a:rPr>
              <a:t>Bitterne</a:t>
            </a:r>
            <a:r>
              <a:rPr lang="en-GB" sz="1400" dirty="0">
                <a:latin typeface="Linkpen 17a Print" panose="03050602060000000000" pitchFamily="66" charset="77"/>
              </a:rPr>
              <a:t> Manor to modern day Wickham.</a:t>
            </a:r>
          </a:p>
        </p:txBody>
      </p:sp>
      <p:grpSp>
        <p:nvGrpSpPr>
          <p:cNvPr id="27" name="Group 26" descr="A photo of a plaque that says “This plaque marks the line of the Roman road (route421) Chichester-Bitterne proyed by excavastions July 1968”, there are 2 shields carved side by side above the text, one with three roses on it and one with a stag.">
            <a:extLst>
              <a:ext uri="{FF2B5EF4-FFF2-40B4-BE49-F238E27FC236}">
                <a16:creationId xmlns:a16="http://schemas.microsoft.com/office/drawing/2014/main" id="{936F93E6-00FB-B831-4652-E4CEA48F4845}"/>
              </a:ext>
            </a:extLst>
          </p:cNvPr>
          <p:cNvGrpSpPr/>
          <p:nvPr/>
        </p:nvGrpSpPr>
        <p:grpSpPr>
          <a:xfrm>
            <a:off x="7269569" y="3444076"/>
            <a:ext cx="4478962" cy="3033332"/>
            <a:chOff x="7269569" y="3403436"/>
            <a:chExt cx="4478962" cy="3033332"/>
          </a:xfrm>
        </p:grpSpPr>
        <p:pic>
          <p:nvPicPr>
            <p:cNvPr id="24" name="Picture 23" descr="undefined">
              <a:extLst>
                <a:ext uri="{FF2B5EF4-FFF2-40B4-BE49-F238E27FC236}">
                  <a16:creationId xmlns:a16="http://schemas.microsoft.com/office/drawing/2014/main" id="{2F4F8D6D-1299-8F27-AAC7-35758B671769}"/>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269569" y="3403436"/>
              <a:ext cx="4478962" cy="2987586"/>
            </a:xfrm>
            <a:prstGeom prst="rect">
              <a:avLst/>
            </a:prstGeom>
            <a:noFill/>
            <a:ln w="28575">
              <a:solidFill>
                <a:schemeClr val="tx1"/>
              </a:solidFill>
            </a:ln>
          </p:spPr>
        </p:pic>
        <p:sp>
          <p:nvSpPr>
            <p:cNvPr id="26" name="TextBox 25">
              <a:extLst>
                <a:ext uri="{FF2B5EF4-FFF2-40B4-BE49-F238E27FC236}">
                  <a16:creationId xmlns:a16="http://schemas.microsoft.com/office/drawing/2014/main" id="{77863907-14BB-C374-0FAE-2CAEF2699C64}"/>
                </a:ext>
              </a:extLst>
            </p:cNvPr>
            <p:cNvSpPr txBox="1"/>
            <p:nvPr/>
          </p:nvSpPr>
          <p:spPr>
            <a:xfrm>
              <a:off x="7269569" y="6205936"/>
              <a:ext cx="1513977" cy="230832"/>
            </a:xfrm>
            <a:prstGeom prst="rect">
              <a:avLst/>
            </a:prstGeom>
            <a:noFill/>
          </p:spPr>
          <p:txBody>
            <a:bodyPr wrap="square">
              <a:spAutoFit/>
            </a:bodyPr>
            <a:lstStyle/>
            <a:p>
              <a:r>
                <a:rPr lang="en-GB" sz="900" dirty="0">
                  <a:solidFill>
                    <a:schemeClr val="bg1"/>
                  </a:solidFill>
                  <a:latin typeface="Arial" panose="020B0604020202020204" pitchFamily="34" charset="0"/>
                  <a:cs typeface="Arial" panose="020B0604020202020204" pitchFamily="34" charset="0"/>
                </a:rPr>
                <a:t>© Wikimedia Commons</a:t>
              </a:r>
            </a:p>
          </p:txBody>
        </p:sp>
      </p:grpSp>
    </p:spTree>
    <p:extLst>
      <p:ext uri="{BB962C8B-B14F-4D97-AF65-F5344CB8AC3E}">
        <p14:creationId xmlns:p14="http://schemas.microsoft.com/office/powerpoint/2010/main" val="42013509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2" presetClass="entr" presetSubtype="8" decel="5000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0-#ppt_w/2"/>
                                          </p:val>
                                        </p:tav>
                                        <p:tav tm="100000">
                                          <p:val>
                                            <p:strVal val="#ppt_x"/>
                                          </p:val>
                                        </p:tav>
                                      </p:tavLst>
                                    </p:anim>
                                    <p:anim calcmode="lin" valueType="num">
                                      <p:cBhvr additive="base">
                                        <p:cTn id="16" dur="1000" fill="hold"/>
                                        <p:tgtEl>
                                          <p:spTgt spid="17"/>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1000"/>
                                        <p:tgtEl>
                                          <p:spTgt spid="23"/>
                                        </p:tgtEl>
                                      </p:cBhvr>
                                    </p:animEffect>
                                  </p:childTnLst>
                                </p:cTn>
                              </p:par>
                            </p:childTnLst>
                          </p:cTn>
                        </p:par>
                        <p:par>
                          <p:cTn id="21" fill="hold">
                            <p:stCondLst>
                              <p:cond delay="3000"/>
                            </p:stCondLst>
                            <p:childTnLst>
                              <p:par>
                                <p:cTn id="22" presetID="2" presetClass="entr" presetSubtype="4" decel="5000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1000" fill="hold"/>
                                        <p:tgtEl>
                                          <p:spTgt spid="20"/>
                                        </p:tgtEl>
                                        <p:attrNameLst>
                                          <p:attrName>ppt_x</p:attrName>
                                        </p:attrNameLst>
                                      </p:cBhvr>
                                      <p:tavLst>
                                        <p:tav tm="0">
                                          <p:val>
                                            <p:strVal val="#ppt_x"/>
                                          </p:val>
                                        </p:tav>
                                        <p:tav tm="100000">
                                          <p:val>
                                            <p:strVal val="#ppt_x"/>
                                          </p:val>
                                        </p:tav>
                                      </p:tavLst>
                                    </p:anim>
                                    <p:anim calcmode="lin" valueType="num">
                                      <p:cBhvr additive="base">
                                        <p:cTn id="25" dur="1000" fill="hold"/>
                                        <p:tgtEl>
                                          <p:spTgt spid="20"/>
                                        </p:tgtEl>
                                        <p:attrNameLst>
                                          <p:attrName>ppt_y</p:attrName>
                                        </p:attrNameLst>
                                      </p:cBhvr>
                                      <p:tavLst>
                                        <p:tav tm="0">
                                          <p:val>
                                            <p:strVal val="1+#ppt_h/2"/>
                                          </p:val>
                                        </p:tav>
                                        <p:tav tm="100000">
                                          <p:val>
                                            <p:strVal val="#ppt_y"/>
                                          </p:val>
                                        </p:tav>
                                      </p:tavLst>
                                    </p:anim>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25">
                                            <p:txEl>
                                              <p:pRg st="0" end="0"/>
                                            </p:txEl>
                                          </p:spTgt>
                                        </p:tgtEl>
                                        <p:attrNameLst>
                                          <p:attrName>style.visibility</p:attrName>
                                        </p:attrNameLst>
                                      </p:cBhvr>
                                      <p:to>
                                        <p:strVal val="visible"/>
                                      </p:to>
                                    </p:set>
                                    <p:animEffect transition="in" filter="fade">
                                      <p:cBhvr>
                                        <p:cTn id="29" dur="500"/>
                                        <p:tgtEl>
                                          <p:spTgt spid="25">
                                            <p:txEl>
                                              <p:pRg st="0" end="0"/>
                                            </p:txEl>
                                          </p:spTgt>
                                        </p:tgtEl>
                                      </p:cBhvr>
                                    </p:animEffect>
                                  </p:childTnLst>
                                </p:cTn>
                              </p:par>
                            </p:childTnLst>
                          </p:cTn>
                        </p:par>
                        <p:par>
                          <p:cTn id="30" fill="hold">
                            <p:stCondLst>
                              <p:cond delay="4500"/>
                            </p:stCondLst>
                            <p:childTnLst>
                              <p:par>
                                <p:cTn id="31" presetID="10" presetClass="entr" presetSubtype="0" fill="hold" grpId="0" nodeType="afterEffect">
                                  <p:stCondLst>
                                    <p:cond delay="0"/>
                                  </p:stCondLst>
                                  <p:childTnLst>
                                    <p:set>
                                      <p:cBhvr>
                                        <p:cTn id="32" dur="1" fill="hold">
                                          <p:stCondLst>
                                            <p:cond delay="0"/>
                                          </p:stCondLst>
                                        </p:cTn>
                                        <p:tgtEl>
                                          <p:spTgt spid="25">
                                            <p:txEl>
                                              <p:pRg st="2" end="2"/>
                                            </p:txEl>
                                          </p:spTgt>
                                        </p:tgtEl>
                                        <p:attrNameLst>
                                          <p:attrName>style.visibility</p:attrName>
                                        </p:attrNameLst>
                                      </p:cBhvr>
                                      <p:to>
                                        <p:strVal val="visible"/>
                                      </p:to>
                                    </p:set>
                                    <p:animEffect transition="in" filter="fade">
                                      <p:cBhvr>
                                        <p:cTn id="33" dur="500"/>
                                        <p:tgtEl>
                                          <p:spTgt spid="25">
                                            <p:txEl>
                                              <p:pRg st="2" end="2"/>
                                            </p:txEl>
                                          </p:spTgt>
                                        </p:tgtEl>
                                      </p:cBhvr>
                                    </p:animEffect>
                                  </p:childTnLst>
                                </p:cTn>
                              </p:par>
                            </p:childTnLst>
                          </p:cTn>
                        </p:par>
                        <p:par>
                          <p:cTn id="34" fill="hold">
                            <p:stCondLst>
                              <p:cond delay="5000"/>
                            </p:stCondLst>
                            <p:childTnLst>
                              <p:par>
                                <p:cTn id="35" presetID="10"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3" grpId="0" animBg="1"/>
      <p:bldP spid="8" grpId="0" uiExpand="1" build="allAtOnce"/>
      <p:bldP spid="25"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E391028-2F5B-7374-279F-25480A66196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C762C7D-DF7A-FA02-50AA-7C33137BA422}"/>
              </a:ext>
            </a:extLst>
          </p:cNvPr>
          <p:cNvSpPr>
            <a:spLocks noGrp="1"/>
          </p:cNvSpPr>
          <p:nvPr>
            <p:ph type="ctrTitle"/>
          </p:nvPr>
        </p:nvSpPr>
        <p:spPr>
          <a:xfrm>
            <a:off x="1524000" y="-1280448"/>
            <a:ext cx="9144000" cy="921925"/>
          </a:xfrm>
        </p:spPr>
        <p:txBody>
          <a:bodyPr/>
          <a:lstStyle/>
          <a:p>
            <a:r>
              <a:rPr lang="en-US" dirty="0"/>
              <a:t>Finds</a:t>
            </a:r>
          </a:p>
        </p:txBody>
      </p:sp>
      <p:sp>
        <p:nvSpPr>
          <p:cNvPr id="4" name="Slide Question">
            <a:extLst>
              <a:ext uri="{FF2B5EF4-FFF2-40B4-BE49-F238E27FC236}">
                <a16:creationId xmlns:a16="http://schemas.microsoft.com/office/drawing/2014/main" id="{163D418C-7FBA-9CAC-0B6C-F8E223E88C6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arrival of the Romans have on the area?</a:t>
            </a:r>
          </a:p>
        </p:txBody>
      </p:sp>
      <p:sp>
        <p:nvSpPr>
          <p:cNvPr id="7" name="Title">
            <a:extLst>
              <a:ext uri="{FF2B5EF4-FFF2-40B4-BE49-F238E27FC236}">
                <a16:creationId xmlns:a16="http://schemas.microsoft.com/office/drawing/2014/main" id="{FDBE00E8-D474-A9EB-48BE-60538D6ED28A}"/>
              </a:ext>
            </a:extLst>
          </p:cNvPr>
          <p:cNvSpPr txBox="1">
            <a:spLocks/>
          </p:cNvSpPr>
          <p:nvPr/>
        </p:nvSpPr>
        <p:spPr>
          <a:xfrm>
            <a:off x="3836909" y="449391"/>
            <a:ext cx="7574691" cy="739405"/>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Finds from the time</a:t>
            </a:r>
          </a:p>
        </p:txBody>
      </p:sp>
      <p:sp>
        <p:nvSpPr>
          <p:cNvPr id="8" name="Text ">
            <a:extLst>
              <a:ext uri="{FF2B5EF4-FFF2-40B4-BE49-F238E27FC236}">
                <a16:creationId xmlns:a16="http://schemas.microsoft.com/office/drawing/2014/main" id="{D05A9278-203C-43D5-4447-CB5A7A31ED40}"/>
              </a:ext>
            </a:extLst>
          </p:cNvPr>
          <p:cNvSpPr txBox="1"/>
          <p:nvPr/>
        </p:nvSpPr>
        <p:spPr>
          <a:xfrm>
            <a:off x="3836909" y="1365157"/>
            <a:ext cx="6678690"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first houses in the settlement were built from wood, but over time, wealthier Romans replaced them with stone homes. These were decorated with painted walls and mosaic floors. </a:t>
            </a:r>
          </a:p>
          <a:p>
            <a:pPr>
              <a:lnSpc>
                <a:spcPct val="150000"/>
              </a:lnSpc>
            </a:pPr>
            <a:br>
              <a:rPr lang="en-GB" sz="1400" dirty="0">
                <a:latin typeface="Linkpen 17a Print" panose="03050602060000000000" pitchFamily="66" charset="77"/>
              </a:rPr>
            </a:br>
            <a:r>
              <a:rPr lang="en-GB" sz="1400" dirty="0">
                <a:latin typeface="Linkpen 17a Print" panose="03050602060000000000" pitchFamily="66" charset="77"/>
              </a:rPr>
              <a:t>To keep the settlement safe, the Romans built ditches, ramparts, and wooden fences around it</a:t>
            </a:r>
          </a:p>
        </p:txBody>
      </p:sp>
      <p:sp>
        <p:nvSpPr>
          <p:cNvPr id="9" name="Text ">
            <a:extLst>
              <a:ext uri="{FF2B5EF4-FFF2-40B4-BE49-F238E27FC236}">
                <a16:creationId xmlns:a16="http://schemas.microsoft.com/office/drawing/2014/main" id="{2C1424A6-F2DE-EB78-BE85-490D97E4662E}"/>
              </a:ext>
            </a:extLst>
          </p:cNvPr>
          <p:cNvSpPr txBox="1"/>
          <p:nvPr/>
        </p:nvSpPr>
        <p:spPr>
          <a:xfrm>
            <a:off x="3836909" y="3716859"/>
            <a:ext cx="6614449" cy="2650726"/>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Archaeologists have found:</a:t>
            </a:r>
          </a:p>
          <a:p>
            <a:pPr marL="285750" indent="-285750">
              <a:lnSpc>
                <a:spcPct val="150000"/>
              </a:lnSpc>
              <a:buFont typeface="Arial" panose="020B0604020202020204" pitchFamily="34" charset="0"/>
              <a:buChar char="•"/>
            </a:pPr>
            <a:r>
              <a:rPr lang="en-GB" sz="1400" dirty="0">
                <a:latin typeface="Linkpen 17a Print" panose="03050602060000000000" pitchFamily="66" charset="77"/>
              </a:rPr>
              <a:t>Pottery, such as local coarse ware and fine Samian ware from Gaul (now France).</a:t>
            </a:r>
          </a:p>
          <a:p>
            <a:pPr marL="285750" indent="-285750">
              <a:lnSpc>
                <a:spcPct val="150000"/>
              </a:lnSpc>
              <a:buFont typeface="Arial" panose="020B0604020202020204" pitchFamily="34" charset="0"/>
              <a:buChar char="•"/>
            </a:pPr>
            <a:r>
              <a:rPr lang="en-GB" sz="1400" dirty="0">
                <a:latin typeface="Linkpen 17a Print" panose="03050602060000000000" pitchFamily="66" charset="77"/>
              </a:rPr>
              <a:t>Mileposts from important roads that connected the port to other Roman settlements.</a:t>
            </a:r>
          </a:p>
          <a:p>
            <a:pPr marL="285750" indent="-285750">
              <a:lnSpc>
                <a:spcPct val="150000"/>
              </a:lnSpc>
              <a:buFont typeface="Arial" panose="020B0604020202020204" pitchFamily="34" charset="0"/>
              <a:buChar char="•"/>
            </a:pPr>
            <a:r>
              <a:rPr lang="en-GB" sz="1400" dirty="0">
                <a:latin typeface="Linkpen 17a Print" panose="03050602060000000000" pitchFamily="66" charset="77"/>
              </a:rPr>
              <a:t>Statues of both Roman and local Celtic gods, like Ancasta.</a:t>
            </a:r>
          </a:p>
          <a:p>
            <a:pPr marL="285750" indent="-285750">
              <a:lnSpc>
                <a:spcPct val="150000"/>
              </a:lnSpc>
              <a:buFont typeface="Arial" panose="020B0604020202020204" pitchFamily="34" charset="0"/>
              <a:buChar char="•"/>
            </a:pPr>
            <a:r>
              <a:rPr lang="en-GB" sz="1400" dirty="0">
                <a:latin typeface="Linkpen 17a Print" panose="03050602060000000000" pitchFamily="66" charset="77"/>
              </a:rPr>
              <a:t>A remarkable hoard of 4000 coins buried at Millbrook around AD 293.</a:t>
            </a:r>
          </a:p>
        </p:txBody>
      </p:sp>
      <p:pic>
        <p:nvPicPr>
          <p:cNvPr id="12" name="Logo">
            <a:extLst>
              <a:ext uri="{FF2B5EF4-FFF2-40B4-BE49-F238E27FC236}">
                <a16:creationId xmlns:a16="http://schemas.microsoft.com/office/drawing/2014/main" id="{C82E5606-A684-4096-00FC-0219A5F65D1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0640" y="5684860"/>
            <a:ext cx="1624999" cy="1142660"/>
          </a:xfrm>
          <a:prstGeom prst="rect">
            <a:avLst/>
          </a:prstGeom>
        </p:spPr>
      </p:pic>
      <p:grpSp>
        <p:nvGrpSpPr>
          <p:cNvPr id="5" name="Caption" descr="Ancasta Altar&#13;&#10;">
            <a:extLst>
              <a:ext uri="{FF2B5EF4-FFF2-40B4-BE49-F238E27FC236}">
                <a16:creationId xmlns:a16="http://schemas.microsoft.com/office/drawing/2014/main" id="{F77F2CD7-A95A-6146-BC80-BBD0E815AC6E}"/>
              </a:ext>
            </a:extLst>
          </p:cNvPr>
          <p:cNvGrpSpPr/>
          <p:nvPr/>
        </p:nvGrpSpPr>
        <p:grpSpPr>
          <a:xfrm>
            <a:off x="1811762" y="6193621"/>
            <a:ext cx="2325875" cy="388568"/>
            <a:chOff x="5121850" y="2438563"/>
            <a:chExt cx="2325875" cy="388568"/>
          </a:xfrm>
        </p:grpSpPr>
        <p:pic>
          <p:nvPicPr>
            <p:cNvPr id="2" name="Picture 1">
              <a:extLst>
                <a:ext uri="{FF2B5EF4-FFF2-40B4-BE49-F238E27FC236}">
                  <a16:creationId xmlns:a16="http://schemas.microsoft.com/office/drawing/2014/main" id="{81FB2AC2-162D-C560-5908-5178221C5C60}"/>
                </a:ext>
                <a:ext uri="{C183D7F6-B498-43B3-948B-1728B52AA6E4}">
                  <adec:decorative xmlns:adec="http://schemas.microsoft.com/office/drawing/2017/decorative" val="1"/>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55E65D88-CAD6-F4C6-2CDD-CA19C72712C8}"/>
                </a:ext>
              </a:extLst>
            </p:cNvPr>
            <p:cNvSpPr txBox="1"/>
            <p:nvPr/>
          </p:nvSpPr>
          <p:spPr>
            <a:xfrm>
              <a:off x="5289444" y="2438563"/>
              <a:ext cx="2158281" cy="388568"/>
            </a:xfrm>
            <a:prstGeom prst="rect">
              <a:avLst/>
            </a:prstGeom>
            <a:noFill/>
            <a:ln>
              <a:noFill/>
            </a:ln>
          </p:spPr>
          <p:txBody>
            <a:bodyPr wrap="square">
              <a:spAutoFit/>
            </a:bodyPr>
            <a:lstStyle/>
            <a:p>
              <a:pPr>
                <a:lnSpc>
                  <a:spcPct val="150000"/>
                </a:lnSpc>
              </a:pPr>
              <a:r>
                <a:rPr lang="en-GB" sz="1400" dirty="0">
                  <a:solidFill>
                    <a:schemeClr val="bg1"/>
                  </a:solidFill>
                  <a:latin typeface="Linkpen 17a Print" panose="03050602060000000000" pitchFamily="66" charset="77"/>
                </a:rPr>
                <a:t>Ancasta Altar</a:t>
              </a:r>
            </a:p>
          </p:txBody>
        </p:sp>
      </p:grpSp>
      <p:pic>
        <p:nvPicPr>
          <p:cNvPr id="6" name="Picture 5" descr="An illustration of a wealthy roman man">
            <a:extLst>
              <a:ext uri="{FF2B5EF4-FFF2-40B4-BE49-F238E27FC236}">
                <a16:creationId xmlns:a16="http://schemas.microsoft.com/office/drawing/2014/main" id="{24BB9AFF-3EDC-8E7C-5A35-B495271EA5D8}"/>
              </a:ext>
            </a:extLst>
          </p:cNvPr>
          <p:cNvPicPr>
            <a:picLocks noChangeAspect="1"/>
          </p:cNvPicPr>
          <p:nvPr/>
        </p:nvPicPr>
        <p:blipFill>
          <a:blip r:embed="rId7"/>
          <a:stretch>
            <a:fillRect/>
          </a:stretch>
        </p:blipFill>
        <p:spPr>
          <a:xfrm>
            <a:off x="10451358" y="1150859"/>
            <a:ext cx="1740642" cy="5001282"/>
          </a:xfrm>
          <a:prstGeom prst="rect">
            <a:avLst/>
          </a:prstGeom>
        </p:spPr>
      </p:pic>
      <p:sp>
        <p:nvSpPr>
          <p:cNvPr id="13" name="Rectangle 12" descr="A photograph of a narrow stone altar that looks more like a pillar.">
            <a:extLst>
              <a:ext uri="{FF2B5EF4-FFF2-40B4-BE49-F238E27FC236}">
                <a16:creationId xmlns:a16="http://schemas.microsoft.com/office/drawing/2014/main" id="{AA2EABFD-3B95-B29F-A1D0-043CEB46CADF}"/>
              </a:ext>
            </a:extLst>
          </p:cNvPr>
          <p:cNvSpPr/>
          <p:nvPr/>
        </p:nvSpPr>
        <p:spPr>
          <a:xfrm>
            <a:off x="213360" y="152400"/>
            <a:ext cx="3515360" cy="656336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50495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Effect transition="in" filter="fade">
                                      <p:cBhvr>
                                        <p:cTn id="15" dur="500"/>
                                        <p:tgtEl>
                                          <p:spTgt spid="8">
                                            <p:txEl>
                                              <p:pRg st="1" end="1"/>
                                            </p:txEl>
                                          </p:spTgt>
                                        </p:tgtEl>
                                      </p:cBhvr>
                                    </p:animEffect>
                                  </p:childTnLst>
                                </p:cTn>
                              </p:par>
                            </p:childTnLst>
                          </p:cTn>
                        </p:par>
                        <p:par>
                          <p:cTn id="16" fill="hold">
                            <p:stCondLst>
                              <p:cond delay="2000"/>
                            </p:stCondLst>
                            <p:childTnLst>
                              <p:par>
                                <p:cTn id="17" presetID="2" presetClass="entr" presetSubtype="2" decel="5000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Effect transition="in" filter="fade">
                                      <p:cBhvr>
                                        <p:cTn id="24" dur="500"/>
                                        <p:tgtEl>
                                          <p:spTgt spid="9">
                                            <p:txEl>
                                              <p:pRg st="0" end="0"/>
                                            </p:txEl>
                                          </p:spTgt>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9">
                                            <p:txEl>
                                              <p:pRg st="1" end="1"/>
                                            </p:txEl>
                                          </p:spTgt>
                                        </p:tgtEl>
                                        <p:attrNameLst>
                                          <p:attrName>style.visibility</p:attrName>
                                        </p:attrNameLst>
                                      </p:cBhvr>
                                      <p:to>
                                        <p:strVal val="visible"/>
                                      </p:to>
                                    </p:set>
                                    <p:animEffect transition="in" filter="fade">
                                      <p:cBhvr>
                                        <p:cTn id="28" dur="500"/>
                                        <p:tgtEl>
                                          <p:spTgt spid="9">
                                            <p:txEl>
                                              <p:pRg st="1" end="1"/>
                                            </p:txEl>
                                          </p:spTgt>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9">
                                            <p:txEl>
                                              <p:pRg st="2" end="2"/>
                                            </p:txEl>
                                          </p:spTgt>
                                        </p:tgtEl>
                                        <p:attrNameLst>
                                          <p:attrName>style.visibility</p:attrName>
                                        </p:attrNameLst>
                                      </p:cBhvr>
                                      <p:to>
                                        <p:strVal val="visible"/>
                                      </p:to>
                                    </p:set>
                                    <p:animEffect transition="in" filter="fade">
                                      <p:cBhvr>
                                        <p:cTn id="32" dur="500"/>
                                        <p:tgtEl>
                                          <p:spTgt spid="9">
                                            <p:txEl>
                                              <p:pRg st="2" end="2"/>
                                            </p:txEl>
                                          </p:spTgt>
                                        </p:tgtEl>
                                      </p:cBhvr>
                                    </p:animEffect>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9">
                                            <p:txEl>
                                              <p:pRg st="3" end="3"/>
                                            </p:txEl>
                                          </p:spTgt>
                                        </p:tgtEl>
                                        <p:attrNameLst>
                                          <p:attrName>style.visibility</p:attrName>
                                        </p:attrNameLst>
                                      </p:cBhvr>
                                      <p:to>
                                        <p:strVal val="visible"/>
                                      </p:to>
                                    </p:set>
                                    <p:animEffect transition="in" filter="fade">
                                      <p:cBhvr>
                                        <p:cTn id="36" dur="500"/>
                                        <p:tgtEl>
                                          <p:spTgt spid="9">
                                            <p:txEl>
                                              <p:pRg st="3" end="3"/>
                                            </p:txEl>
                                          </p:spTgt>
                                        </p:tgtEl>
                                      </p:cBhvr>
                                    </p:animEffect>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9">
                                            <p:txEl>
                                              <p:pRg st="4" end="4"/>
                                            </p:txEl>
                                          </p:spTgt>
                                        </p:tgtEl>
                                        <p:attrNameLst>
                                          <p:attrName>style.visibility</p:attrName>
                                        </p:attrNameLst>
                                      </p:cBhvr>
                                      <p:to>
                                        <p:strVal val="visible"/>
                                      </p:to>
                                    </p:set>
                                    <p:animEffect transition="in" filter="fade">
                                      <p:cBhvr>
                                        <p:cTn id="40" dur="500"/>
                                        <p:tgtEl>
                                          <p:spTgt spid="9">
                                            <p:txEl>
                                              <p:pRg st="4" end="4"/>
                                            </p:txEl>
                                          </p:spTgt>
                                        </p:tgtEl>
                                      </p:cBhvr>
                                    </p:animEffect>
                                  </p:childTnLst>
                                </p:cTn>
                              </p:par>
                            </p:childTnLst>
                          </p:cTn>
                        </p:par>
                        <p:par>
                          <p:cTn id="41" fill="hold">
                            <p:stCondLst>
                              <p:cond delay="5000"/>
                            </p:stCondLst>
                            <p:childTnLst>
                              <p:par>
                                <p:cTn id="42" presetID="10" presetClass="entr" presetSubtype="0" fill="hold"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9"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A97A2D2-8038-EB8E-35F3-33D498481FD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4DF7F09-BBF3-F569-C01D-A0A4EEDA24E1}"/>
              </a:ext>
            </a:extLst>
          </p:cNvPr>
          <p:cNvSpPr>
            <a:spLocks noGrp="1"/>
          </p:cNvSpPr>
          <p:nvPr>
            <p:ph type="ctrTitle"/>
          </p:nvPr>
        </p:nvSpPr>
        <p:spPr>
          <a:xfrm>
            <a:off x="1524000" y="-1280448"/>
            <a:ext cx="9144000" cy="921925"/>
          </a:xfrm>
        </p:spPr>
        <p:txBody>
          <a:bodyPr/>
          <a:lstStyle/>
          <a:p>
            <a:r>
              <a:rPr lang="en-US" dirty="0"/>
              <a:t>Roman Pier</a:t>
            </a:r>
          </a:p>
        </p:txBody>
      </p:sp>
      <p:sp>
        <p:nvSpPr>
          <p:cNvPr id="4" name="Slide Question">
            <a:extLst>
              <a:ext uri="{FF2B5EF4-FFF2-40B4-BE49-F238E27FC236}">
                <a16:creationId xmlns:a16="http://schemas.microsoft.com/office/drawing/2014/main" id="{F0A0F4A2-346D-58A6-D723-3FA4CE31C96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arrival of the Romans have on the area?</a:t>
            </a:r>
          </a:p>
        </p:txBody>
      </p:sp>
      <p:sp>
        <p:nvSpPr>
          <p:cNvPr id="7" name="Title">
            <a:extLst>
              <a:ext uri="{FF2B5EF4-FFF2-40B4-BE49-F238E27FC236}">
                <a16:creationId xmlns:a16="http://schemas.microsoft.com/office/drawing/2014/main" id="{7399BA05-9864-F18B-1EE4-A3F420387460}"/>
              </a:ext>
            </a:extLst>
          </p:cNvPr>
          <p:cNvSpPr txBox="1">
            <a:spLocks/>
          </p:cNvSpPr>
          <p:nvPr/>
        </p:nvSpPr>
        <p:spPr>
          <a:xfrm>
            <a:off x="443469" y="449391"/>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Roman Pier</a:t>
            </a:r>
          </a:p>
        </p:txBody>
      </p:sp>
      <p:sp>
        <p:nvSpPr>
          <p:cNvPr id="8" name="Text ">
            <a:extLst>
              <a:ext uri="{FF2B5EF4-FFF2-40B4-BE49-F238E27FC236}">
                <a16:creationId xmlns:a16="http://schemas.microsoft.com/office/drawing/2014/main" id="{37BF10B1-F238-DF39-1466-D12396D398A6}"/>
              </a:ext>
            </a:extLst>
          </p:cNvPr>
          <p:cNvSpPr txBox="1"/>
          <p:nvPr/>
        </p:nvSpPr>
        <p:spPr>
          <a:xfrm>
            <a:off x="494270" y="1188796"/>
            <a:ext cx="4695734"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Remains of a Roman pier have also been discovered. This pier was part of a rare Roman sea defence.</a:t>
            </a:r>
          </a:p>
        </p:txBody>
      </p:sp>
      <p:sp>
        <p:nvSpPr>
          <p:cNvPr id="16" name="Text ">
            <a:extLst>
              <a:ext uri="{FF2B5EF4-FFF2-40B4-BE49-F238E27FC236}">
                <a16:creationId xmlns:a16="http://schemas.microsoft.com/office/drawing/2014/main" id="{8E54B45B-E350-D933-C71C-6D143F808D5E}"/>
              </a:ext>
            </a:extLst>
          </p:cNvPr>
          <p:cNvSpPr txBox="1"/>
          <p:nvPr/>
        </p:nvSpPr>
        <p:spPr>
          <a:xfrm>
            <a:off x="494269" y="2492195"/>
            <a:ext cx="6678691" cy="1169551"/>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Lead ingots, amphora containing olive oil, pottery and slaves were among the goods traded through the settlement.</a:t>
            </a:r>
          </a:p>
        </p:txBody>
      </p:sp>
      <p:sp>
        <p:nvSpPr>
          <p:cNvPr id="20" name="Text ">
            <a:extLst>
              <a:ext uri="{FF2B5EF4-FFF2-40B4-BE49-F238E27FC236}">
                <a16:creationId xmlns:a16="http://schemas.microsoft.com/office/drawing/2014/main" id="{7823CAE9-02EA-4336-0FD9-55BEB9E56ABA}"/>
              </a:ext>
            </a:extLst>
          </p:cNvPr>
          <p:cNvSpPr txBox="1"/>
          <p:nvPr/>
        </p:nvSpPr>
        <p:spPr>
          <a:xfrm>
            <a:off x="494268" y="3717562"/>
            <a:ext cx="6678691"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Together, these discoveries show how </a:t>
            </a:r>
            <a:r>
              <a:rPr lang="en-GB" sz="1600" dirty="0" err="1">
                <a:latin typeface="Linkpen 17a Print" panose="03050602060000000000" pitchFamily="66" charset="77"/>
              </a:rPr>
              <a:t>Clausentum</a:t>
            </a:r>
            <a:r>
              <a:rPr lang="en-GB" sz="1600" dirty="0">
                <a:latin typeface="Linkpen 17a Print" panose="03050602060000000000" pitchFamily="66" charset="77"/>
              </a:rPr>
              <a:t> grew from a small military landing site into a thriving port, connected to trade and goods from across the Roman Empire.</a:t>
            </a:r>
          </a:p>
        </p:txBody>
      </p:sp>
      <p:grpSp>
        <p:nvGrpSpPr>
          <p:cNvPr id="13" name="Group 12" descr="A map of Southampton and the locations of Roman piers and also cities along the coast.">
            <a:extLst>
              <a:ext uri="{FF2B5EF4-FFF2-40B4-BE49-F238E27FC236}">
                <a16:creationId xmlns:a16="http://schemas.microsoft.com/office/drawing/2014/main" id="{3AAE6CCF-F691-26BA-12EE-0246FA25FD37}"/>
              </a:ext>
            </a:extLst>
          </p:cNvPr>
          <p:cNvGrpSpPr/>
          <p:nvPr/>
        </p:nvGrpSpPr>
        <p:grpSpPr>
          <a:xfrm>
            <a:off x="7561367" y="449392"/>
            <a:ext cx="4136364" cy="4862870"/>
            <a:chOff x="7561367" y="449392"/>
            <a:chExt cx="4136364" cy="4862870"/>
          </a:xfrm>
        </p:grpSpPr>
        <p:pic>
          <p:nvPicPr>
            <p:cNvPr id="10" name="Picture 9" descr="A map of the world&#10;&#10;AI-generated content may be incorrect.">
              <a:extLst>
                <a:ext uri="{FF2B5EF4-FFF2-40B4-BE49-F238E27FC236}">
                  <a16:creationId xmlns:a16="http://schemas.microsoft.com/office/drawing/2014/main" id="{A6311633-85EB-F563-1CC7-F3DA365519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61367" y="449392"/>
              <a:ext cx="4136364" cy="4862870"/>
            </a:xfrm>
            <a:prstGeom prst="rect">
              <a:avLst/>
            </a:prstGeom>
            <a:ln w="28575">
              <a:solidFill>
                <a:schemeClr val="tx1"/>
              </a:solidFill>
            </a:ln>
          </p:spPr>
        </p:pic>
        <p:sp>
          <p:nvSpPr>
            <p:cNvPr id="11" name="TextBox 10">
              <a:extLst>
                <a:ext uri="{FF2B5EF4-FFF2-40B4-BE49-F238E27FC236}">
                  <a16:creationId xmlns:a16="http://schemas.microsoft.com/office/drawing/2014/main" id="{C014522C-614E-C575-806E-83D77FCA3213}"/>
                </a:ext>
              </a:extLst>
            </p:cNvPr>
            <p:cNvSpPr txBox="1"/>
            <p:nvPr/>
          </p:nvSpPr>
          <p:spPr>
            <a:xfrm rot="5400000">
              <a:off x="7038724" y="1262340"/>
              <a:ext cx="1307131" cy="205634"/>
            </a:xfrm>
            <a:prstGeom prst="rect">
              <a:avLst/>
            </a:prstGeom>
            <a:noFill/>
          </p:spPr>
          <p:txBody>
            <a:bodyPr wrap="square">
              <a:spAutoFit/>
            </a:bodyPr>
            <a:lstStyle/>
            <a:p>
              <a:pPr lvl="0">
                <a:lnSpc>
                  <a:spcPct val="115000"/>
                </a:lnSpc>
                <a:spcAft>
                  <a:spcPts val="800"/>
                </a:spcAft>
              </a:pPr>
              <a:r>
                <a:rPr lang="en-GB" sz="700" kern="100" dirty="0">
                  <a:solidFill>
                    <a:srgbClr val="B8AFAC"/>
                  </a:solidFill>
                  <a:effectLst/>
                  <a:latin typeface="Arial" panose="020B0604020202020204" pitchFamily="34" charset="0"/>
                  <a:ea typeface="Aptos" panose="020B0004020202020204" pitchFamily="34" charset="0"/>
                  <a:cs typeface="Arial" panose="020B0604020202020204" pitchFamily="34" charset="0"/>
                </a:rPr>
                <a:t>© </a:t>
              </a:r>
              <a:r>
                <a:rPr lang="en-GB" sz="700" kern="100" dirty="0" err="1">
                  <a:solidFill>
                    <a:srgbClr val="B8AFAC"/>
                  </a:solidFill>
                  <a:effectLst/>
                  <a:latin typeface="Arial" panose="020B0604020202020204" pitchFamily="34" charset="0"/>
                  <a:ea typeface="Aptos" panose="020B0004020202020204" pitchFamily="34" charset="0"/>
                  <a:cs typeface="Arial" panose="020B0604020202020204" pitchFamily="34" charset="0"/>
                </a:rPr>
                <a:t>Wilcuma</a:t>
              </a:r>
              <a:endParaRPr lang="en-GB" sz="700" kern="100" dirty="0">
                <a:solidFill>
                  <a:srgbClr val="B8AFAC"/>
                </a:solidFill>
                <a:effectLst/>
                <a:latin typeface="Arial" panose="020B0604020202020204" pitchFamily="34" charset="0"/>
                <a:ea typeface="Aptos" panose="020B0004020202020204" pitchFamily="34" charset="0"/>
                <a:cs typeface="Arial" panose="020B0604020202020204" pitchFamily="34" charset="0"/>
              </a:endParaRPr>
            </a:p>
          </p:txBody>
        </p:sp>
      </p:grpSp>
      <p:pic>
        <p:nvPicPr>
          <p:cNvPr id="15" name="Picture 14">
            <a:extLst>
              <a:ext uri="{FF2B5EF4-FFF2-40B4-BE49-F238E27FC236}">
                <a16:creationId xmlns:a16="http://schemas.microsoft.com/office/drawing/2014/main" id="{62185378-6F7E-E5FD-67EB-7D243BBC595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flipH="1">
            <a:off x="5368904" y="341258"/>
            <a:ext cx="2556625" cy="1993068"/>
          </a:xfrm>
          <a:prstGeom prst="rect">
            <a:avLst/>
          </a:prstGeom>
        </p:spPr>
      </p:pic>
      <p:grpSp>
        <p:nvGrpSpPr>
          <p:cNvPr id="21" name="Group 20" descr="Once the Roman occupation came to an end (around AD 410), they abandoned the settlement – eventually causing it to crumble away to the history books!&#13;&#10;">
            <a:extLst>
              <a:ext uri="{FF2B5EF4-FFF2-40B4-BE49-F238E27FC236}">
                <a16:creationId xmlns:a16="http://schemas.microsoft.com/office/drawing/2014/main" id="{5722B6F3-E3E2-446D-75F0-A51425DEB2D1}"/>
              </a:ext>
            </a:extLst>
          </p:cNvPr>
          <p:cNvGrpSpPr/>
          <p:nvPr/>
        </p:nvGrpSpPr>
        <p:grpSpPr>
          <a:xfrm>
            <a:off x="3114395" y="5120974"/>
            <a:ext cx="5847527" cy="1230778"/>
            <a:chOff x="3207359" y="5145932"/>
            <a:chExt cx="5847527" cy="1230778"/>
          </a:xfrm>
        </p:grpSpPr>
        <p:sp>
          <p:nvSpPr>
            <p:cNvPr id="18" name="Rectangular Callout 17">
              <a:extLst>
                <a:ext uri="{FF2B5EF4-FFF2-40B4-BE49-F238E27FC236}">
                  <a16:creationId xmlns:a16="http://schemas.microsoft.com/office/drawing/2014/main" id="{507B1990-94BF-4C54-9424-8F34EBE59BD1}"/>
                </a:ext>
              </a:extLst>
            </p:cNvPr>
            <p:cNvSpPr/>
            <p:nvPr/>
          </p:nvSpPr>
          <p:spPr>
            <a:xfrm>
              <a:off x="3207359" y="5145932"/>
              <a:ext cx="5847527" cy="1230778"/>
            </a:xfrm>
            <a:prstGeom prst="wedgeRectCallout">
              <a:avLst>
                <a:gd name="adj1" fmla="val 63380"/>
                <a:gd name="adj2" fmla="val -8903"/>
              </a:avLst>
            </a:prstGeom>
            <a:solidFill>
              <a:srgbClr val="56AE44"/>
            </a:solidFill>
            <a:ln w="28575">
              <a:solidFill>
                <a:schemeClr val="tx1"/>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7DE4DAD7-F573-B77A-8004-500B8A20BF83}"/>
                </a:ext>
              </a:extLst>
            </p:cNvPr>
            <p:cNvSpPr txBox="1"/>
            <p:nvPr/>
          </p:nvSpPr>
          <p:spPr>
            <a:xfrm>
              <a:off x="3207807" y="5207379"/>
              <a:ext cx="5847079" cy="1034899"/>
            </a:xfrm>
            <a:prstGeom prst="rect">
              <a:avLst/>
            </a:prstGeom>
            <a:noFill/>
          </p:spPr>
          <p:txBody>
            <a:bodyPr wrap="square">
              <a:spAutoFit/>
            </a:bodyPr>
            <a:lstStyle/>
            <a:p>
              <a:pPr marL="0" indent="0" algn="ctr">
                <a:lnSpc>
                  <a:spcPct val="150000"/>
                </a:lnSpc>
                <a:buNone/>
              </a:pPr>
              <a:r>
                <a:rPr lang="en-GB" sz="1400" dirty="0">
                  <a:solidFill>
                    <a:schemeClr val="bg1"/>
                  </a:solidFill>
                  <a:latin typeface="Linkpen 17a Print" panose="03050602060000000000" pitchFamily="66" charset="77"/>
                  <a:cs typeface="Calibri" panose="020F0502020204030204" pitchFamily="34" charset="0"/>
                </a:rPr>
                <a:t>Once the Roman occupation came to an end (around AD 410), they abandoned the settlement – eventually causing it to crumble away to the history books!</a:t>
              </a:r>
            </a:p>
          </p:txBody>
        </p:sp>
      </p:grpSp>
      <p:pic>
        <p:nvPicPr>
          <p:cNvPr id="17" name="Picture 16" descr="A cartoon of an archeologist.">
            <a:extLst>
              <a:ext uri="{FF2B5EF4-FFF2-40B4-BE49-F238E27FC236}">
                <a16:creationId xmlns:a16="http://schemas.microsoft.com/office/drawing/2014/main" id="{7F42F95D-DC02-9CAB-7C4D-A14A9487C32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871821" y="4381570"/>
            <a:ext cx="2825910" cy="6858000"/>
          </a:xfrm>
          <a:prstGeom prst="rect">
            <a:avLst/>
          </a:prstGeom>
        </p:spPr>
      </p:pic>
      <p:pic>
        <p:nvPicPr>
          <p:cNvPr id="22" name="Logo">
            <a:extLst>
              <a:ext uri="{FF2B5EF4-FFF2-40B4-BE49-F238E27FC236}">
                <a16:creationId xmlns:a16="http://schemas.microsoft.com/office/drawing/2014/main" id="{913CD3F5-B773-1F03-17C8-A41D862EF7AA}"/>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417629" y="0"/>
            <a:ext cx="1774370" cy="1247694"/>
          </a:xfrm>
          <a:prstGeom prst="rect">
            <a:avLst/>
          </a:prstGeom>
        </p:spPr>
      </p:pic>
    </p:spTree>
    <p:extLst>
      <p:ext uri="{BB962C8B-B14F-4D97-AF65-F5344CB8AC3E}">
        <p14:creationId xmlns:p14="http://schemas.microsoft.com/office/powerpoint/2010/main" val="16180399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2" presetClass="entr" presetSubtype="2" decel="5000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1000" fill="hold"/>
                                        <p:tgtEl>
                                          <p:spTgt spid="15"/>
                                        </p:tgtEl>
                                        <p:attrNameLst>
                                          <p:attrName>ppt_x</p:attrName>
                                        </p:attrNameLst>
                                      </p:cBhvr>
                                      <p:tavLst>
                                        <p:tav tm="0">
                                          <p:val>
                                            <p:strVal val="1+#ppt_w/2"/>
                                          </p:val>
                                        </p:tav>
                                        <p:tav tm="100000">
                                          <p:val>
                                            <p:strVal val="#ppt_x"/>
                                          </p:val>
                                        </p:tav>
                                      </p:tavLst>
                                    </p:anim>
                                    <p:anim calcmode="lin" valueType="num">
                                      <p:cBhvr additive="base">
                                        <p:cTn id="20" dur="10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Effect transition="in" filter="fade">
                                      <p:cBhvr>
                                        <p:cTn id="24" dur="500"/>
                                        <p:tgtEl>
                                          <p:spTgt spid="16">
                                            <p:txEl>
                                              <p:pRg st="0" end="0"/>
                                            </p:txEl>
                                          </p:spTgt>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20">
                                            <p:txEl>
                                              <p:pRg st="0" end="0"/>
                                            </p:txEl>
                                          </p:spTgt>
                                        </p:tgtEl>
                                        <p:attrNameLst>
                                          <p:attrName>style.visibility</p:attrName>
                                        </p:attrNameLst>
                                      </p:cBhvr>
                                      <p:to>
                                        <p:strVal val="visible"/>
                                      </p:to>
                                    </p:set>
                                    <p:animEffect transition="in" filter="fade">
                                      <p:cBhvr>
                                        <p:cTn id="28" dur="500"/>
                                        <p:tgtEl>
                                          <p:spTgt spid="20">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decel="50000"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1000" fill="hold"/>
                                        <p:tgtEl>
                                          <p:spTgt spid="17"/>
                                        </p:tgtEl>
                                        <p:attrNameLst>
                                          <p:attrName>ppt_x</p:attrName>
                                        </p:attrNameLst>
                                      </p:cBhvr>
                                      <p:tavLst>
                                        <p:tav tm="0">
                                          <p:val>
                                            <p:strVal val="#ppt_x"/>
                                          </p:val>
                                        </p:tav>
                                        <p:tav tm="100000">
                                          <p:val>
                                            <p:strVal val="#ppt_x"/>
                                          </p:val>
                                        </p:tav>
                                      </p:tavLst>
                                    </p:anim>
                                    <p:anim calcmode="lin" valueType="num">
                                      <p:cBhvr additive="base">
                                        <p:cTn id="34" dur="1000" fill="hold"/>
                                        <p:tgtEl>
                                          <p:spTgt spid="17"/>
                                        </p:tgtEl>
                                        <p:attrNameLst>
                                          <p:attrName>ppt_y</p:attrName>
                                        </p:attrNameLst>
                                      </p:cBhvr>
                                      <p:tavLst>
                                        <p:tav tm="0">
                                          <p:val>
                                            <p:strVal val="1+#ppt_h/2"/>
                                          </p:val>
                                        </p:tav>
                                        <p:tav tm="100000">
                                          <p:val>
                                            <p:strVal val="#ppt_y"/>
                                          </p:val>
                                        </p:tav>
                                      </p:tavLst>
                                    </p:anim>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P spid="16" grpId="0" build="allAtOnce"/>
      <p:bldP spid="20"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4C5BBE9-4EFA-F645-6C6D-14A8E2B9DCD6}"/>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54B0CB55-AB38-75DE-0742-6617E23071D4}"/>
              </a:ext>
            </a:extLst>
          </p:cNvPr>
          <p:cNvSpPr>
            <a:spLocks noGrp="1"/>
          </p:cNvSpPr>
          <p:nvPr>
            <p:ph type="ctrTitle"/>
          </p:nvPr>
        </p:nvSpPr>
        <p:spPr>
          <a:xfrm>
            <a:off x="1524000" y="-1280448"/>
            <a:ext cx="9144000" cy="921925"/>
          </a:xfrm>
        </p:spPr>
        <p:txBody>
          <a:bodyPr/>
          <a:lstStyle/>
          <a:p>
            <a:r>
              <a:rPr lang="en-US" dirty="0" err="1"/>
              <a:t>Clausentum</a:t>
            </a:r>
            <a:endParaRPr lang="en-US" dirty="0"/>
          </a:p>
        </p:txBody>
      </p:sp>
      <p:sp>
        <p:nvSpPr>
          <p:cNvPr id="4" name="Slide Question">
            <a:extLst>
              <a:ext uri="{FF2B5EF4-FFF2-40B4-BE49-F238E27FC236}">
                <a16:creationId xmlns:a16="http://schemas.microsoft.com/office/drawing/2014/main" id="{B84ECB9F-2B63-91A1-C344-B76ADBD04423}"/>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arrival of the Romans have on the area?</a:t>
            </a:r>
          </a:p>
        </p:txBody>
      </p:sp>
      <p:pic>
        <p:nvPicPr>
          <p:cNvPr id="12" name="Picture 11" descr="An illustration of a Roman city with walls surrounding a collection of buildings and a road leading tinot it from the right of the picture.">
            <a:extLst>
              <a:ext uri="{FF2B5EF4-FFF2-40B4-BE49-F238E27FC236}">
                <a16:creationId xmlns:a16="http://schemas.microsoft.com/office/drawing/2014/main" id="{D1B32F71-F716-3032-AB3C-08CCD8E89D8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7844" y="631553"/>
            <a:ext cx="11638236" cy="4982972"/>
          </a:xfrm>
          <a:prstGeom prst="rect">
            <a:avLst/>
          </a:prstGeom>
        </p:spPr>
      </p:pic>
      <p:pic>
        <p:nvPicPr>
          <p:cNvPr id="6" name="Logo">
            <a:extLst>
              <a:ext uri="{FF2B5EF4-FFF2-40B4-BE49-F238E27FC236}">
                <a16:creationId xmlns:a16="http://schemas.microsoft.com/office/drawing/2014/main" id="{BDD0ADA7-F9F3-C5CF-9CA4-53139310A9E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417629" y="0"/>
            <a:ext cx="1774370" cy="1247694"/>
          </a:xfrm>
          <a:prstGeom prst="rect">
            <a:avLst/>
          </a:prstGeom>
        </p:spPr>
      </p:pic>
      <p:grpSp>
        <p:nvGrpSpPr>
          <p:cNvPr id="5" name="Caption" descr="An artist’s impression of Clausentum.&#13;&#10;">
            <a:extLst>
              <a:ext uri="{FF2B5EF4-FFF2-40B4-BE49-F238E27FC236}">
                <a16:creationId xmlns:a16="http://schemas.microsoft.com/office/drawing/2014/main" id="{119B2A1F-2672-940B-79F7-44F8E70FF76A}"/>
              </a:ext>
            </a:extLst>
          </p:cNvPr>
          <p:cNvGrpSpPr/>
          <p:nvPr/>
        </p:nvGrpSpPr>
        <p:grpSpPr>
          <a:xfrm>
            <a:off x="3674812" y="5614525"/>
            <a:ext cx="4842375" cy="430887"/>
            <a:chOff x="5121850" y="2389671"/>
            <a:chExt cx="4842375" cy="430887"/>
          </a:xfrm>
        </p:grpSpPr>
        <p:pic>
          <p:nvPicPr>
            <p:cNvPr id="2" name="Picture 1">
              <a:extLst>
                <a:ext uri="{FF2B5EF4-FFF2-40B4-BE49-F238E27FC236}">
                  <a16:creationId xmlns:a16="http://schemas.microsoft.com/office/drawing/2014/main" id="{395C857E-5F94-148A-4EA4-D0ABE664776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071153" y="2510827"/>
              <a:ext cx="350267" cy="248874"/>
            </a:xfrm>
            <a:prstGeom prst="rect">
              <a:avLst/>
            </a:prstGeom>
          </p:spPr>
        </p:pic>
        <p:sp>
          <p:nvSpPr>
            <p:cNvPr id="3" name="TextBox 2">
              <a:extLst>
                <a:ext uri="{FF2B5EF4-FFF2-40B4-BE49-F238E27FC236}">
                  <a16:creationId xmlns:a16="http://schemas.microsoft.com/office/drawing/2014/main" id="{0A69C1AC-EFC5-E985-F0F0-1F5B949D80AC}"/>
                </a:ext>
              </a:extLst>
            </p:cNvPr>
            <p:cNvSpPr txBox="1"/>
            <p:nvPr/>
          </p:nvSpPr>
          <p:spPr>
            <a:xfrm>
              <a:off x="5299605" y="2389671"/>
              <a:ext cx="4664620" cy="43088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An artist’s impression of </a:t>
              </a:r>
              <a:r>
                <a:rPr lang="en-GB" sz="1600" dirty="0" err="1">
                  <a:latin typeface="Linkpen 17a Print" panose="03050602060000000000" pitchFamily="66" charset="77"/>
                </a:rPr>
                <a:t>Clausentum</a:t>
              </a:r>
              <a:r>
                <a:rPr lang="en-GB" sz="1600" dirty="0">
                  <a:latin typeface="Linkpen 17a Print" panose="03050602060000000000" pitchFamily="66" charset="77"/>
                </a:rPr>
                <a:t>.</a:t>
              </a:r>
            </a:p>
          </p:txBody>
        </p:sp>
      </p:grpSp>
    </p:spTree>
    <p:extLst>
      <p:ext uri="{BB962C8B-B14F-4D97-AF65-F5344CB8AC3E}">
        <p14:creationId xmlns:p14="http://schemas.microsoft.com/office/powerpoint/2010/main" val="14732609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CA4B2F4-6492-FBBB-1648-A32BA5E0D76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C300BB7-316F-4085-23FD-C21A42F17EB2}"/>
              </a:ext>
            </a:extLst>
          </p:cNvPr>
          <p:cNvSpPr>
            <a:spLocks noGrp="1"/>
          </p:cNvSpPr>
          <p:nvPr>
            <p:ph type="ctrTitle"/>
          </p:nvPr>
        </p:nvSpPr>
        <p:spPr>
          <a:xfrm>
            <a:off x="1524000" y="-1280448"/>
            <a:ext cx="9144000" cy="921925"/>
          </a:xfrm>
        </p:spPr>
        <p:txBody>
          <a:bodyPr/>
          <a:lstStyle/>
          <a:p>
            <a:r>
              <a:rPr lang="en-US" dirty="0"/>
              <a:t>Title here</a:t>
            </a:r>
          </a:p>
        </p:txBody>
      </p:sp>
      <p:sp>
        <p:nvSpPr>
          <p:cNvPr id="6" name="Slide Question">
            <a:extLst>
              <a:ext uri="{FF2B5EF4-FFF2-40B4-BE49-F238E27FC236}">
                <a16:creationId xmlns:a16="http://schemas.microsoft.com/office/drawing/2014/main" id="{D724AC8C-78EC-C992-DDDE-5F0427F10912}"/>
              </a:ext>
            </a:extLst>
          </p:cNvPr>
          <p:cNvSpPr txBox="1"/>
          <p:nvPr/>
        </p:nvSpPr>
        <p:spPr>
          <a:xfrm>
            <a:off x="0" y="-83093"/>
            <a:ext cx="8686800" cy="356123"/>
          </a:xfrm>
          <a:prstGeom prst="rect">
            <a:avLst/>
          </a:prstGeom>
          <a:noFill/>
        </p:spPr>
        <p:txBody>
          <a:bodyPr wrap="square">
            <a:spAutoFit/>
          </a:bodyPr>
          <a:lstStyle/>
          <a:p>
            <a:pPr>
              <a:lnSpc>
                <a:spcPts val="2420"/>
              </a:lnSpc>
            </a:pPr>
            <a:r>
              <a:rPr lang="en-GB" sz="1100" dirty="0">
                <a:solidFill>
                  <a:schemeClr val="bg1"/>
                </a:solidFill>
                <a:effectLst/>
                <a:latin typeface="Superclarendon Rg" panose="02000505080000020003" pitchFamily="2" charset="77"/>
              </a:rPr>
              <a:t>What impact did the arrival of the Romans have on the area?</a:t>
            </a:r>
          </a:p>
        </p:txBody>
      </p:sp>
      <p:sp>
        <p:nvSpPr>
          <p:cNvPr id="10" name="Text green">
            <a:extLst>
              <a:ext uri="{FF2B5EF4-FFF2-40B4-BE49-F238E27FC236}">
                <a16:creationId xmlns:a16="http://schemas.microsoft.com/office/drawing/2014/main" id="{F9D73930-FD41-9C84-4D4F-A6B852A8082D}"/>
              </a:ext>
            </a:extLst>
          </p:cNvPr>
          <p:cNvSpPr txBox="1"/>
          <p:nvPr/>
        </p:nvSpPr>
        <p:spPr>
          <a:xfrm>
            <a:off x="7129309" y="1469653"/>
            <a:ext cx="4514051" cy="2246769"/>
          </a:xfrm>
          <a:prstGeom prst="rect">
            <a:avLst/>
          </a:prstGeom>
          <a:noFill/>
        </p:spPr>
        <p:txBody>
          <a:bodyPr wrap="square">
            <a:spAutoFit/>
          </a:bodyPr>
          <a:lstStyle/>
          <a:p>
            <a:pPr algn="ctr"/>
            <a:r>
              <a:rPr lang="en-GB" sz="2800" dirty="0">
                <a:solidFill>
                  <a:srgbClr val="56AE44"/>
                </a:solidFill>
                <a:latin typeface="Superclarendon Rg" panose="02000505080000020003" pitchFamily="2" charset="77"/>
              </a:rPr>
              <a:t>How do you think </a:t>
            </a:r>
            <a:br>
              <a:rPr lang="en-GB" sz="2800" dirty="0">
                <a:solidFill>
                  <a:srgbClr val="56AE44"/>
                </a:solidFill>
                <a:latin typeface="Superclarendon Rg" panose="02000505080000020003" pitchFamily="2" charset="77"/>
              </a:rPr>
            </a:br>
            <a:r>
              <a:rPr lang="en-GB" sz="2800" dirty="0">
                <a:solidFill>
                  <a:srgbClr val="56AE44"/>
                </a:solidFill>
                <a:latin typeface="Superclarendon Rg" panose="02000505080000020003" pitchFamily="2" charset="77"/>
              </a:rPr>
              <a:t>a football stadium told the next chapter in Southampton’s history?</a:t>
            </a:r>
          </a:p>
        </p:txBody>
      </p:sp>
      <p:pic>
        <p:nvPicPr>
          <p:cNvPr id="4" name="Picture 3" descr="A cartoon of an archeologist.">
            <a:extLst>
              <a:ext uri="{FF2B5EF4-FFF2-40B4-BE49-F238E27FC236}">
                <a16:creationId xmlns:a16="http://schemas.microsoft.com/office/drawing/2014/main" id="{81CBE82D-8F71-2302-D0CF-E2F0AA4FFF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75267" y="3812139"/>
            <a:ext cx="2911067" cy="7064661"/>
          </a:xfrm>
          <a:prstGeom prst="rect">
            <a:avLst/>
          </a:prstGeom>
        </p:spPr>
      </p:pic>
      <p:pic>
        <p:nvPicPr>
          <p:cNvPr id="9" name="Logo">
            <a:extLst>
              <a:ext uri="{FF2B5EF4-FFF2-40B4-BE49-F238E27FC236}">
                <a16:creationId xmlns:a16="http://schemas.microsoft.com/office/drawing/2014/main" id="{09DC936E-40A0-ED12-C6A7-DC96D303EF5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417629" y="0"/>
            <a:ext cx="1774370" cy="1247694"/>
          </a:xfrm>
          <a:prstGeom prst="rect">
            <a:avLst/>
          </a:prstGeom>
        </p:spPr>
      </p:pic>
      <p:sp>
        <p:nvSpPr>
          <p:cNvPr id="12" name="Rectangle 11" descr="An aerial photograph of a football stadium">
            <a:extLst>
              <a:ext uri="{FF2B5EF4-FFF2-40B4-BE49-F238E27FC236}">
                <a16:creationId xmlns:a16="http://schemas.microsoft.com/office/drawing/2014/main" id="{98D9BBD6-51A1-7ED1-82F6-A4D8CA4F6D8A}"/>
              </a:ext>
            </a:extLst>
          </p:cNvPr>
          <p:cNvSpPr/>
          <p:nvPr/>
        </p:nvSpPr>
        <p:spPr>
          <a:xfrm>
            <a:off x="182880" y="111760"/>
            <a:ext cx="6858000" cy="657352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6607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 presetClass="entr" presetSubtype="4" decel="5000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DB4B15C-369D-C563-C728-B13D4638819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EE44D28-A462-64C6-02C9-D8DF99F38E7D}"/>
              </a:ext>
            </a:extLst>
          </p:cNvPr>
          <p:cNvSpPr>
            <a:spLocks noGrp="1"/>
          </p:cNvSpPr>
          <p:nvPr>
            <p:ph type="ctrTitle"/>
          </p:nvPr>
        </p:nvSpPr>
        <p:spPr>
          <a:xfrm>
            <a:off x="1524000" y="-1280448"/>
            <a:ext cx="9144000" cy="921925"/>
          </a:xfrm>
        </p:spPr>
        <p:txBody>
          <a:bodyPr/>
          <a:lstStyle/>
          <a:p>
            <a:r>
              <a:rPr lang="en-US" dirty="0"/>
              <a:t>Departure of Romans</a:t>
            </a:r>
          </a:p>
        </p:txBody>
      </p:sp>
      <p:sp>
        <p:nvSpPr>
          <p:cNvPr id="7" name="Title">
            <a:extLst>
              <a:ext uri="{FF2B5EF4-FFF2-40B4-BE49-F238E27FC236}">
                <a16:creationId xmlns:a16="http://schemas.microsoft.com/office/drawing/2014/main" id="{B64360CA-E3BD-9EBB-E957-53FE59F524DD}"/>
              </a:ext>
            </a:extLst>
          </p:cNvPr>
          <p:cNvSpPr txBox="1">
            <a:spLocks/>
          </p:cNvSpPr>
          <p:nvPr/>
        </p:nvSpPr>
        <p:spPr>
          <a:xfrm>
            <a:off x="472770" y="424499"/>
            <a:ext cx="6466714"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Departure of Romans</a:t>
            </a:r>
          </a:p>
        </p:txBody>
      </p:sp>
      <p:sp>
        <p:nvSpPr>
          <p:cNvPr id="8" name="Text ">
            <a:extLst>
              <a:ext uri="{FF2B5EF4-FFF2-40B4-BE49-F238E27FC236}">
                <a16:creationId xmlns:a16="http://schemas.microsoft.com/office/drawing/2014/main" id="{AE2FD3CC-46AF-03C6-C0A2-E44ADDADE8D7}"/>
              </a:ext>
            </a:extLst>
          </p:cNvPr>
          <p:cNvSpPr txBox="1"/>
          <p:nvPr/>
        </p:nvSpPr>
        <p:spPr>
          <a:xfrm>
            <a:off x="472769" y="1285586"/>
            <a:ext cx="6125192" cy="3620222"/>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With the absence of Roman authority, there was nobody in overall power, paving the way for the arrival of the peoples that we now call the Anglo-Saxons in the 5th century.</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This Anglo-Saxon migration brought about a distinctive cultural change, influencing everything from language to the way that the country was governed. </a:t>
            </a:r>
          </a:p>
          <a:p>
            <a:pPr>
              <a:lnSpc>
                <a:spcPct val="150000"/>
              </a:lnSpc>
            </a:pPr>
            <a:endParaRPr lang="en-GB" sz="1400" dirty="0">
              <a:latin typeface="Linkpen 17a Print" panose="03050602060000000000" pitchFamily="66" charset="77"/>
            </a:endParaRPr>
          </a:p>
          <a:p>
            <a:pPr>
              <a:lnSpc>
                <a:spcPct val="150000"/>
              </a:lnSpc>
            </a:pPr>
            <a:r>
              <a:rPr lang="en-GB" sz="1400" dirty="0">
                <a:latin typeface="Linkpen 17a Print" panose="03050602060000000000" pitchFamily="66" charset="77"/>
              </a:rPr>
              <a:t>Overtime the newcomers established their own kingdoms, contributing to the rich tapestry of Britain's history.</a:t>
            </a:r>
          </a:p>
        </p:txBody>
      </p:sp>
      <p:pic>
        <p:nvPicPr>
          <p:cNvPr id="9" name="Picture 8" descr="A map of the Jutes, Angles, and Saxons highlighted over the northern areas of Europe, with three arrows showing them moving to get to the east coast of the UK.">
            <a:extLst>
              <a:ext uri="{FF2B5EF4-FFF2-40B4-BE49-F238E27FC236}">
                <a16:creationId xmlns:a16="http://schemas.microsoft.com/office/drawing/2014/main" id="{0A5C0172-06EE-EBF6-02D0-5DC1CEE38E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28027" y="376363"/>
            <a:ext cx="4891203" cy="3535768"/>
          </a:xfrm>
          <a:prstGeom prst="rect">
            <a:avLst/>
          </a:prstGeom>
        </p:spPr>
      </p:pic>
      <p:grpSp>
        <p:nvGrpSpPr>
          <p:cNvPr id="5" name="Caption" descr="Anglo-Saxon people arrived from Europe – most notably from Denmark, Germany and the Netherlands. The Anglo-Saxon period in Britain lasted from 410 AD until 1066 AD.&#13;&#10;">
            <a:extLst>
              <a:ext uri="{FF2B5EF4-FFF2-40B4-BE49-F238E27FC236}">
                <a16:creationId xmlns:a16="http://schemas.microsoft.com/office/drawing/2014/main" id="{F56FF8ED-DD7E-73A4-F9FE-115C994468AD}"/>
              </a:ext>
            </a:extLst>
          </p:cNvPr>
          <p:cNvGrpSpPr/>
          <p:nvPr/>
        </p:nvGrpSpPr>
        <p:grpSpPr>
          <a:xfrm>
            <a:off x="7203444" y="3912131"/>
            <a:ext cx="4383070" cy="1177245"/>
            <a:chOff x="5164596" y="2425913"/>
            <a:chExt cx="4383070" cy="1177245"/>
          </a:xfrm>
        </p:grpSpPr>
        <p:pic>
          <p:nvPicPr>
            <p:cNvPr id="2" name="Picture 1">
              <a:extLst>
                <a:ext uri="{FF2B5EF4-FFF2-40B4-BE49-F238E27FC236}">
                  <a16:creationId xmlns:a16="http://schemas.microsoft.com/office/drawing/2014/main" id="{077723D8-E9B6-E92A-BC42-F8088F4671E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122607" y="2502119"/>
              <a:ext cx="290105" cy="206127"/>
            </a:xfrm>
            <a:prstGeom prst="rect">
              <a:avLst/>
            </a:prstGeom>
          </p:spPr>
        </p:pic>
        <p:sp>
          <p:nvSpPr>
            <p:cNvPr id="3" name="TextBox 2" descr="Anglo-Saxon people arrived from Europe – most notably from Denmark, Germany and the Netherlands. The Anglo-Saxon period in Britain lasted from 410 AD until 1066 AD.&#13;&#10;">
              <a:extLst>
                <a:ext uri="{FF2B5EF4-FFF2-40B4-BE49-F238E27FC236}">
                  <a16:creationId xmlns:a16="http://schemas.microsoft.com/office/drawing/2014/main" id="{1E4E3EF8-766F-2336-2401-4E5792E169E3}"/>
                </a:ext>
              </a:extLst>
            </p:cNvPr>
            <p:cNvSpPr txBox="1"/>
            <p:nvPr/>
          </p:nvSpPr>
          <p:spPr>
            <a:xfrm>
              <a:off x="5298140" y="2425913"/>
              <a:ext cx="4249526" cy="1177245"/>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Anglo-Saxon people arrived from Europe – most notably from Denmark, Germany and the Netherlands. The Anglo-Saxon period in Britain lasted from 410 AD until 1066 AD.</a:t>
              </a:r>
            </a:p>
          </p:txBody>
        </p:sp>
      </p:grpSp>
      <p:pic>
        <p:nvPicPr>
          <p:cNvPr id="6" name="Timeline" descr="Anglo-Saxon timeline (AD 410 to AD 1066)">
            <a:extLst>
              <a:ext uri="{FF2B5EF4-FFF2-40B4-BE49-F238E27FC236}">
                <a16:creationId xmlns:a16="http://schemas.microsoft.com/office/drawing/2014/main" id="{C480411C-25BE-546B-924E-F9918444DB97}"/>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0" y="4864031"/>
            <a:ext cx="12191998" cy="1753938"/>
          </a:xfrm>
          <a:prstGeom prst="rect">
            <a:avLst/>
          </a:prstGeom>
        </p:spPr>
      </p:pic>
      <p:pic>
        <p:nvPicPr>
          <p:cNvPr id="4" name="Logo">
            <a:extLst>
              <a:ext uri="{FF2B5EF4-FFF2-40B4-BE49-F238E27FC236}">
                <a16:creationId xmlns:a16="http://schemas.microsoft.com/office/drawing/2014/main" id="{6CC34EE1-A044-54CC-BBF8-09C20546C874}"/>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536787" y="0"/>
            <a:ext cx="1655211" cy="1163904"/>
          </a:xfrm>
          <a:prstGeom prst="rect">
            <a:avLst/>
          </a:prstGeom>
        </p:spPr>
      </p:pic>
    </p:spTree>
    <p:extLst>
      <p:ext uri="{BB962C8B-B14F-4D97-AF65-F5344CB8AC3E}">
        <p14:creationId xmlns:p14="http://schemas.microsoft.com/office/powerpoint/2010/main" val="2418728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2" presetClass="entr" presetSubtype="2" decel="5000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1+#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8">
                                            <p:txEl>
                                              <p:pRg st="2" end="2"/>
                                            </p:txEl>
                                          </p:spTgt>
                                        </p:tgtEl>
                                        <p:attrNameLst>
                                          <p:attrName>style.visibility</p:attrName>
                                        </p:attrNameLst>
                                      </p:cBhvr>
                                      <p:to>
                                        <p:strVal val="visible"/>
                                      </p:to>
                                    </p:set>
                                    <p:animEffect transition="in" filter="fade">
                                      <p:cBhvr>
                                        <p:cTn id="20" dur="500"/>
                                        <p:tgtEl>
                                          <p:spTgt spid="8">
                                            <p:txEl>
                                              <p:pRg st="2" end="2"/>
                                            </p:txEl>
                                          </p:spTgt>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8">
                                            <p:txEl>
                                              <p:pRg st="4" end="4"/>
                                            </p:txEl>
                                          </p:spTgt>
                                        </p:tgtEl>
                                        <p:attrNameLst>
                                          <p:attrName>style.visibility</p:attrName>
                                        </p:attrNameLst>
                                      </p:cBhvr>
                                      <p:to>
                                        <p:strVal val="visible"/>
                                      </p:to>
                                    </p:set>
                                    <p:animEffect transition="in" filter="fade">
                                      <p:cBhvr>
                                        <p:cTn id="24" dur="500"/>
                                        <p:tgtEl>
                                          <p:spTgt spid="8">
                                            <p:txEl>
                                              <p:pRg st="4" end="4"/>
                                            </p:txEl>
                                          </p:spTgt>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462</TotalTime>
  <Words>1770</Words>
  <Application>Microsoft Macintosh PowerPoint</Application>
  <PresentationFormat>Widescreen</PresentationFormat>
  <Paragraphs>142</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Calibri</vt:lpstr>
      <vt:lpstr>Aptos</vt:lpstr>
      <vt:lpstr>Superclarendon Rg</vt:lpstr>
      <vt:lpstr>Calibri Light</vt:lpstr>
      <vt:lpstr>Linkpen 17a Print</vt:lpstr>
      <vt:lpstr>Arial</vt:lpstr>
      <vt:lpstr>Office Theme</vt:lpstr>
      <vt:lpstr>Invaders in Southampton!</vt:lpstr>
      <vt:lpstr>Questions</vt:lpstr>
      <vt:lpstr>The Roman Empire</vt:lpstr>
      <vt:lpstr>A Roman Road</vt:lpstr>
      <vt:lpstr>Finds</vt:lpstr>
      <vt:lpstr>Roman Pier</vt:lpstr>
      <vt:lpstr>Clausentum</vt:lpstr>
      <vt:lpstr>Title here</vt:lpstr>
      <vt:lpstr>Departure of Romans</vt:lpstr>
      <vt:lpstr>Hamwic</vt:lpstr>
      <vt:lpstr>A Thriving City</vt:lpstr>
      <vt:lpstr>An important burial</vt:lpstr>
      <vt:lpstr>The Vikings!</vt:lpstr>
      <vt:lpstr>The Burhs</vt:lpstr>
      <vt:lpstr>Title here</vt:lpstr>
      <vt:lpstr>The Foundations</vt:lpstr>
      <vt:lpstr>A Castle</vt:lpstr>
      <vt:lpstr>Final Question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Teacher's Pet Classroom Resources</cp:lastModifiedBy>
  <cp:revision>60</cp:revision>
  <dcterms:created xsi:type="dcterms:W3CDTF">2022-12-09T08:02:53Z</dcterms:created>
  <dcterms:modified xsi:type="dcterms:W3CDTF">2026-01-08T08:01:59Z</dcterms:modified>
</cp:coreProperties>
</file>