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25"/>
  </p:notesMasterIdLst>
  <p:sldIdLst>
    <p:sldId id="256" r:id="rId2"/>
    <p:sldId id="259" r:id="rId3"/>
    <p:sldId id="257"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Lst>
  <p:sldSz cx="12192000" cy="6858000"/>
  <p:notesSz cx="6858000" cy="9144000"/>
  <p:embeddedFontLst>
    <p:embeddedFont>
      <p:font typeface="Linkpen 17a Print" panose="03050602060000000000" pitchFamily="66" charset="0"/>
      <p:regular r:id="rId26"/>
      <p:italic r:id="rId27"/>
    </p:embeddedFont>
    <p:embeddedFont>
      <p:font typeface="Superclarendon Rg" panose="02060605060000020003" pitchFamily="18" charset="0"/>
      <p:regular r:id="rId28"/>
      <p:bold r:id="rId29"/>
      <p:italic r:id="rId30"/>
      <p:boldItalic r:id="rId31"/>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9734"/>
    <a:srgbClr val="56AE44"/>
    <a:srgbClr val="B65379"/>
    <a:srgbClr val="F6A548"/>
    <a:srgbClr val="79B963"/>
    <a:srgbClr val="FAB721"/>
    <a:srgbClr val="EC5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E244B50-E31A-4444-842C-69CA9599EEAC}" v="81" dt="2026-01-09T15:13:03.15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138"/>
    <p:restoredTop sz="96281"/>
  </p:normalViewPr>
  <p:slideViewPr>
    <p:cSldViewPr snapToGrid="0">
      <p:cViewPr varScale="1">
        <p:scale>
          <a:sx n="106" d="100"/>
          <a:sy n="106" d="100"/>
        </p:scale>
        <p:origin x="1068" y="150"/>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CA6F3431-AE1E-495F-A75B-7AA93AB5A731}"/>
    <pc:docChg chg="modSld">
      <pc:chgData name="McHarg, Catherine" userId="88b8f76c-9ae3-4745-88eb-fe0667a22af5" providerId="ADAL" clId="{CA6F3431-AE1E-495F-A75B-7AA93AB5A731}" dt="2026-01-09T15:13:03.154" v="83" actId="6549"/>
      <pc:docMkLst>
        <pc:docMk/>
      </pc:docMkLst>
      <pc:sldChg chg="modSp mod modAnim">
        <pc:chgData name="McHarg, Catherine" userId="88b8f76c-9ae3-4745-88eb-fe0667a22af5" providerId="ADAL" clId="{CA6F3431-AE1E-495F-A75B-7AA93AB5A731}" dt="2026-01-09T15:13:03.154" v="83" actId="6549"/>
        <pc:sldMkLst>
          <pc:docMk/>
          <pc:sldMk cId="4018987554" sldId="271"/>
        </pc:sldMkLst>
        <pc:spChg chg="mod">
          <ac:chgData name="McHarg, Catherine" userId="88b8f76c-9ae3-4745-88eb-fe0667a22af5" providerId="ADAL" clId="{CA6F3431-AE1E-495F-A75B-7AA93AB5A731}" dt="2026-01-09T15:13:03.154" v="83" actId="6549"/>
          <ac:spMkLst>
            <pc:docMk/>
            <pc:sldMk cId="4018987554" sldId="271"/>
            <ac:spMk id="6" creationId="{3FE5544E-57B2-0E28-E20A-B6F6E0F4A7A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1/9/2026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69F93D-CB5A-3EC4-3C75-E8757D6FD5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C18BF8A-032F-A01A-F1E9-5BDCAFF6CDF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3FB5D6-7A1F-C197-FF4C-292A51EB011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A3C26BE-CFF3-9DBF-C5EA-7F1E9B50BCE7}"/>
              </a:ext>
            </a:extLst>
          </p:cNvPr>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27631510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EAE03C-AD1C-73BA-B3A1-CD99546C61D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704C28F-720A-7C30-2445-141D6DC3F4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AE66497-91A8-6923-8948-A03C1497D05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0CED2AD-302E-5CD2-C0A4-52FC4D1643C2}"/>
              </a:ext>
            </a:extLst>
          </p:cNvPr>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17126299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91D653-4946-1AFB-8869-7D06C55153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364F862-B069-5501-0587-3B3533505DC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3045F0-7C9A-89E1-1EE5-4399837B9AF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4DF25979-301E-E181-DA56-6E11760B71EE}"/>
              </a:ext>
            </a:extLst>
          </p:cNvPr>
          <p:cNvSpPr>
            <a:spLocks noGrp="1"/>
          </p:cNvSpPr>
          <p:nvPr>
            <p:ph type="sldNum" sz="quarter" idx="5"/>
          </p:nvPr>
        </p:nvSpPr>
        <p:spPr/>
        <p:txBody>
          <a:bodyPr/>
          <a:lstStyle/>
          <a:p>
            <a:fld id="{B9A9C89F-BC79-EA45-8B75-0CCB6AC67A58}" type="slidenum">
              <a:rPr lang="en-US" smtClean="0"/>
              <a:t>12</a:t>
            </a:fld>
            <a:endParaRPr lang="en-US"/>
          </a:p>
        </p:txBody>
      </p:sp>
    </p:spTree>
    <p:extLst>
      <p:ext uri="{BB962C8B-B14F-4D97-AF65-F5344CB8AC3E}">
        <p14:creationId xmlns:p14="http://schemas.microsoft.com/office/powerpoint/2010/main" val="25062666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59B082-4A65-2BA2-0B97-4A69DCD0F7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D5A9B8F-8282-C186-8360-E4A4EFB8323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2CE1943-A914-1F6C-311E-AAF5D75B137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DCA9DE8-BB0E-61EF-2E61-8F34E081EED8}"/>
              </a:ext>
            </a:extLst>
          </p:cNvPr>
          <p:cNvSpPr>
            <a:spLocks noGrp="1"/>
          </p:cNvSpPr>
          <p:nvPr>
            <p:ph type="sldNum" sz="quarter" idx="5"/>
          </p:nvPr>
        </p:nvSpPr>
        <p:spPr/>
        <p:txBody>
          <a:bodyPr/>
          <a:lstStyle/>
          <a:p>
            <a:fld id="{B9A9C89F-BC79-EA45-8B75-0CCB6AC67A58}" type="slidenum">
              <a:rPr lang="en-US" smtClean="0"/>
              <a:t>13</a:t>
            </a:fld>
            <a:endParaRPr lang="en-US"/>
          </a:p>
        </p:txBody>
      </p:sp>
    </p:spTree>
    <p:extLst>
      <p:ext uri="{BB962C8B-B14F-4D97-AF65-F5344CB8AC3E}">
        <p14:creationId xmlns:p14="http://schemas.microsoft.com/office/powerpoint/2010/main" val="16250533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C72CF1-89C5-CE91-172C-EA61141AA4B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A85A74C-DF92-315A-B82D-807F2FE43A8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287C6F-192C-AA52-B3CE-4B3FA5757EB8}"/>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2062854-77A0-A59F-CA2F-F210127613A2}"/>
              </a:ext>
            </a:extLst>
          </p:cNvPr>
          <p:cNvSpPr>
            <a:spLocks noGrp="1"/>
          </p:cNvSpPr>
          <p:nvPr>
            <p:ph type="sldNum" sz="quarter" idx="5"/>
          </p:nvPr>
        </p:nvSpPr>
        <p:spPr/>
        <p:txBody>
          <a:bodyPr/>
          <a:lstStyle/>
          <a:p>
            <a:fld id="{B9A9C89F-BC79-EA45-8B75-0CCB6AC67A58}" type="slidenum">
              <a:rPr lang="en-US" smtClean="0"/>
              <a:t>14</a:t>
            </a:fld>
            <a:endParaRPr lang="en-US"/>
          </a:p>
        </p:txBody>
      </p:sp>
    </p:spTree>
    <p:extLst>
      <p:ext uri="{BB962C8B-B14F-4D97-AF65-F5344CB8AC3E}">
        <p14:creationId xmlns:p14="http://schemas.microsoft.com/office/powerpoint/2010/main" val="38132937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224292-756E-0FF8-9C5D-AD77991EDC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C59B2A-8354-7F6F-952B-EB6BA40342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96E6817-9B4A-3263-AA02-52D4F83724F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5B2A9DE5-D6E8-83B8-E765-B0F1E558DD00}"/>
              </a:ext>
            </a:extLst>
          </p:cNvPr>
          <p:cNvSpPr>
            <a:spLocks noGrp="1"/>
          </p:cNvSpPr>
          <p:nvPr>
            <p:ph type="sldNum" sz="quarter" idx="5"/>
          </p:nvPr>
        </p:nvSpPr>
        <p:spPr/>
        <p:txBody>
          <a:bodyPr/>
          <a:lstStyle/>
          <a:p>
            <a:fld id="{B9A9C89F-BC79-EA45-8B75-0CCB6AC67A58}" type="slidenum">
              <a:rPr lang="en-US" smtClean="0"/>
              <a:t>15</a:t>
            </a:fld>
            <a:endParaRPr lang="en-US"/>
          </a:p>
        </p:txBody>
      </p:sp>
    </p:spTree>
    <p:extLst>
      <p:ext uri="{BB962C8B-B14F-4D97-AF65-F5344CB8AC3E}">
        <p14:creationId xmlns:p14="http://schemas.microsoft.com/office/powerpoint/2010/main" val="38478890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21DC12-3714-3A7D-75E7-022987CE22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A72D7DA-855F-39A1-2CF8-FDBBD1E7AFB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D171273-E10C-4EF4-B5B9-B156DA334EB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E5CD5293-F00B-39F8-A1AE-37771CFE28AE}"/>
              </a:ext>
            </a:extLst>
          </p:cNvPr>
          <p:cNvSpPr>
            <a:spLocks noGrp="1"/>
          </p:cNvSpPr>
          <p:nvPr>
            <p:ph type="sldNum" sz="quarter" idx="5"/>
          </p:nvPr>
        </p:nvSpPr>
        <p:spPr/>
        <p:txBody>
          <a:bodyPr/>
          <a:lstStyle/>
          <a:p>
            <a:fld id="{B9A9C89F-BC79-EA45-8B75-0CCB6AC67A58}" type="slidenum">
              <a:rPr lang="en-US" smtClean="0"/>
              <a:t>16</a:t>
            </a:fld>
            <a:endParaRPr lang="en-US"/>
          </a:p>
        </p:txBody>
      </p:sp>
    </p:spTree>
    <p:extLst>
      <p:ext uri="{BB962C8B-B14F-4D97-AF65-F5344CB8AC3E}">
        <p14:creationId xmlns:p14="http://schemas.microsoft.com/office/powerpoint/2010/main" val="4578656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732527-0579-AA78-F1D5-BA9C0AFB96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01E448-7C9B-4259-4E3B-6051C88BEB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DFCAB54-DE4F-87C2-5F4F-4776E0EA0492}"/>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32831BF-407A-F054-B74E-0963A5B2B9A6}"/>
              </a:ext>
            </a:extLst>
          </p:cNvPr>
          <p:cNvSpPr>
            <a:spLocks noGrp="1"/>
          </p:cNvSpPr>
          <p:nvPr>
            <p:ph type="sldNum" sz="quarter" idx="5"/>
          </p:nvPr>
        </p:nvSpPr>
        <p:spPr/>
        <p:txBody>
          <a:bodyPr/>
          <a:lstStyle/>
          <a:p>
            <a:fld id="{B9A9C89F-BC79-EA45-8B75-0CCB6AC67A58}" type="slidenum">
              <a:rPr lang="en-US" smtClean="0"/>
              <a:t>17</a:t>
            </a:fld>
            <a:endParaRPr lang="en-US"/>
          </a:p>
        </p:txBody>
      </p:sp>
    </p:spTree>
    <p:extLst>
      <p:ext uri="{BB962C8B-B14F-4D97-AF65-F5344CB8AC3E}">
        <p14:creationId xmlns:p14="http://schemas.microsoft.com/office/powerpoint/2010/main" val="17447292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10AB85-C832-BB55-F1A0-8C756A4C2B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04B6082-E0A5-E5A1-1B91-0439C6F8F6D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882D73F-07A1-4C9C-48EE-BE1EF6887AB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036BD5B-D358-05CF-5E41-C673FBA2F0CC}"/>
              </a:ext>
            </a:extLst>
          </p:cNvPr>
          <p:cNvSpPr>
            <a:spLocks noGrp="1"/>
          </p:cNvSpPr>
          <p:nvPr>
            <p:ph type="sldNum" sz="quarter" idx="5"/>
          </p:nvPr>
        </p:nvSpPr>
        <p:spPr/>
        <p:txBody>
          <a:bodyPr/>
          <a:lstStyle/>
          <a:p>
            <a:fld id="{B9A9C89F-BC79-EA45-8B75-0CCB6AC67A58}" type="slidenum">
              <a:rPr lang="en-US" smtClean="0"/>
              <a:t>18</a:t>
            </a:fld>
            <a:endParaRPr lang="en-US"/>
          </a:p>
        </p:txBody>
      </p:sp>
    </p:spTree>
    <p:extLst>
      <p:ext uri="{BB962C8B-B14F-4D97-AF65-F5344CB8AC3E}">
        <p14:creationId xmlns:p14="http://schemas.microsoft.com/office/powerpoint/2010/main" val="24277322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E26EF6-B6C4-D8F2-F97B-41F659D4C1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7C401C-96A8-C1FA-0EA2-78232FB1A8E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A47873-108A-856E-E7BE-B6F1CC477E5A}"/>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48101CE-9E14-F8DD-077C-6C365B39D649}"/>
              </a:ext>
            </a:extLst>
          </p:cNvPr>
          <p:cNvSpPr>
            <a:spLocks noGrp="1"/>
          </p:cNvSpPr>
          <p:nvPr>
            <p:ph type="sldNum" sz="quarter" idx="5"/>
          </p:nvPr>
        </p:nvSpPr>
        <p:spPr/>
        <p:txBody>
          <a:bodyPr/>
          <a:lstStyle/>
          <a:p>
            <a:fld id="{B9A9C89F-BC79-EA45-8B75-0CCB6AC67A58}" type="slidenum">
              <a:rPr lang="en-US" smtClean="0"/>
              <a:t>19</a:t>
            </a:fld>
            <a:endParaRPr lang="en-US"/>
          </a:p>
        </p:txBody>
      </p:sp>
    </p:spTree>
    <p:extLst>
      <p:ext uri="{BB962C8B-B14F-4D97-AF65-F5344CB8AC3E}">
        <p14:creationId xmlns:p14="http://schemas.microsoft.com/office/powerpoint/2010/main" val="39685423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a:t>
            </a:fld>
            <a:endParaRPr lang="en-US"/>
          </a:p>
        </p:txBody>
      </p:sp>
    </p:spTree>
    <p:extLst>
      <p:ext uri="{BB962C8B-B14F-4D97-AF65-F5344CB8AC3E}">
        <p14:creationId xmlns:p14="http://schemas.microsoft.com/office/powerpoint/2010/main" val="29211051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0A9823-5D6F-0B36-DA0D-84D50A9A6F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2579BE-3C85-8505-A689-9CC8334AFB3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55E6334-783C-86EE-4548-62D0D612CDD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1C9EE00B-94AE-5DFF-4DB4-714027C91087}"/>
              </a:ext>
            </a:extLst>
          </p:cNvPr>
          <p:cNvSpPr>
            <a:spLocks noGrp="1"/>
          </p:cNvSpPr>
          <p:nvPr>
            <p:ph type="sldNum" sz="quarter" idx="5"/>
          </p:nvPr>
        </p:nvSpPr>
        <p:spPr/>
        <p:txBody>
          <a:bodyPr/>
          <a:lstStyle/>
          <a:p>
            <a:fld id="{B9A9C89F-BC79-EA45-8B75-0CCB6AC67A58}" type="slidenum">
              <a:rPr lang="en-US" smtClean="0"/>
              <a:t>20</a:t>
            </a:fld>
            <a:endParaRPr lang="en-US"/>
          </a:p>
        </p:txBody>
      </p:sp>
    </p:spTree>
    <p:extLst>
      <p:ext uri="{BB962C8B-B14F-4D97-AF65-F5344CB8AC3E}">
        <p14:creationId xmlns:p14="http://schemas.microsoft.com/office/powerpoint/2010/main" val="42419792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F79F6D-6438-BCA7-43A4-AD5128B597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C4EF0C-A536-92FF-1431-E2F915CDE7E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96B66CB-E9A2-D4B2-4D1C-495A40AC3BC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86F0F13E-8571-361D-ABE2-C84F2B1E37DD}"/>
              </a:ext>
            </a:extLst>
          </p:cNvPr>
          <p:cNvSpPr>
            <a:spLocks noGrp="1"/>
          </p:cNvSpPr>
          <p:nvPr>
            <p:ph type="sldNum" sz="quarter" idx="5"/>
          </p:nvPr>
        </p:nvSpPr>
        <p:spPr/>
        <p:txBody>
          <a:bodyPr/>
          <a:lstStyle/>
          <a:p>
            <a:fld id="{B9A9C89F-BC79-EA45-8B75-0CCB6AC67A58}" type="slidenum">
              <a:rPr lang="en-US" smtClean="0"/>
              <a:t>21</a:t>
            </a:fld>
            <a:endParaRPr lang="en-US"/>
          </a:p>
        </p:txBody>
      </p:sp>
    </p:spTree>
    <p:extLst>
      <p:ext uri="{BB962C8B-B14F-4D97-AF65-F5344CB8AC3E}">
        <p14:creationId xmlns:p14="http://schemas.microsoft.com/office/powerpoint/2010/main" val="18461855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0055B4-D15E-8DFB-11EB-914429D7FE5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3E6CF4-5B27-E10E-4480-38051AB7767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0973DC-1E91-A337-5025-EE20A4EEA75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49E4368-A6C4-B4BB-8891-96253E3E3AFB}"/>
              </a:ext>
            </a:extLst>
          </p:cNvPr>
          <p:cNvSpPr>
            <a:spLocks noGrp="1"/>
          </p:cNvSpPr>
          <p:nvPr>
            <p:ph type="sldNum" sz="quarter" idx="5"/>
          </p:nvPr>
        </p:nvSpPr>
        <p:spPr/>
        <p:txBody>
          <a:bodyPr/>
          <a:lstStyle/>
          <a:p>
            <a:fld id="{B9A9C89F-BC79-EA45-8B75-0CCB6AC67A58}" type="slidenum">
              <a:rPr lang="en-US" smtClean="0"/>
              <a:t>22</a:t>
            </a:fld>
            <a:endParaRPr lang="en-US"/>
          </a:p>
        </p:txBody>
      </p:sp>
    </p:spTree>
    <p:extLst>
      <p:ext uri="{BB962C8B-B14F-4D97-AF65-F5344CB8AC3E}">
        <p14:creationId xmlns:p14="http://schemas.microsoft.com/office/powerpoint/2010/main" val="23575584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23</a:t>
            </a:fld>
            <a:endParaRPr lang="en-US"/>
          </a:p>
        </p:txBody>
      </p:sp>
    </p:spTree>
    <p:extLst>
      <p:ext uri="{BB962C8B-B14F-4D97-AF65-F5344CB8AC3E}">
        <p14:creationId xmlns:p14="http://schemas.microsoft.com/office/powerpoint/2010/main" val="289245313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3</a:t>
            </a:fld>
            <a:endParaRPr lang="en-US"/>
          </a:p>
        </p:txBody>
      </p:sp>
    </p:spTree>
    <p:extLst>
      <p:ext uri="{BB962C8B-B14F-4D97-AF65-F5344CB8AC3E}">
        <p14:creationId xmlns:p14="http://schemas.microsoft.com/office/powerpoint/2010/main" val="4775032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50D7D1-7C4D-FADD-7951-D588B00E09A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79116F-CB8E-58A3-CEE7-5D6FFCAB227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0D146E-DBD2-C2A3-0A5C-03F6B14CBED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CAC1D63-AD20-B1EC-D53B-C1F789BA78E3}"/>
              </a:ext>
            </a:extLst>
          </p:cNvPr>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25235009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B10758-E014-3330-68F4-C21D90BC710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DC82AF5-3FD2-F7E2-28E6-BE481D3060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68C5384-9C5A-10CD-7B6C-F7B511A2777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B0DA1BF3-96E7-418B-39A8-B392BEF4EDA6}"/>
              </a:ext>
            </a:extLst>
          </p:cNvPr>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18389178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DA4A39-6EEA-0F88-10B7-7510A6BD811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B4C77CE-1982-D8C6-DB19-8223C2BA0E4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63C6745-547D-B9FF-3C39-0D907EB6C41B}"/>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25B7EB4-287F-BDC0-D67B-E7108573FE38}"/>
              </a:ext>
            </a:extLst>
          </p:cNvPr>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37651230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90D9BB-F953-147C-AB77-BEC1B44EE23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9E038A-7D64-D5DB-70FD-7E8EB93331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7844FFD-3A06-5A8E-EA4C-16E1782A6E57}"/>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EF257BF-5AEF-12B6-CB83-4439E0494E81}"/>
              </a:ext>
            </a:extLst>
          </p:cNvPr>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39965872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BC386D-D989-1D20-4E86-B9D892BD1B8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8165DD-A239-2BD7-F07C-7C0C9F1CC1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FCEE404-6664-8F75-9E6E-374829A29CF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61D5F47-D76A-EAA3-5C6D-2FB2C655FE2E}"/>
              </a:ext>
            </a:extLst>
          </p:cNvPr>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2569298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1A55FE-0DBD-9D57-D342-BE9791F512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354638-2E30-9028-0838-EA40C12038E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D3771F3-97AF-ECA0-9A60-4D6C4D291D6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A0348DA-E552-289C-DEEC-67EE442B4FC4}"/>
              </a:ext>
            </a:extLst>
          </p:cNvPr>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6625571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1/9/2026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1/9/2026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1/9/2026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1/9/2026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1/9/2026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1/9/2026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1/9/2026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1.jpe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3.png"/><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3.png"/><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4.jpe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6.jpeg"/><Relationship Id="rId4" Type="http://schemas.openxmlformats.org/officeDocument/2006/relationships/image" Target="../media/image2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hyperlink" Target="https://www.bbc.co.uk/bitesize/articles/zb84cmn#zv477yc" TargetMode="External"/><Relationship Id="rId4"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3.png"/><Relationship Id="rId4" Type="http://schemas.openxmlformats.org/officeDocument/2006/relationships/image" Target="../media/image28.jpeg"/></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13.png"/><Relationship Id="rId4" Type="http://schemas.openxmlformats.org/officeDocument/2006/relationships/image" Target="../media/image29.jpe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3.png"/><Relationship Id="rId4" Type="http://schemas.openxmlformats.org/officeDocument/2006/relationships/image" Target="../media/image31.jpe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32.jpe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34.png"/><Relationship Id="rId4" Type="http://schemas.openxmlformats.org/officeDocument/2006/relationships/image" Target="../media/image33.jpe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36.png"/><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4.png"/><Relationship Id="rId7" Type="http://schemas.openxmlformats.org/officeDocument/2006/relationships/image" Target="../media/image39.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38.jpeg"/><Relationship Id="rId5" Type="http://schemas.openxmlformats.org/officeDocument/2006/relationships/image" Target="../media/image13.png"/><Relationship Id="rId4" Type="http://schemas.openxmlformats.org/officeDocument/2006/relationships/image" Target="../media/image37.png"/></Relationships>
</file>

<file path=ppt/slides/_rels/slide23.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43.png"/><Relationship Id="rId11" Type="http://schemas.openxmlformats.org/officeDocument/2006/relationships/image" Target="../media/image48.png"/><Relationship Id="rId5" Type="http://schemas.openxmlformats.org/officeDocument/2006/relationships/image" Target="../media/image42.png"/><Relationship Id="rId10" Type="http://schemas.openxmlformats.org/officeDocument/2006/relationships/image" Target="../media/image47.png"/><Relationship Id="rId4" Type="http://schemas.openxmlformats.org/officeDocument/2006/relationships/image" Target="../media/image41.png"/><Relationship Id="rId9" Type="http://schemas.openxmlformats.org/officeDocument/2006/relationships/image" Target="../media/image46.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9.jp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hyperlink" Target="https://www.youtube.com/watch?v=L836TY-dq04"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3.pn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5.pn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8" Type="http://schemas.openxmlformats.org/officeDocument/2006/relationships/image" Target="../media/image19.jpg"/><Relationship Id="rId3" Type="http://schemas.openxmlformats.org/officeDocument/2006/relationships/image" Target="../media/image4.png"/><Relationship Id="rId7"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jpeg"/><Relationship Id="rId9"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0.jpe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Slide Title">
            <a:extLst>
              <a:ext uri="{FF2B5EF4-FFF2-40B4-BE49-F238E27FC236}">
                <a16:creationId xmlns:a16="http://schemas.microsoft.com/office/drawing/2014/main" id="{2194AE11-2C64-8324-9652-0B4ED2B5D191}"/>
              </a:ext>
            </a:extLst>
          </p:cNvPr>
          <p:cNvSpPr>
            <a:spLocks noGrp="1"/>
          </p:cNvSpPr>
          <p:nvPr>
            <p:ph type="ctrTitle"/>
          </p:nvPr>
        </p:nvSpPr>
        <p:spPr>
          <a:xfrm>
            <a:off x="1524000" y="-1508761"/>
            <a:ext cx="9144000" cy="1269683"/>
          </a:xfrm>
        </p:spPr>
        <p:txBody>
          <a:bodyPr>
            <a:normAutofit/>
          </a:bodyPr>
          <a:lstStyle/>
          <a:p>
            <a:r>
              <a:rPr lang="en-US" dirty="0"/>
              <a:t>Medieval Southampton</a:t>
            </a:r>
          </a:p>
        </p:txBody>
      </p:sp>
      <p:pic>
        <p:nvPicPr>
          <p:cNvPr id="9" name="Title" descr="Medieval Southampton">
            <a:extLst>
              <a:ext uri="{FF2B5EF4-FFF2-40B4-BE49-F238E27FC236}">
                <a16:creationId xmlns:a16="http://schemas.microsoft.com/office/drawing/2014/main" id="{010DC867-87C8-E427-DD50-9C1E5568531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1441"/>
            <a:ext cx="12191999" cy="6856558"/>
          </a:xfrm>
          <a:prstGeom prst="rect">
            <a:avLst/>
          </a:prstGeom>
        </p:spPr>
      </p:pic>
      <p:sp>
        <p:nvSpPr>
          <p:cNvPr id="4" name="Question top">
            <a:extLst>
              <a:ext uri="{FF2B5EF4-FFF2-40B4-BE49-F238E27FC236}">
                <a16:creationId xmlns:a16="http://schemas.microsoft.com/office/drawing/2014/main" id="{FA5BD8B5-5874-4293-E08C-C99A94CAA81F}"/>
              </a:ext>
            </a:extLst>
          </p:cNvPr>
          <p:cNvSpPr txBox="1"/>
          <p:nvPr/>
        </p:nvSpPr>
        <p:spPr>
          <a:xfrm>
            <a:off x="1463038" y="778158"/>
            <a:ext cx="9265920" cy="830997"/>
          </a:xfrm>
          <a:prstGeom prst="rect">
            <a:avLst/>
          </a:prstGeom>
          <a:noFill/>
        </p:spPr>
        <p:txBody>
          <a:bodyPr wrap="square">
            <a:spAutoFit/>
          </a:bodyPr>
          <a:lstStyle/>
          <a:p>
            <a:pPr algn="ctr"/>
            <a:r>
              <a:rPr lang="en-GB" sz="2400" dirty="0">
                <a:effectLst>
                  <a:glow rad="182477">
                    <a:schemeClr val="bg1"/>
                  </a:glow>
                </a:effectLst>
                <a:latin typeface="Superclarendon Rg" panose="02000505080000020003" pitchFamily="2" charset="77"/>
              </a:rPr>
              <a:t>Why was Southampton so important to the </a:t>
            </a:r>
          </a:p>
          <a:p>
            <a:pPr algn="ctr"/>
            <a:r>
              <a:rPr lang="en-GB" sz="2400" dirty="0">
                <a:effectLst>
                  <a:glow rad="182477">
                    <a:schemeClr val="bg1"/>
                  </a:glow>
                </a:effectLst>
                <a:latin typeface="Superclarendon Rg" panose="02000505080000020003" pitchFamily="2" charset="77"/>
              </a:rPr>
              <a:t>country in the Middle Ages and Tudor Period?</a:t>
            </a:r>
          </a:p>
        </p:txBody>
      </p:sp>
      <p:pic>
        <p:nvPicPr>
          <p:cNvPr id="2" name="Logo">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0290048" y="5559552"/>
            <a:ext cx="1901951" cy="1297006"/>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BF8EDB3-5B62-304E-A814-C7568BFD76B4}"/>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47F640BF-09D9-434B-5989-F44A3C1049AC}"/>
              </a:ext>
            </a:extLst>
          </p:cNvPr>
          <p:cNvSpPr>
            <a:spLocks noGrp="1"/>
          </p:cNvSpPr>
          <p:nvPr>
            <p:ph type="ctrTitle"/>
          </p:nvPr>
        </p:nvSpPr>
        <p:spPr>
          <a:xfrm>
            <a:off x="1524000" y="-1280448"/>
            <a:ext cx="9144000" cy="921925"/>
          </a:xfrm>
        </p:spPr>
        <p:txBody>
          <a:bodyPr>
            <a:normAutofit/>
          </a:bodyPr>
          <a:lstStyle/>
          <a:p>
            <a:r>
              <a:rPr lang="en-US" dirty="0"/>
              <a:t>The Wool House</a:t>
            </a:r>
          </a:p>
        </p:txBody>
      </p:sp>
      <p:sp>
        <p:nvSpPr>
          <p:cNvPr id="11" name="Slide Question">
            <a:extLst>
              <a:ext uri="{FF2B5EF4-FFF2-40B4-BE49-F238E27FC236}">
                <a16:creationId xmlns:a16="http://schemas.microsoft.com/office/drawing/2014/main" id="{BCBEB905-5A7C-5252-0624-009D14F6C886}"/>
              </a:ext>
            </a:extLst>
          </p:cNvPr>
          <p:cNvSpPr txBox="1"/>
          <p:nvPr/>
        </p:nvSpPr>
        <p:spPr>
          <a:xfrm>
            <a:off x="0" y="-91560"/>
            <a:ext cx="5449824" cy="356123"/>
          </a:xfrm>
          <a:prstGeom prst="rect">
            <a:avLst/>
          </a:prstGeom>
          <a:noFill/>
        </p:spPr>
        <p:txBody>
          <a:bodyPr wrap="square">
            <a:spAutoFit/>
          </a:bodyPr>
          <a:lstStyle/>
          <a:p>
            <a:pPr>
              <a:lnSpc>
                <a:spcPts val="2420"/>
              </a:lnSpc>
            </a:pPr>
            <a:r>
              <a:rPr lang="en-GB" sz="1100" dirty="0">
                <a:effectLst>
                  <a:glow rad="222120">
                    <a:schemeClr val="bg1"/>
                  </a:glow>
                </a:effectLst>
                <a:latin typeface="Superclarendon Rg" panose="02000505080000020003" pitchFamily="2" charset="77"/>
              </a:rPr>
              <a:t>What can still be seen today of Medieval and Tudor Southampton?</a:t>
            </a:r>
          </a:p>
        </p:txBody>
      </p:sp>
      <p:sp>
        <p:nvSpPr>
          <p:cNvPr id="9" name="Title">
            <a:extLst>
              <a:ext uri="{FF2B5EF4-FFF2-40B4-BE49-F238E27FC236}">
                <a16:creationId xmlns:a16="http://schemas.microsoft.com/office/drawing/2014/main" id="{101D38B2-F59A-365B-DAB4-67D19612B24E}"/>
              </a:ext>
            </a:extLst>
          </p:cNvPr>
          <p:cNvSpPr txBox="1">
            <a:spLocks/>
          </p:cNvSpPr>
          <p:nvPr/>
        </p:nvSpPr>
        <p:spPr>
          <a:xfrm>
            <a:off x="460022" y="499627"/>
            <a:ext cx="5575839"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The Wool House</a:t>
            </a:r>
          </a:p>
        </p:txBody>
      </p:sp>
      <p:sp>
        <p:nvSpPr>
          <p:cNvPr id="17" name="TextBox 16">
            <a:extLst>
              <a:ext uri="{FF2B5EF4-FFF2-40B4-BE49-F238E27FC236}">
                <a16:creationId xmlns:a16="http://schemas.microsoft.com/office/drawing/2014/main" id="{FF983F42-3311-4B8A-DC84-3412E60E439E}"/>
              </a:ext>
            </a:extLst>
          </p:cNvPr>
          <p:cNvSpPr txBox="1"/>
          <p:nvPr/>
        </p:nvSpPr>
        <p:spPr>
          <a:xfrm>
            <a:off x="520630" y="1375834"/>
            <a:ext cx="4625637" cy="711733"/>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The wool trade made Southampton wealthy. </a:t>
            </a:r>
          </a:p>
        </p:txBody>
      </p:sp>
      <p:sp>
        <p:nvSpPr>
          <p:cNvPr id="6" name="TextBox 5">
            <a:extLst>
              <a:ext uri="{FF2B5EF4-FFF2-40B4-BE49-F238E27FC236}">
                <a16:creationId xmlns:a16="http://schemas.microsoft.com/office/drawing/2014/main" id="{898E1B71-51A3-3B2A-6FB2-0F2190C0A20D}"/>
              </a:ext>
            </a:extLst>
          </p:cNvPr>
          <p:cNvSpPr txBox="1"/>
          <p:nvPr/>
        </p:nvSpPr>
        <p:spPr>
          <a:xfrm>
            <a:off x="520630" y="2193132"/>
            <a:ext cx="4176571" cy="1358064"/>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Bales of wool were stored in strong stone warehouses near the quays before being loaded onto ships bound for places like Italy and Flanders. </a:t>
            </a:r>
          </a:p>
        </p:txBody>
      </p:sp>
      <p:sp>
        <p:nvSpPr>
          <p:cNvPr id="3" name="TextBox 2">
            <a:extLst>
              <a:ext uri="{FF2B5EF4-FFF2-40B4-BE49-F238E27FC236}">
                <a16:creationId xmlns:a16="http://schemas.microsoft.com/office/drawing/2014/main" id="{ED9D36E2-9340-6159-925B-28A3E08C8818}"/>
              </a:ext>
            </a:extLst>
          </p:cNvPr>
          <p:cNvSpPr txBox="1"/>
          <p:nvPr/>
        </p:nvSpPr>
        <p:spPr>
          <a:xfrm>
            <a:off x="520631" y="3661384"/>
            <a:ext cx="4351704" cy="711733"/>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Buildings such as the Wool House survive from the later medieval period. </a:t>
            </a:r>
          </a:p>
        </p:txBody>
      </p:sp>
      <p:sp>
        <p:nvSpPr>
          <p:cNvPr id="5" name="TextBox 4">
            <a:extLst>
              <a:ext uri="{FF2B5EF4-FFF2-40B4-BE49-F238E27FC236}">
                <a16:creationId xmlns:a16="http://schemas.microsoft.com/office/drawing/2014/main" id="{70DA58D4-7D57-04C0-1C46-E4F0267B34B8}"/>
              </a:ext>
            </a:extLst>
          </p:cNvPr>
          <p:cNvSpPr txBox="1"/>
          <p:nvPr/>
        </p:nvSpPr>
        <p:spPr>
          <a:xfrm>
            <a:off x="520630" y="4479764"/>
            <a:ext cx="4176571" cy="1034899"/>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They show how important the port’s storage and trade buildings were to the town’s life and prosperity.</a:t>
            </a:r>
          </a:p>
        </p:txBody>
      </p:sp>
      <p:grpSp>
        <p:nvGrpSpPr>
          <p:cNvPr id="15" name="Group 14" descr="The Wool House&#10;">
            <a:extLst>
              <a:ext uri="{FF2B5EF4-FFF2-40B4-BE49-F238E27FC236}">
                <a16:creationId xmlns:a16="http://schemas.microsoft.com/office/drawing/2014/main" id="{5F2270A1-64D3-1702-00B1-874ABFA25FEE}"/>
              </a:ext>
            </a:extLst>
          </p:cNvPr>
          <p:cNvGrpSpPr/>
          <p:nvPr/>
        </p:nvGrpSpPr>
        <p:grpSpPr>
          <a:xfrm>
            <a:off x="2795249" y="5696354"/>
            <a:ext cx="2077085" cy="388568"/>
            <a:chOff x="7481981" y="5559552"/>
            <a:chExt cx="2077085" cy="388568"/>
          </a:xfrm>
        </p:grpSpPr>
        <p:sp>
          <p:nvSpPr>
            <p:cNvPr id="7" name="TextBox 6">
              <a:extLst>
                <a:ext uri="{FF2B5EF4-FFF2-40B4-BE49-F238E27FC236}">
                  <a16:creationId xmlns:a16="http://schemas.microsoft.com/office/drawing/2014/main" id="{29570634-1670-83E8-CEB6-E27B5E92C6BB}"/>
                </a:ext>
              </a:extLst>
            </p:cNvPr>
            <p:cNvSpPr txBox="1"/>
            <p:nvPr/>
          </p:nvSpPr>
          <p:spPr>
            <a:xfrm>
              <a:off x="7481981" y="5559552"/>
              <a:ext cx="1901952" cy="388568"/>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The Wool House</a:t>
              </a:r>
            </a:p>
          </p:txBody>
        </p:sp>
        <p:pic>
          <p:nvPicPr>
            <p:cNvPr id="13" name="Picture 12">
              <a:extLst>
                <a:ext uri="{FF2B5EF4-FFF2-40B4-BE49-F238E27FC236}">
                  <a16:creationId xmlns:a16="http://schemas.microsoft.com/office/drawing/2014/main" id="{71BA76F7-F697-D5C2-B41A-98950648B624}"/>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208799" y="5657680"/>
              <a:ext cx="350267" cy="248874"/>
            </a:xfrm>
            <a:prstGeom prst="rect">
              <a:avLst/>
            </a:prstGeom>
          </p:spPr>
        </p:pic>
      </p:grpSp>
      <p:grpSp>
        <p:nvGrpSpPr>
          <p:cNvPr id="18" name="Group 17" descr="A modern day colour photograph of The Wool House, a brown stone brick building. ">
            <a:extLst>
              <a:ext uri="{FF2B5EF4-FFF2-40B4-BE49-F238E27FC236}">
                <a16:creationId xmlns:a16="http://schemas.microsoft.com/office/drawing/2014/main" id="{C540AB05-50D1-E9CD-4CD1-08FE4985BAD9}"/>
              </a:ext>
            </a:extLst>
          </p:cNvPr>
          <p:cNvGrpSpPr/>
          <p:nvPr/>
        </p:nvGrpSpPr>
        <p:grpSpPr>
          <a:xfrm>
            <a:off x="5000229" y="1322918"/>
            <a:ext cx="6650664" cy="4859720"/>
            <a:chOff x="303029" y="1256584"/>
            <a:chExt cx="6650664" cy="4859720"/>
          </a:xfrm>
        </p:grpSpPr>
        <p:pic>
          <p:nvPicPr>
            <p:cNvPr id="2" name="Picture 1">
              <a:extLst>
                <a:ext uri="{FF2B5EF4-FFF2-40B4-BE49-F238E27FC236}">
                  <a16:creationId xmlns:a16="http://schemas.microsoft.com/office/drawing/2014/main" id="{6AC0F8E0-3FD8-6A63-8E9D-0608EF454FD2}"/>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357349" y="1284865"/>
              <a:ext cx="6596344" cy="4831439"/>
            </a:xfrm>
            <a:prstGeom prst="rect">
              <a:avLst/>
            </a:prstGeom>
            <a:ln w="19050">
              <a:solidFill>
                <a:schemeClr val="tx1"/>
              </a:solidFill>
            </a:ln>
          </p:spPr>
        </p:pic>
        <p:sp>
          <p:nvSpPr>
            <p:cNvPr id="16" name="TextBox 15">
              <a:extLst>
                <a:ext uri="{FF2B5EF4-FFF2-40B4-BE49-F238E27FC236}">
                  <a16:creationId xmlns:a16="http://schemas.microsoft.com/office/drawing/2014/main" id="{DA73BC9B-3450-6815-D889-CD46174B51BF}"/>
                </a:ext>
              </a:extLst>
            </p:cNvPr>
            <p:cNvSpPr txBox="1"/>
            <p:nvPr/>
          </p:nvSpPr>
          <p:spPr>
            <a:xfrm>
              <a:off x="303029" y="1256584"/>
              <a:ext cx="2027783" cy="215444"/>
            </a:xfrm>
            <a:prstGeom prst="rect">
              <a:avLst/>
            </a:prstGeom>
            <a:noFill/>
          </p:spPr>
          <p:txBody>
            <a:bodyPr wrap="square" rtlCol="0">
              <a:spAutoFit/>
            </a:bodyPr>
            <a:lstStyle/>
            <a:p>
              <a:r>
                <a:rPr lang="en-GB" sz="800" dirty="0">
                  <a:solidFill>
                    <a:schemeClr val="tx1">
                      <a:lumMod val="50000"/>
                      <a:lumOff val="50000"/>
                    </a:schemeClr>
                  </a:solidFill>
                </a:rPr>
                <a:t>© Public Domain from Wikimedia Commons</a:t>
              </a:r>
            </a:p>
          </p:txBody>
        </p:sp>
      </p:grpSp>
      <p:pic>
        <p:nvPicPr>
          <p:cNvPr id="4" name="Logo">
            <a:extLst>
              <a:ext uri="{FF2B5EF4-FFF2-40B4-BE49-F238E27FC236}">
                <a16:creationId xmlns:a16="http://schemas.microsoft.com/office/drawing/2014/main" id="{F7371A81-7905-DA35-9A64-FE2821549B2C}"/>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290048" y="5559552"/>
            <a:ext cx="1901951" cy="1297006"/>
          </a:xfrm>
          <a:prstGeom prst="rect">
            <a:avLst/>
          </a:prstGeom>
        </p:spPr>
      </p:pic>
    </p:spTree>
    <p:extLst>
      <p:ext uri="{BB962C8B-B14F-4D97-AF65-F5344CB8AC3E}">
        <p14:creationId xmlns:p14="http://schemas.microsoft.com/office/powerpoint/2010/main" val="24343329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500"/>
                                        <p:tgtEl>
                                          <p:spTgt spid="5"/>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 grpId="0"/>
      <p:bldP spid="6" grpId="0"/>
      <p:bldP spid="3"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2850540-822E-D47E-9B85-06433C8C05CF}"/>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81136831-6320-3931-9915-EBF4979B50D9}"/>
              </a:ext>
            </a:extLst>
          </p:cNvPr>
          <p:cNvSpPr>
            <a:spLocks noGrp="1"/>
          </p:cNvSpPr>
          <p:nvPr>
            <p:ph type="ctrTitle"/>
          </p:nvPr>
        </p:nvSpPr>
        <p:spPr>
          <a:xfrm>
            <a:off x="1524000" y="-1280448"/>
            <a:ext cx="9144000" cy="921925"/>
          </a:xfrm>
        </p:spPr>
        <p:txBody>
          <a:bodyPr>
            <a:normAutofit/>
          </a:bodyPr>
          <a:lstStyle/>
          <a:p>
            <a:r>
              <a:rPr lang="en-US" dirty="0"/>
              <a:t>The Vaults</a:t>
            </a:r>
          </a:p>
        </p:txBody>
      </p:sp>
      <p:sp>
        <p:nvSpPr>
          <p:cNvPr id="8" name="Slide Question">
            <a:extLst>
              <a:ext uri="{FF2B5EF4-FFF2-40B4-BE49-F238E27FC236}">
                <a16:creationId xmlns:a16="http://schemas.microsoft.com/office/drawing/2014/main" id="{853D6984-23D3-EC77-7CCD-99C6F2E1D4E5}"/>
              </a:ext>
            </a:extLst>
          </p:cNvPr>
          <p:cNvSpPr txBox="1"/>
          <p:nvPr/>
        </p:nvSpPr>
        <p:spPr>
          <a:xfrm>
            <a:off x="0" y="-91560"/>
            <a:ext cx="5449824" cy="356123"/>
          </a:xfrm>
          <a:prstGeom prst="rect">
            <a:avLst/>
          </a:prstGeom>
          <a:noFill/>
        </p:spPr>
        <p:txBody>
          <a:bodyPr wrap="square">
            <a:spAutoFit/>
          </a:bodyPr>
          <a:lstStyle/>
          <a:p>
            <a:pPr>
              <a:lnSpc>
                <a:spcPts val="2420"/>
              </a:lnSpc>
            </a:pPr>
            <a:r>
              <a:rPr lang="en-GB" sz="1100" dirty="0">
                <a:effectLst>
                  <a:glow rad="222120">
                    <a:schemeClr val="bg1"/>
                  </a:glow>
                </a:effectLst>
                <a:latin typeface="Superclarendon Rg" panose="02000505080000020003" pitchFamily="2" charset="77"/>
              </a:rPr>
              <a:t>What can still be seen today of Medieval and Tudor Southampton?</a:t>
            </a:r>
          </a:p>
        </p:txBody>
      </p:sp>
      <p:sp>
        <p:nvSpPr>
          <p:cNvPr id="9" name="Title">
            <a:extLst>
              <a:ext uri="{FF2B5EF4-FFF2-40B4-BE49-F238E27FC236}">
                <a16:creationId xmlns:a16="http://schemas.microsoft.com/office/drawing/2014/main" id="{8658C0A1-7360-68FF-2EB8-4A83913B143A}"/>
              </a:ext>
            </a:extLst>
          </p:cNvPr>
          <p:cNvSpPr txBox="1">
            <a:spLocks/>
          </p:cNvSpPr>
          <p:nvPr/>
        </p:nvSpPr>
        <p:spPr>
          <a:xfrm>
            <a:off x="569871" y="522991"/>
            <a:ext cx="4684882"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600" dirty="0">
                <a:ln w="12700">
                  <a:noFill/>
                </a:ln>
                <a:latin typeface="Superclarendon Rg" panose="02060605060000020003" pitchFamily="18" charset="77"/>
              </a:rPr>
              <a:t>The Vaults</a:t>
            </a:r>
          </a:p>
        </p:txBody>
      </p:sp>
      <p:grpSp>
        <p:nvGrpSpPr>
          <p:cNvPr id="21" name="Group 20" descr="A photograph of the inside of the vaults. ">
            <a:extLst>
              <a:ext uri="{FF2B5EF4-FFF2-40B4-BE49-F238E27FC236}">
                <a16:creationId xmlns:a16="http://schemas.microsoft.com/office/drawing/2014/main" id="{EB5FA246-6570-1332-96D7-9EB52FD01F65}"/>
              </a:ext>
            </a:extLst>
          </p:cNvPr>
          <p:cNvGrpSpPr/>
          <p:nvPr/>
        </p:nvGrpSpPr>
        <p:grpSpPr>
          <a:xfrm>
            <a:off x="560444" y="1271823"/>
            <a:ext cx="6617490" cy="4848561"/>
            <a:chOff x="560444" y="1271823"/>
            <a:chExt cx="6617490" cy="4848561"/>
          </a:xfrm>
        </p:grpSpPr>
        <p:pic>
          <p:nvPicPr>
            <p:cNvPr id="12" name="Picture 11" descr="A concrete tunnel with arched ceiling&#10;&#10;AI-generated content may be incorrect.">
              <a:extLst>
                <a:ext uri="{FF2B5EF4-FFF2-40B4-BE49-F238E27FC236}">
                  <a16:creationId xmlns:a16="http://schemas.microsoft.com/office/drawing/2014/main" id="{87659FC1-CA2A-4759-AD4D-93A865994D52}"/>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633983" y="1311164"/>
              <a:ext cx="6543951" cy="4809220"/>
            </a:xfrm>
            <a:prstGeom prst="rect">
              <a:avLst/>
            </a:prstGeom>
            <a:ln w="19050">
              <a:solidFill>
                <a:schemeClr val="tx1"/>
              </a:solidFill>
            </a:ln>
          </p:spPr>
        </p:pic>
        <p:sp>
          <p:nvSpPr>
            <p:cNvPr id="20" name="TextBox 19">
              <a:extLst>
                <a:ext uri="{FF2B5EF4-FFF2-40B4-BE49-F238E27FC236}">
                  <a16:creationId xmlns:a16="http://schemas.microsoft.com/office/drawing/2014/main" id="{C550A9E9-BEAB-0088-B6B3-4CF76783CDF9}"/>
                </a:ext>
              </a:extLst>
            </p:cNvPr>
            <p:cNvSpPr txBox="1"/>
            <p:nvPr/>
          </p:nvSpPr>
          <p:spPr>
            <a:xfrm>
              <a:off x="560444" y="1271823"/>
              <a:ext cx="2027783" cy="215444"/>
            </a:xfrm>
            <a:prstGeom prst="rect">
              <a:avLst/>
            </a:prstGeom>
            <a:noFill/>
          </p:spPr>
          <p:txBody>
            <a:bodyPr wrap="square" rtlCol="0">
              <a:spAutoFit/>
            </a:bodyPr>
            <a:lstStyle/>
            <a:p>
              <a:r>
                <a:rPr lang="en-GB" sz="800" dirty="0">
                  <a:solidFill>
                    <a:schemeClr val="bg1"/>
                  </a:solidFill>
                </a:rPr>
                <a:t>© Historic England ref: IOE01/15222/04</a:t>
              </a:r>
            </a:p>
          </p:txBody>
        </p:sp>
      </p:grpSp>
      <p:sp>
        <p:nvSpPr>
          <p:cNvPr id="6" name="TextBox 5">
            <a:extLst>
              <a:ext uri="{FF2B5EF4-FFF2-40B4-BE49-F238E27FC236}">
                <a16:creationId xmlns:a16="http://schemas.microsoft.com/office/drawing/2014/main" id="{4A9ED056-509A-C382-8E3C-29858FB42E00}"/>
              </a:ext>
            </a:extLst>
          </p:cNvPr>
          <p:cNvSpPr txBox="1"/>
          <p:nvPr/>
        </p:nvSpPr>
        <p:spPr>
          <a:xfrm>
            <a:off x="7409583" y="870609"/>
            <a:ext cx="4319122" cy="2004395"/>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Beneath the Old Town lie medieval stone vaults or undercrofts that merchants used to store wine, wool and other goods. Many have low ribbed ceilings and stone floors. Around forty survive beneath the streets today. </a:t>
            </a:r>
          </a:p>
        </p:txBody>
      </p:sp>
      <p:sp>
        <p:nvSpPr>
          <p:cNvPr id="3" name="TextBox 2">
            <a:extLst>
              <a:ext uri="{FF2B5EF4-FFF2-40B4-BE49-F238E27FC236}">
                <a16:creationId xmlns:a16="http://schemas.microsoft.com/office/drawing/2014/main" id="{8D29866E-A5CD-4DDE-61F4-A239040BEF4F}"/>
              </a:ext>
            </a:extLst>
          </p:cNvPr>
          <p:cNvSpPr txBox="1"/>
          <p:nvPr/>
        </p:nvSpPr>
        <p:spPr>
          <a:xfrm>
            <a:off x="7409582" y="2993044"/>
            <a:ext cx="4533919" cy="1034899"/>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Some have been restored and allow visitors to see where the busy port once stored its wealth.</a:t>
            </a:r>
          </a:p>
        </p:txBody>
      </p:sp>
      <p:sp>
        <p:nvSpPr>
          <p:cNvPr id="5" name="TextBox 4">
            <a:extLst>
              <a:ext uri="{FF2B5EF4-FFF2-40B4-BE49-F238E27FC236}">
                <a16:creationId xmlns:a16="http://schemas.microsoft.com/office/drawing/2014/main" id="{D5A45A2C-CCE3-C815-5CDD-A669EFE76594}"/>
              </a:ext>
            </a:extLst>
          </p:cNvPr>
          <p:cNvSpPr txBox="1"/>
          <p:nvPr/>
        </p:nvSpPr>
        <p:spPr>
          <a:xfrm>
            <a:off x="7409582" y="4145983"/>
            <a:ext cx="4533919" cy="1034899"/>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Southampton has more medieval vaults than any other town or city in the United Kingdom.</a:t>
            </a:r>
          </a:p>
        </p:txBody>
      </p:sp>
      <p:grpSp>
        <p:nvGrpSpPr>
          <p:cNvPr id="19" name="Group 18" descr="Vault Opposite Gloucester Square/ 94 High Street&#10;">
            <a:extLst>
              <a:ext uri="{FF2B5EF4-FFF2-40B4-BE49-F238E27FC236}">
                <a16:creationId xmlns:a16="http://schemas.microsoft.com/office/drawing/2014/main" id="{113C5CB5-D325-9397-E634-552BAE8137B3}"/>
              </a:ext>
            </a:extLst>
          </p:cNvPr>
          <p:cNvGrpSpPr/>
          <p:nvPr/>
        </p:nvGrpSpPr>
        <p:grpSpPr>
          <a:xfrm>
            <a:off x="7543380" y="5335498"/>
            <a:ext cx="3636683" cy="711733"/>
            <a:chOff x="7572285" y="4993704"/>
            <a:chExt cx="3636683" cy="711733"/>
          </a:xfrm>
        </p:grpSpPr>
        <p:sp>
          <p:nvSpPr>
            <p:cNvPr id="16" name="TextBox 15">
              <a:extLst>
                <a:ext uri="{FF2B5EF4-FFF2-40B4-BE49-F238E27FC236}">
                  <a16:creationId xmlns:a16="http://schemas.microsoft.com/office/drawing/2014/main" id="{48E74E11-275B-9A66-33AB-3E62474CB397}"/>
                </a:ext>
              </a:extLst>
            </p:cNvPr>
            <p:cNvSpPr txBox="1"/>
            <p:nvPr/>
          </p:nvSpPr>
          <p:spPr>
            <a:xfrm>
              <a:off x="7929320" y="4993704"/>
              <a:ext cx="3279648" cy="711733"/>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Vault Opposite Gloucester Square/ 94 High Street</a:t>
              </a:r>
            </a:p>
          </p:txBody>
        </p:sp>
        <p:pic>
          <p:nvPicPr>
            <p:cNvPr id="18" name="Picture 17">
              <a:extLst>
                <a:ext uri="{FF2B5EF4-FFF2-40B4-BE49-F238E27FC236}">
                  <a16:creationId xmlns:a16="http://schemas.microsoft.com/office/drawing/2014/main" id="{C488132C-4510-3A94-4367-5B2382D649D4}"/>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800000">
              <a:off x="7572285" y="5063701"/>
              <a:ext cx="350267" cy="248874"/>
            </a:xfrm>
            <a:prstGeom prst="rect">
              <a:avLst/>
            </a:prstGeom>
          </p:spPr>
        </p:pic>
      </p:grpSp>
      <p:pic>
        <p:nvPicPr>
          <p:cNvPr id="4" name="Logo">
            <a:extLst>
              <a:ext uri="{FF2B5EF4-FFF2-40B4-BE49-F238E27FC236}">
                <a16:creationId xmlns:a16="http://schemas.microsoft.com/office/drawing/2014/main" id="{50FA531D-63BB-9CD6-ADF3-A4DA47DF0287}"/>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290048" y="5559552"/>
            <a:ext cx="1901951" cy="1297006"/>
          </a:xfrm>
          <a:prstGeom prst="rect">
            <a:avLst/>
          </a:prstGeom>
        </p:spPr>
      </p:pic>
    </p:spTree>
    <p:extLst>
      <p:ext uri="{BB962C8B-B14F-4D97-AF65-F5344CB8AC3E}">
        <p14:creationId xmlns:p14="http://schemas.microsoft.com/office/powerpoint/2010/main" val="336495648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 grpId="0"/>
      <p:bldP spid="3" grpId="0"/>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C2698348-6D2A-28B9-0526-4D8B6A470DC2}"/>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0D9D9DBC-AB39-9CDE-F276-CE86A3449B4A}"/>
              </a:ext>
            </a:extLst>
          </p:cNvPr>
          <p:cNvSpPr>
            <a:spLocks noGrp="1"/>
          </p:cNvSpPr>
          <p:nvPr>
            <p:ph type="ctrTitle"/>
          </p:nvPr>
        </p:nvSpPr>
        <p:spPr>
          <a:xfrm>
            <a:off x="1524000" y="-1280448"/>
            <a:ext cx="9144000" cy="921925"/>
          </a:xfrm>
        </p:spPr>
        <p:txBody>
          <a:bodyPr>
            <a:normAutofit/>
          </a:bodyPr>
          <a:lstStyle/>
          <a:p>
            <a:r>
              <a:rPr lang="en-US" dirty="0"/>
              <a:t>The Bargate</a:t>
            </a:r>
          </a:p>
        </p:txBody>
      </p:sp>
      <p:sp>
        <p:nvSpPr>
          <p:cNvPr id="8" name="Slide Question">
            <a:extLst>
              <a:ext uri="{FF2B5EF4-FFF2-40B4-BE49-F238E27FC236}">
                <a16:creationId xmlns:a16="http://schemas.microsoft.com/office/drawing/2014/main" id="{644BD7D4-53C8-E1CD-79DC-A4A414FCC2F2}"/>
              </a:ext>
            </a:extLst>
          </p:cNvPr>
          <p:cNvSpPr txBox="1"/>
          <p:nvPr/>
        </p:nvSpPr>
        <p:spPr>
          <a:xfrm>
            <a:off x="0" y="-91560"/>
            <a:ext cx="5449824" cy="356123"/>
          </a:xfrm>
          <a:prstGeom prst="rect">
            <a:avLst/>
          </a:prstGeom>
          <a:noFill/>
        </p:spPr>
        <p:txBody>
          <a:bodyPr wrap="square">
            <a:spAutoFit/>
          </a:bodyPr>
          <a:lstStyle/>
          <a:p>
            <a:pPr>
              <a:lnSpc>
                <a:spcPts val="2420"/>
              </a:lnSpc>
            </a:pPr>
            <a:r>
              <a:rPr lang="en-GB" sz="1100" dirty="0">
                <a:effectLst>
                  <a:glow rad="222120">
                    <a:schemeClr val="bg1"/>
                  </a:glow>
                </a:effectLst>
                <a:latin typeface="Superclarendon Rg" panose="02000505080000020003" pitchFamily="2" charset="77"/>
              </a:rPr>
              <a:t>What can still be seen today of Medieval and Tudor Southampton?</a:t>
            </a:r>
          </a:p>
        </p:txBody>
      </p:sp>
      <p:sp>
        <p:nvSpPr>
          <p:cNvPr id="9" name="Title">
            <a:extLst>
              <a:ext uri="{FF2B5EF4-FFF2-40B4-BE49-F238E27FC236}">
                <a16:creationId xmlns:a16="http://schemas.microsoft.com/office/drawing/2014/main" id="{6A15E76F-B879-41B4-5BDE-A78E77AC456F}"/>
              </a:ext>
            </a:extLst>
          </p:cNvPr>
          <p:cNvSpPr txBox="1">
            <a:spLocks/>
          </p:cNvSpPr>
          <p:nvPr/>
        </p:nvSpPr>
        <p:spPr>
          <a:xfrm>
            <a:off x="532163" y="473225"/>
            <a:ext cx="4684882"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The Bargate</a:t>
            </a:r>
          </a:p>
        </p:txBody>
      </p:sp>
      <p:grpSp>
        <p:nvGrpSpPr>
          <p:cNvPr id="10" name="Group 9" descr="A modern day colour photograph of the Margate today, a large stone wall structure with an arch in its centre. ">
            <a:extLst>
              <a:ext uri="{FF2B5EF4-FFF2-40B4-BE49-F238E27FC236}">
                <a16:creationId xmlns:a16="http://schemas.microsoft.com/office/drawing/2014/main" id="{06D3220D-8EEF-19CE-32F3-7FDAFFB8B1FB}"/>
              </a:ext>
            </a:extLst>
          </p:cNvPr>
          <p:cNvGrpSpPr/>
          <p:nvPr/>
        </p:nvGrpSpPr>
        <p:grpSpPr>
          <a:xfrm>
            <a:off x="499362" y="1281250"/>
            <a:ext cx="6991534" cy="4829210"/>
            <a:chOff x="499362" y="1281250"/>
            <a:chExt cx="6991534" cy="4829210"/>
          </a:xfrm>
        </p:grpSpPr>
        <p:pic>
          <p:nvPicPr>
            <p:cNvPr id="2" name="Picture 1" descr="A stone castle with a large archway&#10;&#10;AI-generated content may be incorrect.">
              <a:extLst>
                <a:ext uri="{FF2B5EF4-FFF2-40B4-BE49-F238E27FC236}">
                  <a16:creationId xmlns:a16="http://schemas.microsoft.com/office/drawing/2014/main" id="{29B74276-599F-B84F-BD52-1031D12F4CCA}"/>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555924" y="1281250"/>
              <a:ext cx="6934972" cy="4783761"/>
            </a:xfrm>
            <a:prstGeom prst="rect">
              <a:avLst/>
            </a:prstGeom>
            <a:ln w="19050">
              <a:solidFill>
                <a:schemeClr val="tx1"/>
              </a:solidFill>
            </a:ln>
          </p:spPr>
        </p:pic>
        <p:sp>
          <p:nvSpPr>
            <p:cNvPr id="7" name="TextBox 6">
              <a:extLst>
                <a:ext uri="{FF2B5EF4-FFF2-40B4-BE49-F238E27FC236}">
                  <a16:creationId xmlns:a16="http://schemas.microsoft.com/office/drawing/2014/main" id="{68EA05CD-6A18-53CE-5882-D78DD00E66B8}"/>
                </a:ext>
              </a:extLst>
            </p:cNvPr>
            <p:cNvSpPr txBox="1"/>
            <p:nvPr/>
          </p:nvSpPr>
          <p:spPr>
            <a:xfrm>
              <a:off x="499362" y="5895016"/>
              <a:ext cx="2027783" cy="215444"/>
            </a:xfrm>
            <a:prstGeom prst="rect">
              <a:avLst/>
            </a:prstGeom>
            <a:noFill/>
          </p:spPr>
          <p:txBody>
            <a:bodyPr wrap="square" rtlCol="0">
              <a:spAutoFit/>
            </a:bodyPr>
            <a:lstStyle/>
            <a:p>
              <a:r>
                <a:rPr lang="en-GB" sz="800" dirty="0">
                  <a:solidFill>
                    <a:schemeClr val="bg1">
                      <a:lumMod val="85000"/>
                    </a:schemeClr>
                  </a:solidFill>
                </a:rPr>
                <a:t>© Public Domain from Wikimedia Commons</a:t>
              </a:r>
            </a:p>
          </p:txBody>
        </p:sp>
      </p:grpSp>
      <p:sp>
        <p:nvSpPr>
          <p:cNvPr id="6" name="TextBox 5">
            <a:extLst>
              <a:ext uri="{FF2B5EF4-FFF2-40B4-BE49-F238E27FC236}">
                <a16:creationId xmlns:a16="http://schemas.microsoft.com/office/drawing/2014/main" id="{C72835B2-C564-D2B4-F866-09AEB588B946}"/>
              </a:ext>
            </a:extLst>
          </p:cNvPr>
          <p:cNvSpPr txBox="1"/>
          <p:nvPr/>
        </p:nvSpPr>
        <p:spPr>
          <a:xfrm>
            <a:off x="7682845" y="1300104"/>
            <a:ext cx="3943804" cy="1267655"/>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During the later fourteenth century, the castle and town </a:t>
            </a:r>
            <a:r>
              <a:rPr lang="en-US" sz="1300" dirty="0" err="1">
                <a:latin typeface="Linkpen 17a Print" panose="03050602060000000000" pitchFamily="66" charset="77"/>
              </a:rPr>
              <a:t>defences</a:t>
            </a:r>
            <a:r>
              <a:rPr lang="en-US" sz="1300" dirty="0">
                <a:latin typeface="Linkpen 17a Print" panose="03050602060000000000" pitchFamily="66" charset="77"/>
              </a:rPr>
              <a:t> were strengthened as people began to use guns and gunpowder. </a:t>
            </a:r>
          </a:p>
        </p:txBody>
      </p:sp>
      <p:sp>
        <p:nvSpPr>
          <p:cNvPr id="3" name="TextBox 2">
            <a:extLst>
              <a:ext uri="{FF2B5EF4-FFF2-40B4-BE49-F238E27FC236}">
                <a16:creationId xmlns:a16="http://schemas.microsoft.com/office/drawing/2014/main" id="{0EB3E490-F05F-8922-F99B-C01022DB2252}"/>
              </a:ext>
            </a:extLst>
          </p:cNvPr>
          <p:cNvSpPr txBox="1"/>
          <p:nvPr/>
        </p:nvSpPr>
        <p:spPr>
          <a:xfrm>
            <a:off x="7682845" y="2716758"/>
            <a:ext cx="4158600" cy="1267655"/>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These new weapons changed how towns were defended and made artillery positions that controlled the </a:t>
            </a:r>
            <a:r>
              <a:rPr lang="en-US" sz="1300" dirty="0" err="1">
                <a:latin typeface="Linkpen 17a Print" panose="03050602060000000000" pitchFamily="66" charset="77"/>
              </a:rPr>
              <a:t>harbour</a:t>
            </a:r>
            <a:r>
              <a:rPr lang="en-US" sz="1300" dirty="0">
                <a:latin typeface="Linkpen 17a Print" panose="03050602060000000000" pitchFamily="66" charset="77"/>
              </a:rPr>
              <a:t> especially important.</a:t>
            </a:r>
          </a:p>
        </p:txBody>
      </p:sp>
      <p:sp>
        <p:nvSpPr>
          <p:cNvPr id="5" name="TextBox 4">
            <a:extLst>
              <a:ext uri="{FF2B5EF4-FFF2-40B4-BE49-F238E27FC236}">
                <a16:creationId xmlns:a16="http://schemas.microsoft.com/office/drawing/2014/main" id="{F0FF08D2-6393-C00F-4B8C-F7079A4031C7}"/>
              </a:ext>
            </a:extLst>
          </p:cNvPr>
          <p:cNvSpPr txBox="1"/>
          <p:nvPr/>
        </p:nvSpPr>
        <p:spPr>
          <a:xfrm>
            <a:off x="7682845" y="4133412"/>
            <a:ext cx="4049854" cy="1267655"/>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Southampton adapted its castle and towers, such as the Bargate and God's House Tower, to meet these new kinds of threats.</a:t>
            </a:r>
          </a:p>
        </p:txBody>
      </p:sp>
      <p:grpSp>
        <p:nvGrpSpPr>
          <p:cNvPr id="19" name="Group 18" descr="The Bargate&#10;">
            <a:extLst>
              <a:ext uri="{FF2B5EF4-FFF2-40B4-BE49-F238E27FC236}">
                <a16:creationId xmlns:a16="http://schemas.microsoft.com/office/drawing/2014/main" id="{A8313903-53D2-CAF8-E75D-BDAF4AEE8568}"/>
              </a:ext>
            </a:extLst>
          </p:cNvPr>
          <p:cNvGrpSpPr/>
          <p:nvPr/>
        </p:nvGrpSpPr>
        <p:grpSpPr>
          <a:xfrm>
            <a:off x="7761835" y="5594998"/>
            <a:ext cx="3608402" cy="388568"/>
            <a:chOff x="7572285" y="4993704"/>
            <a:chExt cx="3608402" cy="388568"/>
          </a:xfrm>
        </p:grpSpPr>
        <p:sp>
          <p:nvSpPr>
            <p:cNvPr id="16" name="TextBox 15">
              <a:extLst>
                <a:ext uri="{FF2B5EF4-FFF2-40B4-BE49-F238E27FC236}">
                  <a16:creationId xmlns:a16="http://schemas.microsoft.com/office/drawing/2014/main" id="{90E9A8D6-4B33-8AB6-0E7F-3EFB8B8326B4}"/>
                </a:ext>
              </a:extLst>
            </p:cNvPr>
            <p:cNvSpPr txBox="1"/>
            <p:nvPr/>
          </p:nvSpPr>
          <p:spPr>
            <a:xfrm>
              <a:off x="7901039" y="4993704"/>
              <a:ext cx="3279648" cy="388568"/>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The Bargate</a:t>
              </a:r>
            </a:p>
          </p:txBody>
        </p:sp>
        <p:pic>
          <p:nvPicPr>
            <p:cNvPr id="18" name="Picture 17">
              <a:extLst>
                <a:ext uri="{FF2B5EF4-FFF2-40B4-BE49-F238E27FC236}">
                  <a16:creationId xmlns:a16="http://schemas.microsoft.com/office/drawing/2014/main" id="{AB76D6A3-EF46-57A8-1A60-49B5DA4669C9}"/>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800000">
              <a:off x="7572285" y="5063701"/>
              <a:ext cx="350267" cy="248874"/>
            </a:xfrm>
            <a:prstGeom prst="rect">
              <a:avLst/>
            </a:prstGeom>
          </p:spPr>
        </p:pic>
      </p:grpSp>
      <p:pic>
        <p:nvPicPr>
          <p:cNvPr id="4" name="Logo">
            <a:extLst>
              <a:ext uri="{FF2B5EF4-FFF2-40B4-BE49-F238E27FC236}">
                <a16:creationId xmlns:a16="http://schemas.microsoft.com/office/drawing/2014/main" id="{483A09E0-6A36-3CAA-308E-4C9F49C1C40B}"/>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290048" y="5559552"/>
            <a:ext cx="1901951" cy="1297006"/>
          </a:xfrm>
          <a:prstGeom prst="rect">
            <a:avLst/>
          </a:prstGeom>
        </p:spPr>
      </p:pic>
    </p:spTree>
    <p:extLst>
      <p:ext uri="{BB962C8B-B14F-4D97-AF65-F5344CB8AC3E}">
        <p14:creationId xmlns:p14="http://schemas.microsoft.com/office/powerpoint/2010/main" val="370099207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 grpId="0"/>
      <p:bldP spid="3" grpId="0"/>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CF5DC0C-0815-0DA4-F141-AFEBCEDB0311}"/>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15181C2A-CC1B-8918-20C4-05E0FD5ED542}"/>
              </a:ext>
            </a:extLst>
          </p:cNvPr>
          <p:cNvSpPr>
            <a:spLocks noGrp="1"/>
          </p:cNvSpPr>
          <p:nvPr>
            <p:ph type="ctrTitle"/>
          </p:nvPr>
        </p:nvSpPr>
        <p:spPr>
          <a:xfrm>
            <a:off x="1524000" y="-1280448"/>
            <a:ext cx="9144000" cy="921925"/>
          </a:xfrm>
        </p:spPr>
        <p:txBody>
          <a:bodyPr>
            <a:normAutofit fontScale="90000"/>
          </a:bodyPr>
          <a:lstStyle/>
          <a:p>
            <a:r>
              <a:rPr lang="en-US" dirty="0"/>
              <a:t>God's House Hospital &amp; Tower</a:t>
            </a:r>
          </a:p>
        </p:txBody>
      </p:sp>
      <p:sp>
        <p:nvSpPr>
          <p:cNvPr id="8" name="Slide Question">
            <a:extLst>
              <a:ext uri="{FF2B5EF4-FFF2-40B4-BE49-F238E27FC236}">
                <a16:creationId xmlns:a16="http://schemas.microsoft.com/office/drawing/2014/main" id="{40E60B07-9E96-1C4E-FFE1-90FC5A09145A}"/>
              </a:ext>
            </a:extLst>
          </p:cNvPr>
          <p:cNvSpPr txBox="1"/>
          <p:nvPr/>
        </p:nvSpPr>
        <p:spPr>
          <a:xfrm>
            <a:off x="0" y="-91560"/>
            <a:ext cx="5449824" cy="356123"/>
          </a:xfrm>
          <a:prstGeom prst="rect">
            <a:avLst/>
          </a:prstGeom>
          <a:noFill/>
        </p:spPr>
        <p:txBody>
          <a:bodyPr wrap="square">
            <a:spAutoFit/>
          </a:bodyPr>
          <a:lstStyle/>
          <a:p>
            <a:pPr>
              <a:lnSpc>
                <a:spcPts val="2420"/>
              </a:lnSpc>
            </a:pPr>
            <a:r>
              <a:rPr lang="en-GB" sz="1100" dirty="0">
                <a:effectLst>
                  <a:glow rad="222120">
                    <a:schemeClr val="bg1"/>
                  </a:glow>
                </a:effectLst>
                <a:latin typeface="Superclarendon Rg" panose="02000505080000020003" pitchFamily="2" charset="77"/>
              </a:rPr>
              <a:t>What can still be seen today of Medieval and Tudor Southampton?</a:t>
            </a:r>
          </a:p>
        </p:txBody>
      </p:sp>
      <p:sp>
        <p:nvSpPr>
          <p:cNvPr id="9" name="Title">
            <a:extLst>
              <a:ext uri="{FF2B5EF4-FFF2-40B4-BE49-F238E27FC236}">
                <a16:creationId xmlns:a16="http://schemas.microsoft.com/office/drawing/2014/main" id="{F39136F9-185D-2D4C-E6CF-9B3636A44B9C}"/>
              </a:ext>
            </a:extLst>
          </p:cNvPr>
          <p:cNvSpPr txBox="1">
            <a:spLocks/>
          </p:cNvSpPr>
          <p:nvPr/>
        </p:nvSpPr>
        <p:spPr>
          <a:xfrm>
            <a:off x="503272" y="1465290"/>
            <a:ext cx="3817157"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800" dirty="0">
                <a:ln w="12700">
                  <a:noFill/>
                </a:ln>
                <a:latin typeface="Superclarendon Rg" panose="02060605060000020003" pitchFamily="18" charset="77"/>
              </a:rPr>
              <a:t>God's House Hospital &amp; Tower</a:t>
            </a:r>
          </a:p>
        </p:txBody>
      </p:sp>
      <p:sp>
        <p:nvSpPr>
          <p:cNvPr id="6" name="TextBox 5">
            <a:extLst>
              <a:ext uri="{FF2B5EF4-FFF2-40B4-BE49-F238E27FC236}">
                <a16:creationId xmlns:a16="http://schemas.microsoft.com/office/drawing/2014/main" id="{15BE78F7-241B-6354-0E3B-59EF754D16F6}"/>
              </a:ext>
            </a:extLst>
          </p:cNvPr>
          <p:cNvSpPr txBox="1"/>
          <p:nvPr/>
        </p:nvSpPr>
        <p:spPr>
          <a:xfrm>
            <a:off x="503272" y="2258035"/>
            <a:ext cx="4568455" cy="1267655"/>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In the 1100s, God's House Hospital was built as a religious house. It offered a place to stay to </a:t>
            </a:r>
            <a:r>
              <a:rPr lang="en-US" sz="1300" dirty="0" err="1">
                <a:latin typeface="Linkpen 17a Print" panose="03050602060000000000" pitchFamily="66" charset="77"/>
              </a:rPr>
              <a:t>travellers</a:t>
            </a:r>
            <a:r>
              <a:rPr lang="en-US" sz="1300" dirty="0">
                <a:latin typeface="Linkpen 17a Print" panose="03050602060000000000" pitchFamily="66" charset="77"/>
              </a:rPr>
              <a:t>, especially pilgrims, and an infirmary to look after the sick. </a:t>
            </a:r>
          </a:p>
        </p:txBody>
      </p:sp>
      <p:sp>
        <p:nvSpPr>
          <p:cNvPr id="3" name="TextBox 2">
            <a:extLst>
              <a:ext uri="{FF2B5EF4-FFF2-40B4-BE49-F238E27FC236}">
                <a16:creationId xmlns:a16="http://schemas.microsoft.com/office/drawing/2014/main" id="{0A5BAAB1-C3D7-5CD2-AF89-D77F86F453BE}"/>
              </a:ext>
            </a:extLst>
          </p:cNvPr>
          <p:cNvSpPr txBox="1"/>
          <p:nvPr/>
        </p:nvSpPr>
        <p:spPr>
          <a:xfrm>
            <a:off x="503272" y="3609419"/>
            <a:ext cx="3817158" cy="1267655"/>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After the raid of 1338, the hospital buildings and Saltmarsh Gate were joined together, to make them part of the town's </a:t>
            </a:r>
            <a:r>
              <a:rPr lang="en-US" sz="1300" dirty="0" err="1">
                <a:latin typeface="Linkpen 17a Print" panose="03050602060000000000" pitchFamily="66" charset="77"/>
              </a:rPr>
              <a:t>defences</a:t>
            </a:r>
            <a:r>
              <a:rPr lang="en-US" sz="1300" dirty="0">
                <a:latin typeface="Linkpen 17a Print" panose="03050602060000000000" pitchFamily="66" charset="77"/>
              </a:rPr>
              <a:t>. </a:t>
            </a:r>
          </a:p>
        </p:txBody>
      </p:sp>
      <p:sp>
        <p:nvSpPr>
          <p:cNvPr id="5" name="TextBox 4">
            <a:extLst>
              <a:ext uri="{FF2B5EF4-FFF2-40B4-BE49-F238E27FC236}">
                <a16:creationId xmlns:a16="http://schemas.microsoft.com/office/drawing/2014/main" id="{3FCF61E6-8F4B-ACBA-7DC6-76DBBA68E8E2}"/>
              </a:ext>
            </a:extLst>
          </p:cNvPr>
          <p:cNvSpPr txBox="1"/>
          <p:nvPr/>
        </p:nvSpPr>
        <p:spPr>
          <a:xfrm>
            <a:off x="503272" y="4994386"/>
            <a:ext cx="4049854" cy="667490"/>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Today, all the buildings are now known as God's House Tower.</a:t>
            </a:r>
          </a:p>
        </p:txBody>
      </p:sp>
      <p:grpSp>
        <p:nvGrpSpPr>
          <p:cNvPr id="19" name="Group 18" descr="God’s House Tower&#10;">
            <a:extLst>
              <a:ext uri="{FF2B5EF4-FFF2-40B4-BE49-F238E27FC236}">
                <a16:creationId xmlns:a16="http://schemas.microsoft.com/office/drawing/2014/main" id="{8896BA10-AD0C-13DF-DF0F-5BBB9B699E1F}"/>
              </a:ext>
            </a:extLst>
          </p:cNvPr>
          <p:cNvGrpSpPr/>
          <p:nvPr/>
        </p:nvGrpSpPr>
        <p:grpSpPr>
          <a:xfrm>
            <a:off x="2560098" y="5808287"/>
            <a:ext cx="2355065" cy="388568"/>
            <a:chOff x="7901039" y="4993704"/>
            <a:chExt cx="2355065" cy="388568"/>
          </a:xfrm>
        </p:grpSpPr>
        <p:sp>
          <p:nvSpPr>
            <p:cNvPr id="16" name="TextBox 15">
              <a:extLst>
                <a:ext uri="{FF2B5EF4-FFF2-40B4-BE49-F238E27FC236}">
                  <a16:creationId xmlns:a16="http://schemas.microsoft.com/office/drawing/2014/main" id="{0C0DAC4C-C101-B2B9-8EC6-F1D7EB566DDC}"/>
                </a:ext>
              </a:extLst>
            </p:cNvPr>
            <p:cNvSpPr txBox="1"/>
            <p:nvPr/>
          </p:nvSpPr>
          <p:spPr>
            <a:xfrm>
              <a:off x="7901039" y="4993704"/>
              <a:ext cx="2046418" cy="388568"/>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God’s House Tower</a:t>
              </a:r>
            </a:p>
          </p:txBody>
        </p:sp>
        <p:pic>
          <p:nvPicPr>
            <p:cNvPr id="18" name="Picture 17">
              <a:extLst>
                <a:ext uri="{FF2B5EF4-FFF2-40B4-BE49-F238E27FC236}">
                  <a16:creationId xmlns:a16="http://schemas.microsoft.com/office/drawing/2014/main" id="{0251568D-F7F0-FCE5-B13B-003CEC8642A0}"/>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905837" y="5084967"/>
              <a:ext cx="350267" cy="248874"/>
            </a:xfrm>
            <a:prstGeom prst="rect">
              <a:avLst/>
            </a:prstGeom>
          </p:spPr>
        </p:pic>
      </p:grpSp>
      <p:grpSp>
        <p:nvGrpSpPr>
          <p:cNvPr id="13" name="Group 12" descr="A modern day colour photograph of God's House Tower, a large brown stone structure. ">
            <a:extLst>
              <a:ext uri="{FF2B5EF4-FFF2-40B4-BE49-F238E27FC236}">
                <a16:creationId xmlns:a16="http://schemas.microsoft.com/office/drawing/2014/main" id="{9727E715-75A9-1EF9-0172-4467D7879798}"/>
              </a:ext>
            </a:extLst>
          </p:cNvPr>
          <p:cNvGrpSpPr/>
          <p:nvPr/>
        </p:nvGrpSpPr>
        <p:grpSpPr>
          <a:xfrm>
            <a:off x="4976035" y="437486"/>
            <a:ext cx="6730413" cy="5961762"/>
            <a:chOff x="4976035" y="448119"/>
            <a:chExt cx="6730413" cy="5961762"/>
          </a:xfrm>
        </p:grpSpPr>
        <p:pic>
          <p:nvPicPr>
            <p:cNvPr id="11" name="Picture 10" descr="A stone building with a flag on the top&#10;&#10;AI-generated content may be incorrect.">
              <a:extLst>
                <a:ext uri="{FF2B5EF4-FFF2-40B4-BE49-F238E27FC236}">
                  <a16:creationId xmlns:a16="http://schemas.microsoft.com/office/drawing/2014/main" id="{6D8A9ED2-5593-E56F-58F3-0385D0B5E5A2}"/>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5039833" y="461174"/>
              <a:ext cx="6666615" cy="5948707"/>
            </a:xfrm>
            <a:prstGeom prst="rect">
              <a:avLst/>
            </a:prstGeom>
            <a:ln w="19050">
              <a:solidFill>
                <a:schemeClr val="tx1"/>
              </a:solidFill>
            </a:ln>
          </p:spPr>
        </p:pic>
        <p:sp>
          <p:nvSpPr>
            <p:cNvPr id="12" name="TextBox 11">
              <a:extLst>
                <a:ext uri="{FF2B5EF4-FFF2-40B4-BE49-F238E27FC236}">
                  <a16:creationId xmlns:a16="http://schemas.microsoft.com/office/drawing/2014/main" id="{5168F1AF-8445-08C9-1429-B5418A1F3DB7}"/>
                </a:ext>
              </a:extLst>
            </p:cNvPr>
            <p:cNvSpPr txBox="1"/>
            <p:nvPr/>
          </p:nvSpPr>
          <p:spPr>
            <a:xfrm>
              <a:off x="4976035" y="448119"/>
              <a:ext cx="2027783" cy="215444"/>
            </a:xfrm>
            <a:prstGeom prst="rect">
              <a:avLst/>
            </a:prstGeom>
            <a:noFill/>
          </p:spPr>
          <p:txBody>
            <a:bodyPr wrap="square" rtlCol="0">
              <a:spAutoFit/>
            </a:bodyPr>
            <a:lstStyle/>
            <a:p>
              <a:r>
                <a:rPr lang="en-GB" sz="800" dirty="0">
                  <a:solidFill>
                    <a:schemeClr val="bg1">
                      <a:lumMod val="95000"/>
                    </a:schemeClr>
                  </a:solidFill>
                </a:rPr>
                <a:t>© Public Domain from Wikimedia Commons</a:t>
              </a:r>
            </a:p>
          </p:txBody>
        </p:sp>
      </p:grpSp>
      <p:pic>
        <p:nvPicPr>
          <p:cNvPr id="4" name="Logo">
            <a:extLst>
              <a:ext uri="{FF2B5EF4-FFF2-40B4-BE49-F238E27FC236}">
                <a16:creationId xmlns:a16="http://schemas.microsoft.com/office/drawing/2014/main" id="{FD9539E5-75F7-B9A0-AA74-9C155659ACDC}"/>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290048" y="5559552"/>
            <a:ext cx="1901951" cy="1297006"/>
          </a:xfrm>
          <a:prstGeom prst="rect">
            <a:avLst/>
          </a:prstGeom>
        </p:spPr>
      </p:pic>
    </p:spTree>
    <p:extLst>
      <p:ext uri="{BB962C8B-B14F-4D97-AF65-F5344CB8AC3E}">
        <p14:creationId xmlns:p14="http://schemas.microsoft.com/office/powerpoint/2010/main" val="26218154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6" grpId="0"/>
      <p:bldP spid="3"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7548D25-01E4-A168-8CE1-1C75169E1554}"/>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9FF068FF-340A-4043-A4D3-38EA24DE0DBC}"/>
              </a:ext>
            </a:extLst>
          </p:cNvPr>
          <p:cNvSpPr>
            <a:spLocks noGrp="1"/>
          </p:cNvSpPr>
          <p:nvPr>
            <p:ph type="ctrTitle"/>
          </p:nvPr>
        </p:nvSpPr>
        <p:spPr>
          <a:xfrm>
            <a:off x="1524000" y="-1280448"/>
            <a:ext cx="9144000" cy="921925"/>
          </a:xfrm>
        </p:spPr>
        <p:txBody>
          <a:bodyPr>
            <a:normAutofit/>
          </a:bodyPr>
          <a:lstStyle/>
          <a:p>
            <a:r>
              <a:rPr lang="en-US" dirty="0"/>
              <a:t>Merchants and Craftsmen</a:t>
            </a:r>
          </a:p>
        </p:txBody>
      </p:sp>
      <p:sp>
        <p:nvSpPr>
          <p:cNvPr id="8" name="Slide Question">
            <a:extLst>
              <a:ext uri="{FF2B5EF4-FFF2-40B4-BE49-F238E27FC236}">
                <a16:creationId xmlns:a16="http://schemas.microsoft.com/office/drawing/2014/main" id="{B0B348AC-3479-35F5-196F-14F213ADFEA3}"/>
              </a:ext>
            </a:extLst>
          </p:cNvPr>
          <p:cNvSpPr txBox="1"/>
          <p:nvPr/>
        </p:nvSpPr>
        <p:spPr>
          <a:xfrm>
            <a:off x="0" y="-102193"/>
            <a:ext cx="6772940" cy="356123"/>
          </a:xfrm>
          <a:prstGeom prst="rect">
            <a:avLst/>
          </a:prstGeom>
          <a:noFill/>
        </p:spPr>
        <p:txBody>
          <a:bodyPr wrap="square">
            <a:spAutoFit/>
          </a:bodyPr>
          <a:lstStyle/>
          <a:p>
            <a:pPr>
              <a:lnSpc>
                <a:spcPts val="2420"/>
              </a:lnSpc>
            </a:pPr>
            <a:r>
              <a:rPr lang="en-GB" sz="1100" dirty="0">
                <a:effectLst>
                  <a:glow rad="222120">
                    <a:schemeClr val="bg1"/>
                  </a:glow>
                </a:effectLst>
                <a:latin typeface="Superclarendon Rg" panose="02000505080000020003" pitchFamily="2" charset="77"/>
              </a:rPr>
              <a:t>Why did so many migrants and refugees come to Southampton during this period?</a:t>
            </a:r>
          </a:p>
        </p:txBody>
      </p:sp>
      <p:sp>
        <p:nvSpPr>
          <p:cNvPr id="21" name="Title">
            <a:extLst>
              <a:ext uri="{FF2B5EF4-FFF2-40B4-BE49-F238E27FC236}">
                <a16:creationId xmlns:a16="http://schemas.microsoft.com/office/drawing/2014/main" id="{6876055C-C923-C195-B633-73A66E0417F8}"/>
              </a:ext>
            </a:extLst>
          </p:cNvPr>
          <p:cNvSpPr txBox="1">
            <a:spLocks/>
          </p:cNvSpPr>
          <p:nvPr/>
        </p:nvSpPr>
        <p:spPr>
          <a:xfrm>
            <a:off x="715926" y="1194175"/>
            <a:ext cx="6514214"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Merchants and Craftsmen</a:t>
            </a:r>
          </a:p>
        </p:txBody>
      </p:sp>
      <p:pic>
        <p:nvPicPr>
          <p:cNvPr id="15" name="Picture 14" descr="An illustration of a medieval wool merchant. He holds a blue piece of cloth. ">
            <a:extLst>
              <a:ext uri="{FF2B5EF4-FFF2-40B4-BE49-F238E27FC236}">
                <a16:creationId xmlns:a16="http://schemas.microsoft.com/office/drawing/2014/main" id="{FB553184-6D1D-05A0-DF54-D05130D8F98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624215" y="2032217"/>
            <a:ext cx="2656778" cy="4000795"/>
          </a:xfrm>
          <a:prstGeom prst="rect">
            <a:avLst/>
          </a:prstGeom>
        </p:spPr>
      </p:pic>
      <p:sp>
        <p:nvSpPr>
          <p:cNvPr id="6" name="TextBox 5">
            <a:extLst>
              <a:ext uri="{FF2B5EF4-FFF2-40B4-BE49-F238E27FC236}">
                <a16:creationId xmlns:a16="http://schemas.microsoft.com/office/drawing/2014/main" id="{3FE5544E-57B2-0E28-E20A-B6F6E0F4A7A6}"/>
              </a:ext>
            </a:extLst>
          </p:cNvPr>
          <p:cNvSpPr txBox="1"/>
          <p:nvPr/>
        </p:nvSpPr>
        <p:spPr>
          <a:xfrm>
            <a:off x="2200939" y="1936520"/>
            <a:ext cx="4498625" cy="1681229"/>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The Wool trade brought merchants from all over Europe. Italian merchants were especially important for Southampton’s 	prosperity; as many as 134 were 		</a:t>
            </a:r>
            <a:r>
              <a:rPr lang="en-US" sz="1400">
                <a:latin typeface="Linkpen 17a Print" panose="03050602060000000000" pitchFamily="66" charset="77"/>
              </a:rPr>
              <a:t>	resident </a:t>
            </a:r>
            <a:r>
              <a:rPr lang="en-US" sz="1400" dirty="0">
                <a:latin typeface="Linkpen 17a Print" panose="03050602060000000000" pitchFamily="66" charset="77"/>
              </a:rPr>
              <a:t>here in </a:t>
            </a:r>
            <a:r>
              <a:rPr lang="en-US" sz="1400">
                <a:latin typeface="Linkpen 17a Print" panose="03050602060000000000" pitchFamily="66" charset="77"/>
              </a:rPr>
              <a:t>the 15</a:t>
            </a:r>
            <a:r>
              <a:rPr lang="en-US" sz="1400" baseline="30000">
                <a:latin typeface="Linkpen 17a Print" panose="03050602060000000000" pitchFamily="66" charset="77"/>
              </a:rPr>
              <a:t>th</a:t>
            </a:r>
            <a:r>
              <a:rPr lang="en-US" sz="1400">
                <a:latin typeface="Linkpen 17a Print" panose="03050602060000000000" pitchFamily="66" charset="77"/>
              </a:rPr>
              <a:t>century</a:t>
            </a:r>
            <a:r>
              <a:rPr lang="en-US" sz="1400" dirty="0">
                <a:latin typeface="Linkpen 17a Print" panose="03050602060000000000" pitchFamily="66" charset="77"/>
              </a:rPr>
              <a:t>. </a:t>
            </a:r>
          </a:p>
        </p:txBody>
      </p:sp>
      <p:sp>
        <p:nvSpPr>
          <p:cNvPr id="3" name="TextBox 2">
            <a:extLst>
              <a:ext uri="{FF2B5EF4-FFF2-40B4-BE49-F238E27FC236}">
                <a16:creationId xmlns:a16="http://schemas.microsoft.com/office/drawing/2014/main" id="{00DE72E7-3EFA-9A7A-D8FD-47C54B2A5400}"/>
              </a:ext>
            </a:extLst>
          </p:cNvPr>
          <p:cNvSpPr txBox="1"/>
          <p:nvPr/>
        </p:nvSpPr>
        <p:spPr>
          <a:xfrm>
            <a:off x="3386470" y="4065048"/>
            <a:ext cx="3386470" cy="2004395"/>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Cristoforo </a:t>
            </a:r>
            <a:r>
              <a:rPr lang="en-US" sz="1400" dirty="0" err="1">
                <a:latin typeface="Linkpen 17a Print" panose="03050602060000000000" pitchFamily="66" charset="77"/>
              </a:rPr>
              <a:t>Ambrugi</a:t>
            </a:r>
            <a:r>
              <a:rPr lang="en-US" sz="1400" dirty="0">
                <a:latin typeface="Linkpen 17a Print" panose="03050602060000000000" pitchFamily="66" charset="77"/>
              </a:rPr>
              <a:t> (Christopher Ambrose) became mayor twice and rented the Wool House for his fellow Italian merchants to store their exports.</a:t>
            </a:r>
          </a:p>
        </p:txBody>
      </p:sp>
      <p:grpSp>
        <p:nvGrpSpPr>
          <p:cNvPr id="20" name="Group 19" descr="An illustration of three wool merchants talking to each other, they each wear bright coloured clothes. ">
            <a:extLst>
              <a:ext uri="{FF2B5EF4-FFF2-40B4-BE49-F238E27FC236}">
                <a16:creationId xmlns:a16="http://schemas.microsoft.com/office/drawing/2014/main" id="{791D8A2A-245E-A49E-A3B6-46B5D06138F1}"/>
              </a:ext>
            </a:extLst>
          </p:cNvPr>
          <p:cNvGrpSpPr/>
          <p:nvPr/>
        </p:nvGrpSpPr>
        <p:grpSpPr>
          <a:xfrm>
            <a:off x="6549652" y="344269"/>
            <a:ext cx="4991915" cy="6084409"/>
            <a:chOff x="6549652" y="344269"/>
            <a:chExt cx="4991915" cy="6084409"/>
          </a:xfrm>
        </p:grpSpPr>
        <p:pic>
          <p:nvPicPr>
            <p:cNvPr id="7" name="Picture 6" descr="A group of men wearing robes&#10;&#10;AI-generated content may be incorrect.">
              <a:extLst>
                <a:ext uri="{FF2B5EF4-FFF2-40B4-BE49-F238E27FC236}">
                  <a16:creationId xmlns:a16="http://schemas.microsoft.com/office/drawing/2014/main" id="{42AECA19-CA00-F63D-5D81-048F5DC24603}"/>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6549652" y="344269"/>
              <a:ext cx="4991915" cy="6084409"/>
            </a:xfrm>
            <a:prstGeom prst="rect">
              <a:avLst/>
            </a:prstGeom>
          </p:spPr>
        </p:pic>
        <p:sp>
          <p:nvSpPr>
            <p:cNvPr id="17" name="TextBox 16">
              <a:extLst>
                <a:ext uri="{FF2B5EF4-FFF2-40B4-BE49-F238E27FC236}">
                  <a16:creationId xmlns:a16="http://schemas.microsoft.com/office/drawing/2014/main" id="{DAFF305D-8E96-7D61-7B44-BF87824B807E}"/>
                </a:ext>
              </a:extLst>
            </p:cNvPr>
            <p:cNvSpPr txBox="1"/>
            <p:nvPr/>
          </p:nvSpPr>
          <p:spPr>
            <a:xfrm>
              <a:off x="6904710" y="6210294"/>
              <a:ext cx="1084523" cy="215444"/>
            </a:xfrm>
            <a:prstGeom prst="rect">
              <a:avLst/>
            </a:prstGeom>
            <a:noFill/>
          </p:spPr>
          <p:txBody>
            <a:bodyPr wrap="square" rtlCol="0">
              <a:spAutoFit/>
            </a:bodyPr>
            <a:lstStyle/>
            <a:p>
              <a:r>
                <a:rPr lang="en-GB" sz="800" dirty="0">
                  <a:solidFill>
                    <a:schemeClr val="bg1">
                      <a:lumMod val="75000"/>
                    </a:schemeClr>
                  </a:solidFill>
                </a:rPr>
                <a:t>© </a:t>
              </a:r>
              <a:r>
                <a:rPr lang="en-GB" sz="800" dirty="0" err="1">
                  <a:solidFill>
                    <a:schemeClr val="bg1">
                      <a:lumMod val="75000"/>
                    </a:schemeClr>
                  </a:solidFill>
                </a:rPr>
                <a:t>Alamy</a:t>
              </a:r>
              <a:r>
                <a:rPr lang="en-GB" sz="800" dirty="0">
                  <a:solidFill>
                    <a:schemeClr val="bg1">
                      <a:lumMod val="75000"/>
                    </a:schemeClr>
                  </a:solidFill>
                </a:rPr>
                <a:t> ref: ERG18D</a:t>
              </a:r>
            </a:p>
          </p:txBody>
        </p:sp>
      </p:grpSp>
      <p:pic>
        <p:nvPicPr>
          <p:cNvPr id="4" name="Logo">
            <a:extLst>
              <a:ext uri="{FF2B5EF4-FFF2-40B4-BE49-F238E27FC236}">
                <a16:creationId xmlns:a16="http://schemas.microsoft.com/office/drawing/2014/main" id="{2D6509D8-02BC-B3EE-24D1-DE6665B5D443}"/>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290048" y="5559552"/>
            <a:ext cx="1901951" cy="1297006"/>
          </a:xfrm>
          <a:prstGeom prst="rect">
            <a:avLst/>
          </a:prstGeom>
        </p:spPr>
      </p:pic>
    </p:spTree>
    <p:extLst>
      <p:ext uri="{BB962C8B-B14F-4D97-AF65-F5344CB8AC3E}">
        <p14:creationId xmlns:p14="http://schemas.microsoft.com/office/powerpoint/2010/main" val="401898755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000"/>
                            </p:stCondLst>
                            <p:childTnLst>
                              <p:par>
                                <p:cTn id="13" presetID="2" presetClass="entr" presetSubtype="8" decel="5000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000" fill="hold"/>
                                        <p:tgtEl>
                                          <p:spTgt spid="15"/>
                                        </p:tgtEl>
                                        <p:attrNameLst>
                                          <p:attrName>ppt_x</p:attrName>
                                        </p:attrNameLst>
                                      </p:cBhvr>
                                      <p:tavLst>
                                        <p:tav tm="0">
                                          <p:val>
                                            <p:strVal val="0-#ppt_w/2"/>
                                          </p:val>
                                        </p:tav>
                                        <p:tav tm="100000">
                                          <p:val>
                                            <p:strVal val="#ppt_x"/>
                                          </p:val>
                                        </p:tav>
                                      </p:tavLst>
                                    </p:anim>
                                    <p:anim calcmode="lin" valueType="num">
                                      <p:cBhvr additive="base">
                                        <p:cTn id="16" dur="1000" fill="hold"/>
                                        <p:tgtEl>
                                          <p:spTgt spid="15"/>
                                        </p:tgtEl>
                                        <p:attrNameLst>
                                          <p:attrName>ppt_y</p:attrName>
                                        </p:attrNameLst>
                                      </p:cBhvr>
                                      <p:tavLst>
                                        <p:tav tm="0">
                                          <p:val>
                                            <p:strVal val="#ppt_y"/>
                                          </p:val>
                                        </p:tav>
                                        <p:tav tm="100000">
                                          <p:val>
                                            <p:strVal val="#ppt_y"/>
                                          </p:val>
                                        </p:tav>
                                      </p:tavLst>
                                    </p:anim>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6" grpId="0"/>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DF11CCB-7F58-A50B-A274-059EC2F01F07}"/>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E245C7D1-3752-5CFF-66B6-4F71CB918B63}"/>
              </a:ext>
            </a:extLst>
          </p:cNvPr>
          <p:cNvSpPr>
            <a:spLocks noGrp="1"/>
          </p:cNvSpPr>
          <p:nvPr>
            <p:ph type="ctrTitle"/>
          </p:nvPr>
        </p:nvSpPr>
        <p:spPr>
          <a:xfrm>
            <a:off x="1524000" y="-1280448"/>
            <a:ext cx="9144000" cy="921925"/>
          </a:xfrm>
        </p:spPr>
        <p:txBody>
          <a:bodyPr>
            <a:normAutofit/>
          </a:bodyPr>
          <a:lstStyle/>
          <a:p>
            <a:r>
              <a:rPr lang="en-US" dirty="0"/>
              <a:t>Jacques Francis</a:t>
            </a:r>
          </a:p>
        </p:txBody>
      </p:sp>
      <p:sp>
        <p:nvSpPr>
          <p:cNvPr id="8" name="Slide Question">
            <a:extLst>
              <a:ext uri="{FF2B5EF4-FFF2-40B4-BE49-F238E27FC236}">
                <a16:creationId xmlns:a16="http://schemas.microsoft.com/office/drawing/2014/main" id="{C1F970F5-2D99-01AB-9E6E-932F2CAEC6DC}"/>
              </a:ext>
            </a:extLst>
          </p:cNvPr>
          <p:cNvSpPr txBox="1"/>
          <p:nvPr/>
        </p:nvSpPr>
        <p:spPr>
          <a:xfrm>
            <a:off x="0" y="-102193"/>
            <a:ext cx="6772940" cy="356123"/>
          </a:xfrm>
          <a:prstGeom prst="rect">
            <a:avLst/>
          </a:prstGeom>
          <a:noFill/>
        </p:spPr>
        <p:txBody>
          <a:bodyPr wrap="square">
            <a:spAutoFit/>
          </a:bodyPr>
          <a:lstStyle/>
          <a:p>
            <a:pPr>
              <a:lnSpc>
                <a:spcPts val="2420"/>
              </a:lnSpc>
            </a:pPr>
            <a:r>
              <a:rPr lang="en-GB" sz="1100" dirty="0">
                <a:effectLst>
                  <a:glow rad="222120">
                    <a:schemeClr val="bg1"/>
                  </a:glow>
                </a:effectLst>
                <a:latin typeface="Superclarendon Rg" panose="02000505080000020003" pitchFamily="2" charset="77"/>
              </a:rPr>
              <a:t>Why did so many migrants and refugees come to Southampton during this period?</a:t>
            </a:r>
          </a:p>
        </p:txBody>
      </p:sp>
      <p:sp>
        <p:nvSpPr>
          <p:cNvPr id="12" name="Title">
            <a:extLst>
              <a:ext uri="{FF2B5EF4-FFF2-40B4-BE49-F238E27FC236}">
                <a16:creationId xmlns:a16="http://schemas.microsoft.com/office/drawing/2014/main" id="{86F70DF0-2D88-7F56-193D-DE928F0DC2EE}"/>
              </a:ext>
            </a:extLst>
          </p:cNvPr>
          <p:cNvSpPr txBox="1">
            <a:spLocks/>
          </p:cNvSpPr>
          <p:nvPr/>
        </p:nvSpPr>
        <p:spPr>
          <a:xfrm>
            <a:off x="715926" y="1194175"/>
            <a:ext cx="6514214"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Merchants and Craftsmen</a:t>
            </a:r>
          </a:p>
        </p:txBody>
      </p:sp>
      <p:sp>
        <p:nvSpPr>
          <p:cNvPr id="6" name="TextBox 5">
            <a:extLst>
              <a:ext uri="{FF2B5EF4-FFF2-40B4-BE49-F238E27FC236}">
                <a16:creationId xmlns:a16="http://schemas.microsoft.com/office/drawing/2014/main" id="{205DCA76-728C-6B59-7670-1B1B4E8592C0}"/>
              </a:ext>
            </a:extLst>
          </p:cNvPr>
          <p:cNvSpPr txBox="1"/>
          <p:nvPr/>
        </p:nvSpPr>
        <p:spPr>
          <a:xfrm>
            <a:off x="715926" y="2085849"/>
            <a:ext cx="6439786" cy="1102225"/>
          </a:xfrm>
          <a:prstGeom prst="rect">
            <a:avLst/>
          </a:prstGeom>
          <a:noFill/>
        </p:spPr>
        <p:txBody>
          <a:bodyPr wrap="square" rtlCol="0">
            <a:spAutoFit/>
          </a:bodyPr>
          <a:lstStyle/>
          <a:p>
            <a:pPr>
              <a:lnSpc>
                <a:spcPct val="150000"/>
              </a:lnSpc>
            </a:pPr>
            <a:r>
              <a:rPr lang="en-US" sz="1500" dirty="0">
                <a:latin typeface="Linkpen 17a Print" panose="03050602060000000000" pitchFamily="66" charset="77"/>
              </a:rPr>
              <a:t>An African migrant, a carpenter known as ‘Black John’, lived in Southampton in 1492 earning enough to pay local tax in 1500. </a:t>
            </a:r>
          </a:p>
        </p:txBody>
      </p:sp>
      <p:sp>
        <p:nvSpPr>
          <p:cNvPr id="3" name="TextBox 2">
            <a:extLst>
              <a:ext uri="{FF2B5EF4-FFF2-40B4-BE49-F238E27FC236}">
                <a16:creationId xmlns:a16="http://schemas.microsoft.com/office/drawing/2014/main" id="{AC43B9D1-F57C-EECF-2405-F228F1C3BB4F}"/>
              </a:ext>
            </a:extLst>
          </p:cNvPr>
          <p:cNvSpPr txBox="1"/>
          <p:nvPr/>
        </p:nvSpPr>
        <p:spPr>
          <a:xfrm>
            <a:off x="715926" y="3306462"/>
            <a:ext cx="6514214" cy="1102225"/>
          </a:xfrm>
          <a:prstGeom prst="rect">
            <a:avLst/>
          </a:prstGeom>
          <a:noFill/>
        </p:spPr>
        <p:txBody>
          <a:bodyPr wrap="square" rtlCol="0">
            <a:spAutoFit/>
          </a:bodyPr>
          <a:lstStyle/>
          <a:p>
            <a:pPr>
              <a:lnSpc>
                <a:spcPct val="150000"/>
              </a:lnSpc>
            </a:pPr>
            <a:r>
              <a:rPr lang="en-US" sz="1500" dirty="0">
                <a:latin typeface="Linkpen 17a Print" panose="03050602060000000000" pitchFamily="66" charset="77"/>
              </a:rPr>
              <a:t>The African diver, Jacques Francis came to Southampton to salvage the Mary Rose after Henry VIII’s flag ship sank in the Solent. </a:t>
            </a:r>
          </a:p>
        </p:txBody>
      </p:sp>
      <p:sp>
        <p:nvSpPr>
          <p:cNvPr id="11" name="TextBox 10">
            <a:extLst>
              <a:ext uri="{FF2B5EF4-FFF2-40B4-BE49-F238E27FC236}">
                <a16:creationId xmlns:a16="http://schemas.microsoft.com/office/drawing/2014/main" id="{CC603F87-7952-CF6C-22AC-FFAA2740E6E8}"/>
              </a:ext>
            </a:extLst>
          </p:cNvPr>
          <p:cNvSpPr txBox="1"/>
          <p:nvPr/>
        </p:nvSpPr>
        <p:spPr>
          <a:xfrm>
            <a:off x="715925" y="4527075"/>
            <a:ext cx="6772939" cy="1102225"/>
          </a:xfrm>
          <a:prstGeom prst="rect">
            <a:avLst/>
          </a:prstGeom>
          <a:noFill/>
        </p:spPr>
        <p:txBody>
          <a:bodyPr wrap="square" rtlCol="0">
            <a:spAutoFit/>
          </a:bodyPr>
          <a:lstStyle/>
          <a:p>
            <a:pPr>
              <a:lnSpc>
                <a:spcPct val="150000"/>
              </a:lnSpc>
            </a:pPr>
            <a:r>
              <a:rPr lang="en-US" sz="1500" dirty="0">
                <a:latin typeface="Linkpen 17a Print" panose="03050602060000000000" pitchFamily="66" charset="77"/>
              </a:rPr>
              <a:t>He was the first black person to give evidence to an English court and one of the 300 or so black people estimated to be living in England at this time.</a:t>
            </a:r>
          </a:p>
        </p:txBody>
      </p:sp>
      <p:pic>
        <p:nvPicPr>
          <p:cNvPr id="10" name="Picture 9" descr="An illustration of Jacques Francis, an African merchant. ">
            <a:extLst>
              <a:ext uri="{FF2B5EF4-FFF2-40B4-BE49-F238E27FC236}">
                <a16:creationId xmlns:a16="http://schemas.microsoft.com/office/drawing/2014/main" id="{F6E2AF9A-4781-FD3E-2CE0-F13102EA613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79675" y="718367"/>
            <a:ext cx="1877221" cy="5018313"/>
          </a:xfrm>
          <a:prstGeom prst="rect">
            <a:avLst/>
          </a:prstGeom>
        </p:spPr>
      </p:pic>
      <p:pic>
        <p:nvPicPr>
          <p:cNvPr id="2" name="Picture 1" descr="A link to watch external footage. ">
            <a:hlinkClick r:id="rId5"/>
            <a:extLst>
              <a:ext uri="{FF2B5EF4-FFF2-40B4-BE49-F238E27FC236}">
                <a16:creationId xmlns:a16="http://schemas.microsoft.com/office/drawing/2014/main" id="{2508E588-435D-93C2-39FF-35A50CBC046E}"/>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155712" y="5489055"/>
            <a:ext cx="3464610" cy="697734"/>
          </a:xfrm>
          <a:prstGeom prst="rect">
            <a:avLst/>
          </a:prstGeom>
        </p:spPr>
      </p:pic>
      <p:pic>
        <p:nvPicPr>
          <p:cNvPr id="4" name="Logo">
            <a:extLst>
              <a:ext uri="{FF2B5EF4-FFF2-40B4-BE49-F238E27FC236}">
                <a16:creationId xmlns:a16="http://schemas.microsoft.com/office/drawing/2014/main" id="{72BD5DEC-6FDC-01A6-E2F5-46226681500F}"/>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290048" y="5559552"/>
            <a:ext cx="1901951" cy="1297006"/>
          </a:xfrm>
          <a:prstGeom prst="rect">
            <a:avLst/>
          </a:prstGeom>
        </p:spPr>
      </p:pic>
    </p:spTree>
    <p:extLst>
      <p:ext uri="{BB962C8B-B14F-4D97-AF65-F5344CB8AC3E}">
        <p14:creationId xmlns:p14="http://schemas.microsoft.com/office/powerpoint/2010/main" val="40624215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1+#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childTnLst>
                                </p:cTn>
                              </p:par>
                            </p:childTnLst>
                          </p:cTn>
                        </p:par>
                        <p:par>
                          <p:cTn id="13" fill="hold">
                            <p:stCondLst>
                              <p:cond delay="1500"/>
                            </p:stCondLst>
                            <p:childTnLst>
                              <p:par>
                                <p:cTn id="14" presetID="10"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childTnLst>
                          </p:cTn>
                        </p:par>
                        <p:par>
                          <p:cTn id="25" fill="hold">
                            <p:stCondLst>
                              <p:cond delay="3000"/>
                            </p:stCondLst>
                            <p:childTnLst>
                              <p:par>
                                <p:cTn id="26" presetID="10" presetClass="entr" presetSubtype="0" fill="hold"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p:bldP spid="3"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F3E804C-BCE4-8F4F-51BA-7BA62A60DED3}"/>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F576FD31-F540-7B62-ED95-3A02CFBD56AB}"/>
              </a:ext>
            </a:extLst>
          </p:cNvPr>
          <p:cNvSpPr>
            <a:spLocks noGrp="1"/>
          </p:cNvSpPr>
          <p:nvPr>
            <p:ph type="ctrTitle"/>
          </p:nvPr>
        </p:nvSpPr>
        <p:spPr>
          <a:xfrm>
            <a:off x="1524000" y="-1280448"/>
            <a:ext cx="9144000" cy="921925"/>
          </a:xfrm>
        </p:spPr>
        <p:txBody>
          <a:bodyPr>
            <a:normAutofit/>
          </a:bodyPr>
          <a:lstStyle/>
          <a:p>
            <a:r>
              <a:rPr lang="en-US" dirty="0"/>
              <a:t>Religious refugees</a:t>
            </a:r>
          </a:p>
        </p:txBody>
      </p:sp>
      <p:sp>
        <p:nvSpPr>
          <p:cNvPr id="8" name="Slide Question">
            <a:extLst>
              <a:ext uri="{FF2B5EF4-FFF2-40B4-BE49-F238E27FC236}">
                <a16:creationId xmlns:a16="http://schemas.microsoft.com/office/drawing/2014/main" id="{89D2EA00-8187-188E-2F30-1A7EC0A839D7}"/>
              </a:ext>
            </a:extLst>
          </p:cNvPr>
          <p:cNvSpPr txBox="1"/>
          <p:nvPr/>
        </p:nvSpPr>
        <p:spPr>
          <a:xfrm>
            <a:off x="0" y="-102193"/>
            <a:ext cx="6772940" cy="356123"/>
          </a:xfrm>
          <a:prstGeom prst="rect">
            <a:avLst/>
          </a:prstGeom>
          <a:noFill/>
        </p:spPr>
        <p:txBody>
          <a:bodyPr wrap="square">
            <a:spAutoFit/>
          </a:bodyPr>
          <a:lstStyle/>
          <a:p>
            <a:pPr>
              <a:lnSpc>
                <a:spcPts val="2420"/>
              </a:lnSpc>
            </a:pPr>
            <a:r>
              <a:rPr lang="en-GB" sz="1100" dirty="0">
                <a:effectLst>
                  <a:glow rad="222120">
                    <a:schemeClr val="bg1"/>
                  </a:glow>
                </a:effectLst>
                <a:latin typeface="Superclarendon Rg" panose="02000505080000020003" pitchFamily="2" charset="77"/>
              </a:rPr>
              <a:t>Why did so many migrants and refugees come to Southampton during this period?</a:t>
            </a:r>
          </a:p>
        </p:txBody>
      </p:sp>
      <p:sp>
        <p:nvSpPr>
          <p:cNvPr id="12" name="Title">
            <a:extLst>
              <a:ext uri="{FF2B5EF4-FFF2-40B4-BE49-F238E27FC236}">
                <a16:creationId xmlns:a16="http://schemas.microsoft.com/office/drawing/2014/main" id="{D408EDBE-A90E-CE12-2842-3CC6FA11AC66}"/>
              </a:ext>
            </a:extLst>
          </p:cNvPr>
          <p:cNvSpPr txBox="1">
            <a:spLocks/>
          </p:cNvSpPr>
          <p:nvPr/>
        </p:nvSpPr>
        <p:spPr>
          <a:xfrm>
            <a:off x="535172" y="396438"/>
            <a:ext cx="6514214"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Religious refugees</a:t>
            </a:r>
          </a:p>
        </p:txBody>
      </p:sp>
      <p:grpSp>
        <p:nvGrpSpPr>
          <p:cNvPr id="16" name="Group 15" descr="A modern day colour photograph of The Church of St Julian.">
            <a:extLst>
              <a:ext uri="{FF2B5EF4-FFF2-40B4-BE49-F238E27FC236}">
                <a16:creationId xmlns:a16="http://schemas.microsoft.com/office/drawing/2014/main" id="{748D3A1E-6D02-9A3D-C433-0DEB4BB79DED}"/>
              </a:ext>
            </a:extLst>
          </p:cNvPr>
          <p:cNvGrpSpPr/>
          <p:nvPr/>
        </p:nvGrpSpPr>
        <p:grpSpPr>
          <a:xfrm>
            <a:off x="570611" y="1232087"/>
            <a:ext cx="4798831" cy="4934516"/>
            <a:chOff x="570611" y="1232087"/>
            <a:chExt cx="4798831" cy="4934516"/>
          </a:xfrm>
        </p:grpSpPr>
        <p:pic>
          <p:nvPicPr>
            <p:cNvPr id="5" name="Content Placeholder 5" descr="A brick building with a gate&#10;&#10;AI-generated content may be incorrect.">
              <a:extLst>
                <a:ext uri="{FF2B5EF4-FFF2-40B4-BE49-F238E27FC236}">
                  <a16:creationId xmlns:a16="http://schemas.microsoft.com/office/drawing/2014/main" id="{8D4E1347-E627-22AB-55A4-B78F2C88C705}"/>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634409" y="1253353"/>
              <a:ext cx="4735033" cy="4913250"/>
            </a:xfrm>
            <a:prstGeom prst="rect">
              <a:avLst/>
            </a:prstGeom>
            <a:noFill/>
            <a:ln w="19050">
              <a:solidFill>
                <a:schemeClr val="tx1"/>
              </a:solidFill>
            </a:ln>
          </p:spPr>
        </p:pic>
        <p:sp>
          <p:nvSpPr>
            <p:cNvPr id="15" name="TextBox 14">
              <a:extLst>
                <a:ext uri="{FF2B5EF4-FFF2-40B4-BE49-F238E27FC236}">
                  <a16:creationId xmlns:a16="http://schemas.microsoft.com/office/drawing/2014/main" id="{EB37664D-B1C2-D269-D084-5C8B25D43AE1}"/>
                </a:ext>
              </a:extLst>
            </p:cNvPr>
            <p:cNvSpPr txBox="1"/>
            <p:nvPr/>
          </p:nvSpPr>
          <p:spPr>
            <a:xfrm>
              <a:off x="570611" y="1232087"/>
              <a:ext cx="2027783" cy="215444"/>
            </a:xfrm>
            <a:prstGeom prst="rect">
              <a:avLst/>
            </a:prstGeom>
            <a:noFill/>
          </p:spPr>
          <p:txBody>
            <a:bodyPr wrap="square" rtlCol="0">
              <a:spAutoFit/>
            </a:bodyPr>
            <a:lstStyle/>
            <a:p>
              <a:r>
                <a:rPr lang="en-GB" sz="800" dirty="0">
                  <a:solidFill>
                    <a:schemeClr val="bg1">
                      <a:lumMod val="95000"/>
                    </a:schemeClr>
                  </a:solidFill>
                </a:rPr>
                <a:t>© Public Domain from Wikimedia Commons</a:t>
              </a:r>
            </a:p>
          </p:txBody>
        </p:sp>
      </p:grpSp>
      <p:sp>
        <p:nvSpPr>
          <p:cNvPr id="6" name="TextBox 5">
            <a:extLst>
              <a:ext uri="{FF2B5EF4-FFF2-40B4-BE49-F238E27FC236}">
                <a16:creationId xmlns:a16="http://schemas.microsoft.com/office/drawing/2014/main" id="{958295B7-B834-0A9D-EA49-4CF0F4176393}"/>
              </a:ext>
            </a:extLst>
          </p:cNvPr>
          <p:cNvSpPr txBox="1"/>
          <p:nvPr/>
        </p:nvSpPr>
        <p:spPr>
          <a:xfrm>
            <a:off x="5723860" y="1288201"/>
            <a:ext cx="5833729" cy="1267655"/>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From 1567, Protestant refugees fled from the Netherlands, where a Catholic Spanish army were persecuting them. They were welcomed to settle in Southampton by </a:t>
            </a:r>
          </a:p>
          <a:p>
            <a:pPr>
              <a:lnSpc>
                <a:spcPct val="150000"/>
              </a:lnSpc>
            </a:pPr>
            <a:r>
              <a:rPr lang="en-US" sz="1300" dirty="0">
                <a:latin typeface="Linkpen 17a Print" panose="03050602060000000000" pitchFamily="66" charset="77"/>
              </a:rPr>
              <a:t>Queen Elizabeth I.</a:t>
            </a:r>
          </a:p>
        </p:txBody>
      </p:sp>
      <p:sp>
        <p:nvSpPr>
          <p:cNvPr id="3" name="TextBox 2">
            <a:extLst>
              <a:ext uri="{FF2B5EF4-FFF2-40B4-BE49-F238E27FC236}">
                <a16:creationId xmlns:a16="http://schemas.microsoft.com/office/drawing/2014/main" id="{DE74003F-34D7-3F68-A401-39B76265DDD2}"/>
              </a:ext>
            </a:extLst>
          </p:cNvPr>
          <p:cNvSpPr txBox="1"/>
          <p:nvPr/>
        </p:nvSpPr>
        <p:spPr>
          <a:xfrm>
            <a:off x="5723861" y="2676315"/>
            <a:ext cx="5833730" cy="1267655"/>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The following year, French Protestants, known as Huguenots also sought refuge in Southampton. It has been estimated that a 10th of the population of Southampton were religious refugees at this time.</a:t>
            </a:r>
          </a:p>
        </p:txBody>
      </p:sp>
      <p:sp>
        <p:nvSpPr>
          <p:cNvPr id="11" name="TextBox 10">
            <a:extLst>
              <a:ext uri="{FF2B5EF4-FFF2-40B4-BE49-F238E27FC236}">
                <a16:creationId xmlns:a16="http://schemas.microsoft.com/office/drawing/2014/main" id="{D0B13C0D-3C14-1555-D061-EF5417765C47}"/>
              </a:ext>
            </a:extLst>
          </p:cNvPr>
          <p:cNvSpPr txBox="1"/>
          <p:nvPr/>
        </p:nvSpPr>
        <p:spPr>
          <a:xfrm>
            <a:off x="5723861" y="4064429"/>
            <a:ext cx="5918790" cy="1267655"/>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They included weavers, cutlers, brewers, bankers and doctors. They found work here and were welcomed for the industries they helped develop, the English apprentices they trained and the prosperity this brought.</a:t>
            </a:r>
          </a:p>
        </p:txBody>
      </p:sp>
      <p:grpSp>
        <p:nvGrpSpPr>
          <p:cNvPr id="13" name="Group 12" descr="The Church of St Julian, where they worshipped, still holds services in French today.&#10;">
            <a:extLst>
              <a:ext uri="{FF2B5EF4-FFF2-40B4-BE49-F238E27FC236}">
                <a16:creationId xmlns:a16="http://schemas.microsoft.com/office/drawing/2014/main" id="{E79C7EB7-5572-D70C-E0EF-5BF54FDA6070}"/>
              </a:ext>
            </a:extLst>
          </p:cNvPr>
          <p:cNvGrpSpPr/>
          <p:nvPr/>
        </p:nvGrpSpPr>
        <p:grpSpPr>
          <a:xfrm>
            <a:off x="5604603" y="5569799"/>
            <a:ext cx="5636420" cy="667490"/>
            <a:chOff x="5517132" y="5614712"/>
            <a:chExt cx="5636420" cy="667490"/>
          </a:xfrm>
        </p:grpSpPr>
        <p:sp>
          <p:nvSpPr>
            <p:cNvPr id="7" name="TextBox 6">
              <a:extLst>
                <a:ext uri="{FF2B5EF4-FFF2-40B4-BE49-F238E27FC236}">
                  <a16:creationId xmlns:a16="http://schemas.microsoft.com/office/drawing/2014/main" id="{4BE52670-A007-AA66-9FCE-2F8477C975EF}"/>
                </a:ext>
              </a:extLst>
            </p:cNvPr>
            <p:cNvSpPr txBox="1"/>
            <p:nvPr/>
          </p:nvSpPr>
          <p:spPr>
            <a:xfrm>
              <a:off x="5837274" y="5614712"/>
              <a:ext cx="5316278" cy="667490"/>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The Church of St Julian, where they worshipped, still holds services in French today.</a:t>
              </a:r>
            </a:p>
          </p:txBody>
        </p:sp>
        <p:pic>
          <p:nvPicPr>
            <p:cNvPr id="9" name="Picture 8">
              <a:extLst>
                <a:ext uri="{FF2B5EF4-FFF2-40B4-BE49-F238E27FC236}">
                  <a16:creationId xmlns:a16="http://schemas.microsoft.com/office/drawing/2014/main" id="{7BBE78EB-F6B0-5F4B-26B9-CEA984722405}"/>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800000">
              <a:off x="5517132" y="5678317"/>
              <a:ext cx="350267" cy="248874"/>
            </a:xfrm>
            <a:prstGeom prst="rect">
              <a:avLst/>
            </a:prstGeom>
          </p:spPr>
        </p:pic>
      </p:grpSp>
      <p:pic>
        <p:nvPicPr>
          <p:cNvPr id="4" name="Logo">
            <a:extLst>
              <a:ext uri="{FF2B5EF4-FFF2-40B4-BE49-F238E27FC236}">
                <a16:creationId xmlns:a16="http://schemas.microsoft.com/office/drawing/2014/main" id="{A98AE027-D03E-7A57-968B-06056D965E20}"/>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290048" y="5559552"/>
            <a:ext cx="1901951" cy="1297006"/>
          </a:xfrm>
          <a:prstGeom prst="rect">
            <a:avLst/>
          </a:prstGeom>
        </p:spPr>
      </p:pic>
    </p:spTree>
    <p:extLst>
      <p:ext uri="{BB962C8B-B14F-4D97-AF65-F5344CB8AC3E}">
        <p14:creationId xmlns:p14="http://schemas.microsoft.com/office/powerpoint/2010/main" val="13408414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p:bldP spid="3"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27134E9F-3430-3864-B715-BDDBB93CAB7C}"/>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96BC8BF6-3639-828C-CBBB-F5FDB4C61D48}"/>
              </a:ext>
            </a:extLst>
          </p:cNvPr>
          <p:cNvSpPr>
            <a:spLocks noGrp="1"/>
          </p:cNvSpPr>
          <p:nvPr>
            <p:ph type="ctrTitle"/>
          </p:nvPr>
        </p:nvSpPr>
        <p:spPr>
          <a:xfrm>
            <a:off x="1524000" y="-1280448"/>
            <a:ext cx="9144000" cy="921925"/>
          </a:xfrm>
        </p:spPr>
        <p:txBody>
          <a:bodyPr>
            <a:normAutofit/>
          </a:bodyPr>
          <a:lstStyle/>
          <a:p>
            <a:r>
              <a:rPr lang="en-US" dirty="0"/>
              <a:t>Imports and Exports</a:t>
            </a:r>
          </a:p>
        </p:txBody>
      </p:sp>
      <p:sp>
        <p:nvSpPr>
          <p:cNvPr id="8" name="Slide Question">
            <a:extLst>
              <a:ext uri="{FF2B5EF4-FFF2-40B4-BE49-F238E27FC236}">
                <a16:creationId xmlns:a16="http://schemas.microsoft.com/office/drawing/2014/main" id="{FC539257-AE6F-F2E9-9C1D-A9D447F31F75}"/>
              </a:ext>
            </a:extLst>
          </p:cNvPr>
          <p:cNvSpPr txBox="1"/>
          <p:nvPr/>
        </p:nvSpPr>
        <p:spPr>
          <a:xfrm>
            <a:off x="0" y="-102193"/>
            <a:ext cx="6772940" cy="356123"/>
          </a:xfrm>
          <a:prstGeom prst="rect">
            <a:avLst/>
          </a:prstGeom>
          <a:noFill/>
        </p:spPr>
        <p:txBody>
          <a:bodyPr wrap="square">
            <a:spAutoFit/>
          </a:bodyPr>
          <a:lstStyle/>
          <a:p>
            <a:pPr>
              <a:lnSpc>
                <a:spcPts val="2420"/>
              </a:lnSpc>
            </a:pPr>
            <a:r>
              <a:rPr lang="en-GB" sz="1100" dirty="0">
                <a:effectLst>
                  <a:glow rad="222120">
                    <a:schemeClr val="bg1"/>
                  </a:glow>
                </a:effectLst>
                <a:latin typeface="Superclarendon Rg" panose="02000505080000020003" pitchFamily="2" charset="77"/>
              </a:rPr>
              <a:t>Why did so many migrants and refugees come to Southampton during this period?</a:t>
            </a:r>
          </a:p>
        </p:txBody>
      </p:sp>
      <p:sp>
        <p:nvSpPr>
          <p:cNvPr id="12" name="Title">
            <a:extLst>
              <a:ext uri="{FF2B5EF4-FFF2-40B4-BE49-F238E27FC236}">
                <a16:creationId xmlns:a16="http://schemas.microsoft.com/office/drawing/2014/main" id="{CD41186C-8BB1-1013-79F5-C041FB800599}"/>
              </a:ext>
            </a:extLst>
          </p:cNvPr>
          <p:cNvSpPr txBox="1">
            <a:spLocks/>
          </p:cNvSpPr>
          <p:nvPr/>
        </p:nvSpPr>
        <p:spPr>
          <a:xfrm>
            <a:off x="482007" y="458734"/>
            <a:ext cx="6514214"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800" dirty="0">
                <a:ln w="12700">
                  <a:noFill/>
                </a:ln>
                <a:latin typeface="Superclarendon Rg" panose="02060605060000020003" pitchFamily="18" charset="77"/>
              </a:rPr>
              <a:t>Imports and Exports</a:t>
            </a:r>
          </a:p>
        </p:txBody>
      </p:sp>
      <p:sp>
        <p:nvSpPr>
          <p:cNvPr id="6" name="TextBox 5">
            <a:extLst>
              <a:ext uri="{FF2B5EF4-FFF2-40B4-BE49-F238E27FC236}">
                <a16:creationId xmlns:a16="http://schemas.microsoft.com/office/drawing/2014/main" id="{CDAD4CA6-CEF7-2FF7-2C69-ADC36F0C89B2}"/>
              </a:ext>
            </a:extLst>
          </p:cNvPr>
          <p:cNvSpPr txBox="1"/>
          <p:nvPr/>
        </p:nvSpPr>
        <p:spPr>
          <a:xfrm>
            <a:off x="482007" y="1278351"/>
            <a:ext cx="5833730" cy="1222451"/>
          </a:xfrm>
          <a:prstGeom prst="rect">
            <a:avLst/>
          </a:prstGeom>
          <a:noFill/>
        </p:spPr>
        <p:txBody>
          <a:bodyPr wrap="square" rtlCol="0">
            <a:spAutoFit/>
          </a:bodyPr>
          <a:lstStyle/>
          <a:p>
            <a:pPr>
              <a:lnSpc>
                <a:spcPct val="150000"/>
              </a:lnSpc>
            </a:pPr>
            <a:r>
              <a:rPr lang="en-US" sz="1250" dirty="0">
                <a:latin typeface="Linkpen 17a Print" panose="03050602060000000000" pitchFamily="66" charset="77"/>
              </a:rPr>
              <a:t>During the Tudor period, the town’s trading rights changed. At times Southampton had special </a:t>
            </a:r>
            <a:r>
              <a:rPr lang="en-US" sz="1250" dirty="0" err="1">
                <a:latin typeface="Linkpen 17a Print" panose="03050602060000000000" pitchFamily="66" charset="77"/>
              </a:rPr>
              <a:t>licences</a:t>
            </a:r>
            <a:r>
              <a:rPr lang="en-US" sz="1250" dirty="0">
                <a:latin typeface="Linkpen 17a Print" panose="03050602060000000000" pitchFamily="66" charset="77"/>
              </a:rPr>
              <a:t> to export or import certain goods, such as wool and sweet wine, which brought wealth to the town. </a:t>
            </a:r>
          </a:p>
        </p:txBody>
      </p:sp>
      <p:sp>
        <p:nvSpPr>
          <p:cNvPr id="3" name="TextBox 2">
            <a:extLst>
              <a:ext uri="{FF2B5EF4-FFF2-40B4-BE49-F238E27FC236}">
                <a16:creationId xmlns:a16="http://schemas.microsoft.com/office/drawing/2014/main" id="{42513A5E-296B-5F50-24D5-025E2B17E8C6}"/>
              </a:ext>
            </a:extLst>
          </p:cNvPr>
          <p:cNvSpPr txBox="1"/>
          <p:nvPr/>
        </p:nvSpPr>
        <p:spPr>
          <a:xfrm>
            <a:off x="482006" y="2573816"/>
            <a:ext cx="6138655" cy="933910"/>
          </a:xfrm>
          <a:prstGeom prst="rect">
            <a:avLst/>
          </a:prstGeom>
          <a:noFill/>
        </p:spPr>
        <p:txBody>
          <a:bodyPr wrap="square" rtlCol="0">
            <a:spAutoFit/>
          </a:bodyPr>
          <a:lstStyle/>
          <a:p>
            <a:pPr>
              <a:lnSpc>
                <a:spcPct val="150000"/>
              </a:lnSpc>
            </a:pPr>
            <a:r>
              <a:rPr lang="en-US" sz="1250" dirty="0">
                <a:latin typeface="Linkpen 17a Print" panose="03050602060000000000" pitchFamily="66" charset="77"/>
              </a:rPr>
              <a:t>Over time, as London and other ports expanded, some long-distance trade moved away, but Southampton remained a busy regional port with links to the Channel and Atlantic trade.</a:t>
            </a:r>
          </a:p>
        </p:txBody>
      </p:sp>
      <p:sp>
        <p:nvSpPr>
          <p:cNvPr id="11" name="TextBox 10">
            <a:extLst>
              <a:ext uri="{FF2B5EF4-FFF2-40B4-BE49-F238E27FC236}">
                <a16:creationId xmlns:a16="http://schemas.microsoft.com/office/drawing/2014/main" id="{157636EA-2E46-3AE5-4C18-5A5916602673}"/>
              </a:ext>
            </a:extLst>
          </p:cNvPr>
          <p:cNvSpPr txBox="1"/>
          <p:nvPr/>
        </p:nvSpPr>
        <p:spPr>
          <a:xfrm>
            <a:off x="482006" y="3585472"/>
            <a:ext cx="6025119" cy="1799532"/>
          </a:xfrm>
          <a:prstGeom prst="rect">
            <a:avLst/>
          </a:prstGeom>
          <a:noFill/>
        </p:spPr>
        <p:txBody>
          <a:bodyPr wrap="square" rtlCol="0">
            <a:spAutoFit/>
          </a:bodyPr>
          <a:lstStyle/>
          <a:p>
            <a:pPr>
              <a:lnSpc>
                <a:spcPct val="150000"/>
              </a:lnSpc>
            </a:pPr>
            <a:r>
              <a:rPr lang="en-US" sz="1250" dirty="0">
                <a:latin typeface="Linkpen 17a Print" panose="03050602060000000000" pitchFamily="66" charset="77"/>
              </a:rPr>
              <a:t>Southampton had many experienced seaman in the port, familiar with the dangerous Transatlantic crossing through trade links with the English colonies in Virginia and Newfoundland.  It became one of the main ports from which migrants left the country, including the Pilgrim Fathers on the Mayflower in 1620. </a:t>
            </a:r>
          </a:p>
        </p:txBody>
      </p:sp>
      <p:grpSp>
        <p:nvGrpSpPr>
          <p:cNvPr id="20" name="Group 19" descr="A modern day colour photograph of a replica of the Mayflower. ">
            <a:extLst>
              <a:ext uri="{FF2B5EF4-FFF2-40B4-BE49-F238E27FC236}">
                <a16:creationId xmlns:a16="http://schemas.microsoft.com/office/drawing/2014/main" id="{926C40C7-2B7A-C5C5-1189-D2BC59A41305}"/>
              </a:ext>
            </a:extLst>
          </p:cNvPr>
          <p:cNvGrpSpPr/>
          <p:nvPr/>
        </p:nvGrpSpPr>
        <p:grpSpPr>
          <a:xfrm>
            <a:off x="6724358" y="860035"/>
            <a:ext cx="4996268" cy="4005476"/>
            <a:chOff x="6724358" y="860035"/>
            <a:chExt cx="4996268" cy="4005476"/>
          </a:xfrm>
        </p:grpSpPr>
        <p:pic>
          <p:nvPicPr>
            <p:cNvPr id="2" name="Picture 1" descr="A large wooden ship in the water&#10;&#10;AI-generated content may be incorrect.">
              <a:extLst>
                <a:ext uri="{FF2B5EF4-FFF2-40B4-BE49-F238E27FC236}">
                  <a16:creationId xmlns:a16="http://schemas.microsoft.com/office/drawing/2014/main" id="{D03B3DF0-7F4B-03E3-43DA-E187FA0E4416}"/>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6724358" y="881301"/>
              <a:ext cx="4936600" cy="3984210"/>
            </a:xfrm>
            <a:prstGeom prst="rect">
              <a:avLst/>
            </a:prstGeom>
            <a:ln w="19050">
              <a:solidFill>
                <a:schemeClr val="tx1"/>
              </a:solidFill>
            </a:ln>
          </p:spPr>
        </p:pic>
        <p:sp>
          <p:nvSpPr>
            <p:cNvPr id="19" name="TextBox 18">
              <a:extLst>
                <a:ext uri="{FF2B5EF4-FFF2-40B4-BE49-F238E27FC236}">
                  <a16:creationId xmlns:a16="http://schemas.microsoft.com/office/drawing/2014/main" id="{B179A045-008B-EE5D-F3B3-98BC2E5E40E3}"/>
                </a:ext>
              </a:extLst>
            </p:cNvPr>
            <p:cNvSpPr txBox="1"/>
            <p:nvPr/>
          </p:nvSpPr>
          <p:spPr>
            <a:xfrm>
              <a:off x="10047768" y="860035"/>
              <a:ext cx="1672858" cy="215444"/>
            </a:xfrm>
            <a:prstGeom prst="rect">
              <a:avLst/>
            </a:prstGeom>
            <a:noFill/>
          </p:spPr>
          <p:txBody>
            <a:bodyPr wrap="square" rtlCol="0">
              <a:spAutoFit/>
            </a:bodyPr>
            <a:lstStyle/>
            <a:p>
              <a:r>
                <a:rPr lang="en-GB" sz="800" dirty="0">
                  <a:solidFill>
                    <a:schemeClr val="bg1">
                      <a:lumMod val="85000"/>
                    </a:schemeClr>
                  </a:solidFill>
                </a:rPr>
                <a:t>© Public Domain Andrew Hitchcock</a:t>
              </a:r>
            </a:p>
          </p:txBody>
        </p:sp>
      </p:grpSp>
      <p:grpSp>
        <p:nvGrpSpPr>
          <p:cNvPr id="13" name="Group 12" descr="Mayflower II, replica ship, Southampton&#10;">
            <a:extLst>
              <a:ext uri="{FF2B5EF4-FFF2-40B4-BE49-F238E27FC236}">
                <a16:creationId xmlns:a16="http://schemas.microsoft.com/office/drawing/2014/main" id="{A270A758-EEC2-DC1F-86E0-96625D44B170}"/>
              </a:ext>
            </a:extLst>
          </p:cNvPr>
          <p:cNvGrpSpPr/>
          <p:nvPr/>
        </p:nvGrpSpPr>
        <p:grpSpPr>
          <a:xfrm>
            <a:off x="7196891" y="4971551"/>
            <a:ext cx="4336746" cy="378709"/>
            <a:chOff x="5627097" y="5614044"/>
            <a:chExt cx="4336746" cy="378709"/>
          </a:xfrm>
        </p:grpSpPr>
        <p:sp>
          <p:nvSpPr>
            <p:cNvPr id="7" name="TextBox 6">
              <a:extLst>
                <a:ext uri="{FF2B5EF4-FFF2-40B4-BE49-F238E27FC236}">
                  <a16:creationId xmlns:a16="http://schemas.microsoft.com/office/drawing/2014/main" id="{B4F17988-94CF-F3C4-CDFB-EC99B5092D10}"/>
                </a:ext>
              </a:extLst>
            </p:cNvPr>
            <p:cNvSpPr txBox="1"/>
            <p:nvPr/>
          </p:nvSpPr>
          <p:spPr>
            <a:xfrm>
              <a:off x="5816008" y="5625345"/>
              <a:ext cx="4147835" cy="367408"/>
            </a:xfrm>
            <a:prstGeom prst="rect">
              <a:avLst/>
            </a:prstGeom>
            <a:noFill/>
          </p:spPr>
          <p:txBody>
            <a:bodyPr wrap="square" rtlCol="0">
              <a:spAutoFit/>
            </a:bodyPr>
            <a:lstStyle/>
            <a:p>
              <a:pPr>
                <a:lnSpc>
                  <a:spcPct val="150000"/>
                </a:lnSpc>
              </a:pPr>
              <a:r>
                <a:rPr lang="en-US" sz="1250" dirty="0">
                  <a:latin typeface="Linkpen 17a Print" panose="03050602060000000000" pitchFamily="66" charset="77"/>
                </a:rPr>
                <a:t>Mayflower II, replica ship, Southampton</a:t>
              </a:r>
            </a:p>
          </p:txBody>
        </p:sp>
        <p:pic>
          <p:nvPicPr>
            <p:cNvPr id="9" name="Picture 8">
              <a:extLst>
                <a:ext uri="{FF2B5EF4-FFF2-40B4-BE49-F238E27FC236}">
                  <a16:creationId xmlns:a16="http://schemas.microsoft.com/office/drawing/2014/main" id="{7E37AB6C-0FC9-80C9-DDB0-CDB56DA38FE0}"/>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5576400" y="5664741"/>
              <a:ext cx="350267" cy="248874"/>
            </a:xfrm>
            <a:prstGeom prst="rect">
              <a:avLst/>
            </a:prstGeom>
          </p:spPr>
        </p:pic>
      </p:grpSp>
      <p:pic>
        <p:nvPicPr>
          <p:cNvPr id="18" name="Picture 17" descr="Tudor timeline (AD 1485 to AD 1603)">
            <a:extLst>
              <a:ext uri="{FF2B5EF4-FFF2-40B4-BE49-F238E27FC236}">
                <a16:creationId xmlns:a16="http://schemas.microsoft.com/office/drawing/2014/main" id="{B8211C17-110E-3E71-2B1E-685B06B8D7AA}"/>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30405" y="5519676"/>
            <a:ext cx="12452809" cy="1010888"/>
          </a:xfrm>
          <a:prstGeom prst="rect">
            <a:avLst/>
          </a:prstGeom>
        </p:spPr>
      </p:pic>
      <p:pic>
        <p:nvPicPr>
          <p:cNvPr id="4" name="Logo">
            <a:extLst>
              <a:ext uri="{FF2B5EF4-FFF2-40B4-BE49-F238E27FC236}">
                <a16:creationId xmlns:a16="http://schemas.microsoft.com/office/drawing/2014/main" id="{019D1C65-13D2-72C1-2539-8DCCFA800F3F}"/>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290048" y="5559552"/>
            <a:ext cx="1901951" cy="1297006"/>
          </a:xfrm>
          <a:prstGeom prst="rect">
            <a:avLst/>
          </a:prstGeom>
        </p:spPr>
      </p:pic>
    </p:spTree>
    <p:extLst>
      <p:ext uri="{BB962C8B-B14F-4D97-AF65-F5344CB8AC3E}">
        <p14:creationId xmlns:p14="http://schemas.microsoft.com/office/powerpoint/2010/main" val="291583978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p:bldP spid="3"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DEE0F05-897D-FE4A-F8D2-857707DB70FB}"/>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DB200B77-356F-10DD-15AF-A66FBDCCD4D1}"/>
              </a:ext>
            </a:extLst>
          </p:cNvPr>
          <p:cNvSpPr>
            <a:spLocks noGrp="1"/>
          </p:cNvSpPr>
          <p:nvPr>
            <p:ph type="ctrTitle"/>
          </p:nvPr>
        </p:nvSpPr>
        <p:spPr>
          <a:xfrm>
            <a:off x="1524000" y="-1280448"/>
            <a:ext cx="9144000" cy="921925"/>
          </a:xfrm>
        </p:spPr>
        <p:txBody>
          <a:bodyPr>
            <a:normAutofit/>
          </a:bodyPr>
          <a:lstStyle/>
          <a:p>
            <a:r>
              <a:rPr lang="en-US" dirty="0"/>
              <a:t>Merchants' Houses</a:t>
            </a:r>
          </a:p>
        </p:txBody>
      </p:sp>
      <p:sp>
        <p:nvSpPr>
          <p:cNvPr id="8" name="Slide Question">
            <a:extLst>
              <a:ext uri="{FF2B5EF4-FFF2-40B4-BE49-F238E27FC236}">
                <a16:creationId xmlns:a16="http://schemas.microsoft.com/office/drawing/2014/main" id="{DDA053F1-EEF2-9C8D-B08F-2C2FEC90CA9B}"/>
              </a:ext>
            </a:extLst>
          </p:cNvPr>
          <p:cNvSpPr txBox="1"/>
          <p:nvPr/>
        </p:nvSpPr>
        <p:spPr>
          <a:xfrm>
            <a:off x="0" y="-102193"/>
            <a:ext cx="6772940" cy="356123"/>
          </a:xfrm>
          <a:prstGeom prst="rect">
            <a:avLst/>
          </a:prstGeom>
          <a:noFill/>
        </p:spPr>
        <p:txBody>
          <a:bodyPr wrap="square">
            <a:spAutoFit/>
          </a:bodyPr>
          <a:lstStyle/>
          <a:p>
            <a:pPr>
              <a:lnSpc>
                <a:spcPts val="2420"/>
              </a:lnSpc>
            </a:pPr>
            <a:r>
              <a:rPr lang="en-GB" sz="1100" dirty="0">
                <a:effectLst>
                  <a:glow rad="222120">
                    <a:schemeClr val="bg1"/>
                  </a:glow>
                </a:effectLst>
                <a:latin typeface="Superclarendon Rg" panose="02000505080000020003" pitchFamily="2" charset="77"/>
              </a:rPr>
              <a:t>What can still be seen today of Medieval and Tudor Southampton?</a:t>
            </a:r>
          </a:p>
        </p:txBody>
      </p:sp>
      <p:sp>
        <p:nvSpPr>
          <p:cNvPr id="12" name="Title">
            <a:extLst>
              <a:ext uri="{FF2B5EF4-FFF2-40B4-BE49-F238E27FC236}">
                <a16:creationId xmlns:a16="http://schemas.microsoft.com/office/drawing/2014/main" id="{3063FC91-783A-C407-0304-17B9AED19CC5}"/>
              </a:ext>
            </a:extLst>
          </p:cNvPr>
          <p:cNvSpPr txBox="1">
            <a:spLocks/>
          </p:cNvSpPr>
          <p:nvPr/>
        </p:nvSpPr>
        <p:spPr>
          <a:xfrm>
            <a:off x="482007" y="386958"/>
            <a:ext cx="6514214"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Merchants' Houses</a:t>
            </a:r>
          </a:p>
        </p:txBody>
      </p:sp>
      <p:grpSp>
        <p:nvGrpSpPr>
          <p:cNvPr id="15" name="Group 14" descr="A modern day colour photograph of a Tudor house, it is painted white white black wooden beams.">
            <a:extLst>
              <a:ext uri="{FF2B5EF4-FFF2-40B4-BE49-F238E27FC236}">
                <a16:creationId xmlns:a16="http://schemas.microsoft.com/office/drawing/2014/main" id="{2A3175E4-6108-948A-9E12-35FD562AC307}"/>
              </a:ext>
            </a:extLst>
          </p:cNvPr>
          <p:cNvGrpSpPr/>
          <p:nvPr/>
        </p:nvGrpSpPr>
        <p:grpSpPr>
          <a:xfrm>
            <a:off x="482362" y="1152604"/>
            <a:ext cx="7566484" cy="5047135"/>
            <a:chOff x="482362" y="1295722"/>
            <a:chExt cx="7566484" cy="5047135"/>
          </a:xfrm>
        </p:grpSpPr>
        <p:pic>
          <p:nvPicPr>
            <p:cNvPr id="5" name="Picture 4">
              <a:extLst>
                <a:ext uri="{FF2B5EF4-FFF2-40B4-BE49-F238E27FC236}">
                  <a16:creationId xmlns:a16="http://schemas.microsoft.com/office/drawing/2014/main" id="{EEBCC8E1-9FC1-9B0C-75F6-6749BA85537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35527" y="1295722"/>
              <a:ext cx="7513319" cy="5015236"/>
            </a:xfrm>
            <a:prstGeom prst="rect">
              <a:avLst/>
            </a:prstGeom>
            <a:ln w="19050">
              <a:solidFill>
                <a:schemeClr val="tx1"/>
              </a:solidFill>
            </a:ln>
          </p:spPr>
        </p:pic>
        <p:sp>
          <p:nvSpPr>
            <p:cNvPr id="10" name="TextBox 9">
              <a:extLst>
                <a:ext uri="{FF2B5EF4-FFF2-40B4-BE49-F238E27FC236}">
                  <a16:creationId xmlns:a16="http://schemas.microsoft.com/office/drawing/2014/main" id="{35D2315B-AC74-3CE7-77EC-EB203C03A4AB}"/>
                </a:ext>
              </a:extLst>
            </p:cNvPr>
            <p:cNvSpPr txBox="1"/>
            <p:nvPr/>
          </p:nvSpPr>
          <p:spPr>
            <a:xfrm>
              <a:off x="482362" y="6127413"/>
              <a:ext cx="2037552" cy="215444"/>
            </a:xfrm>
            <a:prstGeom prst="rect">
              <a:avLst/>
            </a:prstGeom>
            <a:noFill/>
          </p:spPr>
          <p:txBody>
            <a:bodyPr wrap="square" rtlCol="0">
              <a:spAutoFit/>
            </a:bodyPr>
            <a:lstStyle/>
            <a:p>
              <a:r>
                <a:rPr lang="en-GB" sz="800" dirty="0">
                  <a:solidFill>
                    <a:schemeClr val="bg1">
                      <a:lumMod val="85000"/>
                    </a:schemeClr>
                  </a:solidFill>
                </a:rPr>
                <a:t>© Public Domain from Wikimedia Commons</a:t>
              </a:r>
            </a:p>
          </p:txBody>
        </p:sp>
      </p:grpSp>
      <p:sp>
        <p:nvSpPr>
          <p:cNvPr id="6" name="TextBox 5">
            <a:extLst>
              <a:ext uri="{FF2B5EF4-FFF2-40B4-BE49-F238E27FC236}">
                <a16:creationId xmlns:a16="http://schemas.microsoft.com/office/drawing/2014/main" id="{CE42B5E1-E67A-166C-A041-3838EDE0EA8A}"/>
              </a:ext>
            </a:extLst>
          </p:cNvPr>
          <p:cNvSpPr txBox="1"/>
          <p:nvPr/>
        </p:nvSpPr>
        <p:spPr>
          <a:xfrm>
            <a:off x="8240232" y="1181949"/>
            <a:ext cx="3259301" cy="2167901"/>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In the sixteenth century, some religious houses were closed and their land was sold, while new civic institutions were founded, such as a free grammar school created with a legacy in 1553.</a:t>
            </a:r>
          </a:p>
        </p:txBody>
      </p:sp>
      <p:sp>
        <p:nvSpPr>
          <p:cNvPr id="3" name="TextBox 2">
            <a:extLst>
              <a:ext uri="{FF2B5EF4-FFF2-40B4-BE49-F238E27FC236}">
                <a16:creationId xmlns:a16="http://schemas.microsoft.com/office/drawing/2014/main" id="{397DFE76-ABA1-607B-BC92-08D70FCE45C7}"/>
              </a:ext>
            </a:extLst>
          </p:cNvPr>
          <p:cNvSpPr txBox="1"/>
          <p:nvPr/>
        </p:nvSpPr>
        <p:spPr>
          <a:xfrm>
            <a:off x="8240232" y="3429000"/>
            <a:ext cx="3429662" cy="1867819"/>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Some wealthy merchant houses such as Tudor House, still survive. It is now a museum where we can see objects and rooms that tell the story of merchant life at the time.</a:t>
            </a:r>
          </a:p>
        </p:txBody>
      </p:sp>
      <p:grpSp>
        <p:nvGrpSpPr>
          <p:cNvPr id="19" name="Group 18" descr="Tudor House&#10;">
            <a:extLst>
              <a:ext uri="{FF2B5EF4-FFF2-40B4-BE49-F238E27FC236}">
                <a16:creationId xmlns:a16="http://schemas.microsoft.com/office/drawing/2014/main" id="{70CAA5A7-7448-BCBB-18C2-B5113B6A1EB3}"/>
              </a:ext>
            </a:extLst>
          </p:cNvPr>
          <p:cNvGrpSpPr/>
          <p:nvPr/>
        </p:nvGrpSpPr>
        <p:grpSpPr>
          <a:xfrm>
            <a:off x="8326355" y="5492347"/>
            <a:ext cx="1963693" cy="367408"/>
            <a:chOff x="8326355" y="5492347"/>
            <a:chExt cx="1963693" cy="367408"/>
          </a:xfrm>
        </p:grpSpPr>
        <p:sp>
          <p:nvSpPr>
            <p:cNvPr id="7" name="TextBox 6">
              <a:extLst>
                <a:ext uri="{FF2B5EF4-FFF2-40B4-BE49-F238E27FC236}">
                  <a16:creationId xmlns:a16="http://schemas.microsoft.com/office/drawing/2014/main" id="{5E2CCF78-37E2-4F23-DEDB-916692C2E851}"/>
                </a:ext>
              </a:extLst>
            </p:cNvPr>
            <p:cNvSpPr txBox="1"/>
            <p:nvPr/>
          </p:nvSpPr>
          <p:spPr>
            <a:xfrm>
              <a:off x="8684228" y="5492347"/>
              <a:ext cx="1605820" cy="367408"/>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Tudor House</a:t>
              </a:r>
            </a:p>
          </p:txBody>
        </p:sp>
        <p:pic>
          <p:nvPicPr>
            <p:cNvPr id="17" name="Picture 16">
              <a:extLst>
                <a:ext uri="{FF2B5EF4-FFF2-40B4-BE49-F238E27FC236}">
                  <a16:creationId xmlns:a16="http://schemas.microsoft.com/office/drawing/2014/main" id="{2AC39A0E-2E82-8DA6-1EF7-D7B96BCA54AE}"/>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800000">
              <a:off x="8326355" y="5551614"/>
              <a:ext cx="350267" cy="248874"/>
            </a:xfrm>
            <a:prstGeom prst="rect">
              <a:avLst/>
            </a:prstGeom>
          </p:spPr>
        </p:pic>
      </p:grpSp>
      <p:pic>
        <p:nvPicPr>
          <p:cNvPr id="4" name="Logo">
            <a:extLst>
              <a:ext uri="{FF2B5EF4-FFF2-40B4-BE49-F238E27FC236}">
                <a16:creationId xmlns:a16="http://schemas.microsoft.com/office/drawing/2014/main" id="{8BF38D93-1566-EC90-8C6D-95D95CB6C8D7}"/>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290048" y="5559552"/>
            <a:ext cx="1901951" cy="1297006"/>
          </a:xfrm>
          <a:prstGeom prst="rect">
            <a:avLst/>
          </a:prstGeom>
        </p:spPr>
      </p:pic>
    </p:spTree>
    <p:extLst>
      <p:ext uri="{BB962C8B-B14F-4D97-AF65-F5344CB8AC3E}">
        <p14:creationId xmlns:p14="http://schemas.microsoft.com/office/powerpoint/2010/main" val="412130960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p:bldP spid="3"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9F407D5-FF31-3280-7AF4-D7760E1358E9}"/>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7DC6F6F8-9E87-33D8-C5FB-FAAB3655FAC0}"/>
              </a:ext>
            </a:extLst>
          </p:cNvPr>
          <p:cNvSpPr>
            <a:spLocks noGrp="1"/>
          </p:cNvSpPr>
          <p:nvPr>
            <p:ph type="ctrTitle"/>
          </p:nvPr>
        </p:nvSpPr>
        <p:spPr>
          <a:xfrm>
            <a:off x="1524000" y="-1280448"/>
            <a:ext cx="9144000" cy="921925"/>
          </a:xfrm>
        </p:spPr>
        <p:txBody>
          <a:bodyPr>
            <a:normAutofit/>
          </a:bodyPr>
          <a:lstStyle/>
          <a:p>
            <a:r>
              <a:rPr lang="en-US" dirty="0"/>
              <a:t>The Great Plague</a:t>
            </a:r>
          </a:p>
        </p:txBody>
      </p:sp>
      <p:sp>
        <p:nvSpPr>
          <p:cNvPr id="8" name="Slide Question">
            <a:extLst>
              <a:ext uri="{FF2B5EF4-FFF2-40B4-BE49-F238E27FC236}">
                <a16:creationId xmlns:a16="http://schemas.microsoft.com/office/drawing/2014/main" id="{517EB375-5B76-C37F-688D-4EF552028E93}"/>
              </a:ext>
            </a:extLst>
          </p:cNvPr>
          <p:cNvSpPr txBox="1"/>
          <p:nvPr/>
        </p:nvSpPr>
        <p:spPr>
          <a:xfrm>
            <a:off x="0" y="-102193"/>
            <a:ext cx="6772940" cy="356123"/>
          </a:xfrm>
          <a:prstGeom prst="rect">
            <a:avLst/>
          </a:prstGeom>
          <a:noFill/>
        </p:spPr>
        <p:txBody>
          <a:bodyPr wrap="square">
            <a:spAutoFit/>
          </a:bodyPr>
          <a:lstStyle/>
          <a:p>
            <a:pPr>
              <a:lnSpc>
                <a:spcPts val="2420"/>
              </a:lnSpc>
            </a:pPr>
            <a:r>
              <a:rPr lang="en-GB" sz="1100" dirty="0">
                <a:effectLst>
                  <a:glow rad="222120">
                    <a:schemeClr val="bg1"/>
                  </a:glow>
                </a:effectLst>
                <a:latin typeface="Superclarendon Rg" panose="02000505080000020003" pitchFamily="2" charset="77"/>
              </a:rPr>
              <a:t>What can still be seen today of Medieval and Tudor Southampton?</a:t>
            </a:r>
          </a:p>
        </p:txBody>
      </p:sp>
      <p:sp>
        <p:nvSpPr>
          <p:cNvPr id="12" name="Title">
            <a:extLst>
              <a:ext uri="{FF2B5EF4-FFF2-40B4-BE49-F238E27FC236}">
                <a16:creationId xmlns:a16="http://schemas.microsoft.com/office/drawing/2014/main" id="{282AB379-86E3-6A62-1466-D3B6DB60C7B2}"/>
              </a:ext>
            </a:extLst>
          </p:cNvPr>
          <p:cNvSpPr txBox="1">
            <a:spLocks/>
          </p:cNvSpPr>
          <p:nvPr/>
        </p:nvSpPr>
        <p:spPr>
          <a:xfrm>
            <a:off x="492640" y="1173773"/>
            <a:ext cx="374753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The Great Plague</a:t>
            </a:r>
          </a:p>
        </p:txBody>
      </p:sp>
      <p:sp>
        <p:nvSpPr>
          <p:cNvPr id="6" name="TextBox 5">
            <a:extLst>
              <a:ext uri="{FF2B5EF4-FFF2-40B4-BE49-F238E27FC236}">
                <a16:creationId xmlns:a16="http://schemas.microsoft.com/office/drawing/2014/main" id="{E76F2171-44E6-DF97-C223-1BBF396DBD41}"/>
              </a:ext>
            </a:extLst>
          </p:cNvPr>
          <p:cNvSpPr txBox="1"/>
          <p:nvPr/>
        </p:nvSpPr>
        <p:spPr>
          <a:xfrm>
            <a:off x="492640" y="1998178"/>
            <a:ext cx="3987873" cy="1681229"/>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Centuries later, in June 1665, the plague devastated Southampton again. This time around 1,200 people died. Wealthy families fled the town, while others suffered greatly. </a:t>
            </a:r>
          </a:p>
        </p:txBody>
      </p:sp>
      <p:sp>
        <p:nvSpPr>
          <p:cNvPr id="2" name="TextBox 1">
            <a:extLst>
              <a:ext uri="{FF2B5EF4-FFF2-40B4-BE49-F238E27FC236}">
                <a16:creationId xmlns:a16="http://schemas.microsoft.com/office/drawing/2014/main" id="{7BFB6B5D-07BA-5CAD-D42A-269B13685275}"/>
              </a:ext>
            </a:extLst>
          </p:cNvPr>
          <p:cNvSpPr txBox="1"/>
          <p:nvPr/>
        </p:nvSpPr>
        <p:spPr>
          <a:xfrm>
            <a:off x="492640" y="3732508"/>
            <a:ext cx="3845444" cy="1034899"/>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Records say that Southampton lost nearly all of its trade during the outbreak.</a:t>
            </a:r>
          </a:p>
        </p:txBody>
      </p:sp>
      <p:grpSp>
        <p:nvGrpSpPr>
          <p:cNvPr id="18" name="Group 17" descr="Southampton Pavement Timeline on the QE2 Mile – a walking route that runs through the heart of the city.&#10;">
            <a:extLst>
              <a:ext uri="{FF2B5EF4-FFF2-40B4-BE49-F238E27FC236}">
                <a16:creationId xmlns:a16="http://schemas.microsoft.com/office/drawing/2014/main" id="{88704CF0-DEF3-4F1C-2724-D19A1FF30135}"/>
              </a:ext>
            </a:extLst>
          </p:cNvPr>
          <p:cNvGrpSpPr/>
          <p:nvPr/>
        </p:nvGrpSpPr>
        <p:grpSpPr>
          <a:xfrm>
            <a:off x="406773" y="4845452"/>
            <a:ext cx="4195711" cy="1001236"/>
            <a:chOff x="396140" y="4841489"/>
            <a:chExt cx="4195711" cy="1001236"/>
          </a:xfrm>
        </p:grpSpPr>
        <p:sp>
          <p:nvSpPr>
            <p:cNvPr id="7" name="TextBox 6">
              <a:extLst>
                <a:ext uri="{FF2B5EF4-FFF2-40B4-BE49-F238E27FC236}">
                  <a16:creationId xmlns:a16="http://schemas.microsoft.com/office/drawing/2014/main" id="{B0E95277-D781-85AC-3519-085FD456366D}"/>
                </a:ext>
              </a:extLst>
            </p:cNvPr>
            <p:cNvSpPr txBox="1"/>
            <p:nvPr/>
          </p:nvSpPr>
          <p:spPr>
            <a:xfrm>
              <a:off x="396140" y="4841489"/>
              <a:ext cx="3845444" cy="1001236"/>
            </a:xfrm>
            <a:prstGeom prst="rect">
              <a:avLst/>
            </a:prstGeom>
            <a:noFill/>
          </p:spPr>
          <p:txBody>
            <a:bodyPr wrap="square" rtlCol="0">
              <a:spAutoFit/>
            </a:bodyPr>
            <a:lstStyle/>
            <a:p>
              <a:pPr algn="r">
                <a:lnSpc>
                  <a:spcPct val="150000"/>
                </a:lnSpc>
              </a:pPr>
              <a:r>
                <a:rPr lang="en-US" sz="1350" dirty="0">
                  <a:latin typeface="Linkpen 17a Print" panose="03050602060000000000" pitchFamily="66" charset="77"/>
                </a:rPr>
                <a:t>Southampton Pavement Timeline on the QE2 Mile – a walking route that runs through the heart of the city.</a:t>
              </a:r>
            </a:p>
          </p:txBody>
        </p:sp>
        <p:pic>
          <p:nvPicPr>
            <p:cNvPr id="11" name="Picture 10">
              <a:extLst>
                <a:ext uri="{FF2B5EF4-FFF2-40B4-BE49-F238E27FC236}">
                  <a16:creationId xmlns:a16="http://schemas.microsoft.com/office/drawing/2014/main" id="{8186A6D9-0D6E-3E1D-709B-7CA29E9870A2}"/>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41584" y="4926489"/>
              <a:ext cx="350267" cy="248874"/>
            </a:xfrm>
            <a:prstGeom prst="rect">
              <a:avLst/>
            </a:prstGeom>
          </p:spPr>
        </p:pic>
      </p:grpSp>
      <p:grpSp>
        <p:nvGrpSpPr>
          <p:cNvPr id="20" name="Group 19" descr="A photograph of someone standing next to a bronze plaque that reads &#10;&#10;&quot;1665. The Great Plague claims 1,7000 townspeople; gravediggers are afraid to bury the dead.&quot;">
            <a:extLst>
              <a:ext uri="{FF2B5EF4-FFF2-40B4-BE49-F238E27FC236}">
                <a16:creationId xmlns:a16="http://schemas.microsoft.com/office/drawing/2014/main" id="{884E2CA8-427C-D416-E95C-38444C60D0CB}"/>
              </a:ext>
            </a:extLst>
          </p:cNvPr>
          <p:cNvGrpSpPr/>
          <p:nvPr/>
        </p:nvGrpSpPr>
        <p:grpSpPr>
          <a:xfrm>
            <a:off x="4710223" y="676782"/>
            <a:ext cx="6983456" cy="5394019"/>
            <a:chOff x="4710223" y="676782"/>
            <a:chExt cx="6983456" cy="5394019"/>
          </a:xfrm>
        </p:grpSpPr>
        <p:pic>
          <p:nvPicPr>
            <p:cNvPr id="17" name="Picture 16" descr="A plaque on the ground&#10;&#10;AI-generated content may be incorrect.">
              <a:extLst>
                <a:ext uri="{FF2B5EF4-FFF2-40B4-BE49-F238E27FC236}">
                  <a16:creationId xmlns:a16="http://schemas.microsoft.com/office/drawing/2014/main" id="{F749B707-AA41-8E47-275B-1DA63EF9EE2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4710223" y="891284"/>
              <a:ext cx="6918249" cy="5179517"/>
            </a:xfrm>
            <a:prstGeom prst="rect">
              <a:avLst/>
            </a:prstGeom>
            <a:ln w="19050">
              <a:solidFill>
                <a:schemeClr val="tx1"/>
              </a:solidFill>
            </a:ln>
          </p:spPr>
        </p:pic>
        <p:sp>
          <p:nvSpPr>
            <p:cNvPr id="19" name="TextBox 18">
              <a:extLst>
                <a:ext uri="{FF2B5EF4-FFF2-40B4-BE49-F238E27FC236}">
                  <a16:creationId xmlns:a16="http://schemas.microsoft.com/office/drawing/2014/main" id="{84A8388F-C7BA-E2B1-0529-FD86C5E43D65}"/>
                </a:ext>
              </a:extLst>
            </p:cNvPr>
            <p:cNvSpPr txBox="1"/>
            <p:nvPr/>
          </p:nvSpPr>
          <p:spPr>
            <a:xfrm>
              <a:off x="10596116" y="676782"/>
              <a:ext cx="1097563" cy="214502"/>
            </a:xfrm>
            <a:prstGeom prst="rect">
              <a:avLst/>
            </a:prstGeom>
            <a:noFill/>
          </p:spPr>
          <p:txBody>
            <a:bodyPr wrap="square" rtlCol="0">
              <a:spAutoFit/>
            </a:bodyPr>
            <a:lstStyle/>
            <a:p>
              <a:r>
                <a:rPr lang="en-GB" sz="800" dirty="0">
                  <a:solidFill>
                    <a:schemeClr val="bg1">
                      <a:lumMod val="75000"/>
                    </a:schemeClr>
                  </a:solidFill>
                </a:rPr>
                <a:t>© </a:t>
              </a:r>
              <a:r>
                <a:rPr lang="en-GB" sz="800" dirty="0" err="1">
                  <a:solidFill>
                    <a:schemeClr val="bg1">
                      <a:lumMod val="75000"/>
                    </a:schemeClr>
                  </a:solidFill>
                </a:rPr>
                <a:t>Alamy</a:t>
              </a:r>
              <a:r>
                <a:rPr lang="en-GB" sz="800" dirty="0">
                  <a:solidFill>
                    <a:schemeClr val="bg1">
                      <a:lumMod val="75000"/>
                    </a:schemeClr>
                  </a:solidFill>
                </a:rPr>
                <a:t> ref: D1PT1A</a:t>
              </a:r>
            </a:p>
          </p:txBody>
        </p:sp>
      </p:grpSp>
      <p:pic>
        <p:nvPicPr>
          <p:cNvPr id="4" name="Logo">
            <a:extLst>
              <a:ext uri="{FF2B5EF4-FFF2-40B4-BE49-F238E27FC236}">
                <a16:creationId xmlns:a16="http://schemas.microsoft.com/office/drawing/2014/main" id="{37AC705C-D237-A89E-2B6C-892EA9B4C671}"/>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290048" y="5559552"/>
            <a:ext cx="1901951" cy="1297006"/>
          </a:xfrm>
          <a:prstGeom prst="rect">
            <a:avLst/>
          </a:prstGeom>
        </p:spPr>
      </p:pic>
    </p:spTree>
    <p:extLst>
      <p:ext uri="{BB962C8B-B14F-4D97-AF65-F5344CB8AC3E}">
        <p14:creationId xmlns:p14="http://schemas.microsoft.com/office/powerpoint/2010/main" val="262693072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Slide Title">
            <a:extLst>
              <a:ext uri="{FF2B5EF4-FFF2-40B4-BE49-F238E27FC236}">
                <a16:creationId xmlns:a16="http://schemas.microsoft.com/office/drawing/2014/main" id="{3741ECD7-FB9C-1404-7BD6-0E019CBC8D77}"/>
              </a:ext>
            </a:extLst>
          </p:cNvPr>
          <p:cNvSpPr>
            <a:spLocks noGrp="1"/>
          </p:cNvSpPr>
          <p:nvPr>
            <p:ph type="ctrTitle"/>
          </p:nvPr>
        </p:nvSpPr>
        <p:spPr>
          <a:xfrm>
            <a:off x="1524000" y="-1265352"/>
            <a:ext cx="9144000" cy="1077218"/>
          </a:xfrm>
        </p:spPr>
        <p:txBody>
          <a:bodyPr/>
          <a:lstStyle/>
          <a:p>
            <a:r>
              <a:rPr lang="en-US" dirty="0"/>
              <a:t>Questions</a:t>
            </a:r>
          </a:p>
        </p:txBody>
      </p:sp>
      <p:grpSp>
        <p:nvGrpSpPr>
          <p:cNvPr id="14" name="box 1" descr="What role did Southampton play in the Hundred Years War?&#10;">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29D932F-C3B1-0326-BE7B-8610BF323246}"/>
                </a:ext>
              </a:extLst>
            </p:cNvPr>
            <p:cNvSpPr txBox="1"/>
            <p:nvPr/>
          </p:nvSpPr>
          <p:spPr>
            <a:xfrm>
              <a:off x="821106" y="865241"/>
              <a:ext cx="4892488"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What role did Southampton play in the Hundred Years War?</a:t>
              </a:r>
            </a:p>
          </p:txBody>
        </p:sp>
      </p:grpSp>
      <p:grpSp>
        <p:nvGrpSpPr>
          <p:cNvPr id="17" name="box 2" descr="What can still be seen today of Medieval and Tudor Southampton?&#10;">
            <a:extLst>
              <a:ext uri="{FF2B5EF4-FFF2-40B4-BE49-F238E27FC236}">
                <a16:creationId xmlns:a16="http://schemas.microsoft.com/office/drawing/2014/main" id="{BB0FF705-DCA4-D69D-7529-B87E64C26D5B}"/>
              </a:ext>
            </a:extLst>
          </p:cNvPr>
          <p:cNvGrpSpPr/>
          <p:nvPr/>
        </p:nvGrpSpPr>
        <p:grpSpPr>
          <a:xfrm>
            <a:off x="6164879" y="454349"/>
            <a:ext cx="5498354" cy="2123658"/>
            <a:chOff x="6164879" y="454349"/>
            <a:chExt cx="5498354" cy="2123658"/>
          </a:xfrm>
        </p:grpSpPr>
        <p:sp>
          <p:nvSpPr>
            <p:cNvPr id="18" name="Rectangle 17">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BD5A7856-FA7B-07BE-9968-EF291D5E4E6D}"/>
                </a:ext>
              </a:extLst>
            </p:cNvPr>
            <p:cNvSpPr txBox="1"/>
            <p:nvPr/>
          </p:nvSpPr>
          <p:spPr>
            <a:xfrm>
              <a:off x="6640215" y="865241"/>
              <a:ext cx="454767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What can still be seen today of Medieval and Tudor Southampton?</a:t>
              </a:r>
            </a:p>
          </p:txBody>
        </p:sp>
      </p:grpSp>
      <p:sp>
        <p:nvSpPr>
          <p:cNvPr id="11" name="Main question">
            <a:extLst>
              <a:ext uri="{FF2B5EF4-FFF2-40B4-BE49-F238E27FC236}">
                <a16:creationId xmlns:a16="http://schemas.microsoft.com/office/drawing/2014/main" id="{C9DE474D-C648-979F-EEEB-3C7D530F59E7}"/>
              </a:ext>
            </a:extLst>
          </p:cNvPr>
          <p:cNvSpPr txBox="1"/>
          <p:nvPr/>
        </p:nvSpPr>
        <p:spPr>
          <a:xfrm>
            <a:off x="445847" y="2753413"/>
            <a:ext cx="11217386" cy="1077218"/>
          </a:xfrm>
          <a:prstGeom prst="rect">
            <a:avLst/>
          </a:prstGeom>
          <a:noFill/>
        </p:spPr>
        <p:txBody>
          <a:bodyPr wrap="square">
            <a:spAutoFit/>
          </a:bodyPr>
          <a:lstStyle/>
          <a:p>
            <a:pPr algn="ctr"/>
            <a:r>
              <a:rPr lang="en-GB" sz="3200" dirty="0">
                <a:solidFill>
                  <a:srgbClr val="F49734"/>
                </a:solidFill>
                <a:latin typeface="Superclarendon Rg" panose="02000505080000020003" pitchFamily="2" charset="77"/>
              </a:rPr>
              <a:t>Why was Southampton so important to the country in the Middle Ages and Tudor Period?</a:t>
            </a:r>
          </a:p>
        </p:txBody>
      </p:sp>
      <p:grpSp>
        <p:nvGrpSpPr>
          <p:cNvPr id="20" name="box 3" descr="Why did Henry VIII build so many castles around Southampton?&#10;">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5EF4A7-564C-1CBB-1B83-6B35573A35B4}"/>
                </a:ext>
              </a:extLst>
            </p:cNvPr>
            <p:cNvSpPr txBox="1"/>
            <p:nvPr/>
          </p:nvSpPr>
          <p:spPr>
            <a:xfrm>
              <a:off x="885714" y="4453119"/>
              <a:ext cx="4763271"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Why did Henry VIII build so many castles around Southampton?</a:t>
              </a:r>
            </a:p>
          </p:txBody>
        </p:sp>
      </p:grpSp>
      <p:grpSp>
        <p:nvGrpSpPr>
          <p:cNvPr id="23" name="box 4" descr="Why did so many migrants and refugees come to Southampton during this period?&#10;">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42127DB-E600-D7E0-5A94-1FF7F7902DCB}"/>
                </a:ext>
              </a:extLst>
            </p:cNvPr>
            <p:cNvSpPr txBox="1"/>
            <p:nvPr/>
          </p:nvSpPr>
          <p:spPr>
            <a:xfrm>
              <a:off x="6581018" y="4253064"/>
              <a:ext cx="4666071" cy="1692771"/>
            </a:xfrm>
            <a:prstGeom prst="rect">
              <a:avLst/>
            </a:prstGeom>
            <a:noFill/>
            <a:ln w="19050">
              <a:noFill/>
            </a:ln>
          </p:spPr>
          <p:txBody>
            <a:bodyPr wrap="square">
              <a:spAutoFit/>
            </a:bodyPr>
            <a:lstStyle/>
            <a:p>
              <a:pPr algn="ctr"/>
              <a:r>
                <a:rPr lang="en-GB" sz="2600" dirty="0">
                  <a:latin typeface="Superclarendon Rg" panose="02000505080000020003" pitchFamily="2" charset="77"/>
                </a:rPr>
                <a:t>Why did so many migrants and refugees come to Southampton during this period?</a:t>
              </a:r>
            </a:p>
          </p:txBody>
        </p:sp>
      </p:grpSp>
      <p:pic>
        <p:nvPicPr>
          <p:cNvPr id="4" name="Logo">
            <a:extLst>
              <a:ext uri="{FF2B5EF4-FFF2-40B4-BE49-F238E27FC236}">
                <a16:creationId xmlns:a16="http://schemas.microsoft.com/office/drawing/2014/main" id="{E2BD63CF-7F84-FDFA-EC37-ED0456CD5489}"/>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0290048" y="5559552"/>
            <a:ext cx="1901951" cy="1297006"/>
          </a:xfrm>
          <a:prstGeom prst="rect">
            <a:avLst/>
          </a:prstGeom>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E212F78-ADF0-0E89-503F-ED28AD9104EC}"/>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37D09872-70F1-002B-273A-851D2232351A}"/>
              </a:ext>
            </a:extLst>
          </p:cNvPr>
          <p:cNvSpPr>
            <a:spLocks noGrp="1"/>
          </p:cNvSpPr>
          <p:nvPr>
            <p:ph type="ctrTitle"/>
          </p:nvPr>
        </p:nvSpPr>
        <p:spPr>
          <a:xfrm>
            <a:off x="1524000" y="-1280448"/>
            <a:ext cx="9144000" cy="921925"/>
          </a:xfrm>
        </p:spPr>
        <p:txBody>
          <a:bodyPr>
            <a:normAutofit/>
          </a:bodyPr>
          <a:lstStyle/>
          <a:p>
            <a:r>
              <a:rPr lang="en-US" dirty="0"/>
              <a:t>Henry VIII's </a:t>
            </a:r>
            <a:r>
              <a:rPr lang="en-US" dirty="0" err="1"/>
              <a:t>Defences</a:t>
            </a:r>
            <a:endParaRPr lang="en-US" dirty="0"/>
          </a:p>
        </p:txBody>
      </p:sp>
      <p:sp>
        <p:nvSpPr>
          <p:cNvPr id="8" name="Slide Question">
            <a:extLst>
              <a:ext uri="{FF2B5EF4-FFF2-40B4-BE49-F238E27FC236}">
                <a16:creationId xmlns:a16="http://schemas.microsoft.com/office/drawing/2014/main" id="{0308E3BB-8A0A-30FC-C40D-403B12CD3ADF}"/>
              </a:ext>
            </a:extLst>
          </p:cNvPr>
          <p:cNvSpPr txBox="1"/>
          <p:nvPr/>
        </p:nvSpPr>
        <p:spPr>
          <a:xfrm>
            <a:off x="0" y="-102193"/>
            <a:ext cx="6772940" cy="356123"/>
          </a:xfrm>
          <a:prstGeom prst="rect">
            <a:avLst/>
          </a:prstGeom>
          <a:noFill/>
        </p:spPr>
        <p:txBody>
          <a:bodyPr wrap="square">
            <a:spAutoFit/>
          </a:bodyPr>
          <a:lstStyle/>
          <a:p>
            <a:pPr>
              <a:lnSpc>
                <a:spcPts val="2420"/>
              </a:lnSpc>
            </a:pPr>
            <a:r>
              <a:rPr lang="en-GB" sz="1100" dirty="0">
                <a:effectLst>
                  <a:glow rad="222120">
                    <a:schemeClr val="bg1"/>
                  </a:glow>
                </a:effectLst>
                <a:latin typeface="Superclarendon Rg" panose="02000505080000020003" pitchFamily="2" charset="77"/>
              </a:rPr>
              <a:t>Why did Henry VIII build so many castles around Southampton?</a:t>
            </a:r>
          </a:p>
        </p:txBody>
      </p:sp>
      <p:sp>
        <p:nvSpPr>
          <p:cNvPr id="12" name="Title">
            <a:extLst>
              <a:ext uri="{FF2B5EF4-FFF2-40B4-BE49-F238E27FC236}">
                <a16:creationId xmlns:a16="http://schemas.microsoft.com/office/drawing/2014/main" id="{15098167-6059-2CED-026B-34FEA0B937A1}"/>
              </a:ext>
            </a:extLst>
          </p:cNvPr>
          <p:cNvSpPr txBox="1">
            <a:spLocks/>
          </p:cNvSpPr>
          <p:nvPr/>
        </p:nvSpPr>
        <p:spPr>
          <a:xfrm>
            <a:off x="472316" y="727207"/>
            <a:ext cx="7224992"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Henry VIII's Defences</a:t>
            </a:r>
          </a:p>
        </p:txBody>
      </p:sp>
      <p:grpSp>
        <p:nvGrpSpPr>
          <p:cNvPr id="16" name="Group 15" descr="A modern day colour photograph of Calshot Castle. It is a large, round stone structure surrounded by a wall. ">
            <a:extLst>
              <a:ext uri="{FF2B5EF4-FFF2-40B4-BE49-F238E27FC236}">
                <a16:creationId xmlns:a16="http://schemas.microsoft.com/office/drawing/2014/main" id="{1C0C3218-DD30-9DE9-B25A-8E10D4EBFCC7}"/>
              </a:ext>
            </a:extLst>
          </p:cNvPr>
          <p:cNvGrpSpPr/>
          <p:nvPr/>
        </p:nvGrpSpPr>
        <p:grpSpPr>
          <a:xfrm>
            <a:off x="547954" y="1602935"/>
            <a:ext cx="7422414" cy="4605120"/>
            <a:chOff x="579853" y="1360065"/>
            <a:chExt cx="7422414" cy="4605120"/>
          </a:xfrm>
        </p:grpSpPr>
        <p:pic>
          <p:nvPicPr>
            <p:cNvPr id="5" name="Picture 4" descr="A stone building with a flag on top&#10;&#10;AI-generated content may be incorrect.">
              <a:extLst>
                <a:ext uri="{FF2B5EF4-FFF2-40B4-BE49-F238E27FC236}">
                  <a16:creationId xmlns:a16="http://schemas.microsoft.com/office/drawing/2014/main" id="{59D252DF-162C-5C4D-9A6D-C89DB2279057}"/>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579853" y="1370698"/>
              <a:ext cx="7357731" cy="4594487"/>
            </a:xfrm>
            <a:prstGeom prst="rect">
              <a:avLst/>
            </a:prstGeom>
            <a:ln w="19050">
              <a:solidFill>
                <a:schemeClr val="tx1"/>
              </a:solidFill>
            </a:ln>
          </p:spPr>
        </p:pic>
        <p:sp>
          <p:nvSpPr>
            <p:cNvPr id="15" name="TextBox 14">
              <a:extLst>
                <a:ext uri="{FF2B5EF4-FFF2-40B4-BE49-F238E27FC236}">
                  <a16:creationId xmlns:a16="http://schemas.microsoft.com/office/drawing/2014/main" id="{9B961EB4-70FE-0768-D6A1-7B3B0602A4A3}"/>
                </a:ext>
              </a:extLst>
            </p:cNvPr>
            <p:cNvSpPr txBox="1"/>
            <p:nvPr/>
          </p:nvSpPr>
          <p:spPr>
            <a:xfrm>
              <a:off x="5964715" y="1360065"/>
              <a:ext cx="2037552" cy="215444"/>
            </a:xfrm>
            <a:prstGeom prst="rect">
              <a:avLst/>
            </a:prstGeom>
            <a:noFill/>
          </p:spPr>
          <p:txBody>
            <a:bodyPr wrap="square" rtlCol="0">
              <a:spAutoFit/>
            </a:bodyPr>
            <a:lstStyle/>
            <a:p>
              <a:r>
                <a:rPr lang="en-GB" sz="800" dirty="0">
                  <a:solidFill>
                    <a:schemeClr val="bg1">
                      <a:lumMod val="95000"/>
                    </a:schemeClr>
                  </a:solidFill>
                </a:rPr>
                <a:t>© Public Domain from Wikimedia Commons</a:t>
              </a:r>
            </a:p>
          </p:txBody>
        </p:sp>
      </p:grpSp>
      <p:pic>
        <p:nvPicPr>
          <p:cNvPr id="22" name="Picture 21" descr="An illustration of Henry VII's hat, it is black with a white trim and feather. &#10;">
            <a:extLst>
              <a:ext uri="{FF2B5EF4-FFF2-40B4-BE49-F238E27FC236}">
                <a16:creationId xmlns:a16="http://schemas.microsoft.com/office/drawing/2014/main" id="{1F47E682-DBEB-C1B8-359A-2E9659E6BA1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3602452">
            <a:off x="9765157" y="762634"/>
            <a:ext cx="2217402" cy="1093819"/>
          </a:xfrm>
          <a:prstGeom prst="rect">
            <a:avLst/>
          </a:prstGeom>
        </p:spPr>
      </p:pic>
      <p:sp>
        <p:nvSpPr>
          <p:cNvPr id="6" name="TextBox 5">
            <a:extLst>
              <a:ext uri="{FF2B5EF4-FFF2-40B4-BE49-F238E27FC236}">
                <a16:creationId xmlns:a16="http://schemas.microsoft.com/office/drawing/2014/main" id="{55CD9716-25EF-CB1E-122B-FECAEF4957B9}"/>
              </a:ext>
            </a:extLst>
          </p:cNvPr>
          <p:cNvSpPr txBox="1"/>
          <p:nvPr/>
        </p:nvSpPr>
        <p:spPr>
          <a:xfrm>
            <a:off x="8071531" y="988868"/>
            <a:ext cx="3797926" cy="1936107"/>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Around 1540, Henry</a:t>
            </a:r>
          </a:p>
          <a:p>
            <a:pPr>
              <a:lnSpc>
                <a:spcPct val="150000"/>
              </a:lnSpc>
            </a:pPr>
            <a:r>
              <a:rPr lang="en-US" sz="1350" dirty="0">
                <a:latin typeface="Linkpen 17a Print" panose="03050602060000000000" pitchFamily="66" charset="77"/>
              </a:rPr>
              <a:t>VIII ordered a ring of </a:t>
            </a:r>
          </a:p>
          <a:p>
            <a:pPr>
              <a:lnSpc>
                <a:spcPct val="150000"/>
              </a:lnSpc>
            </a:pPr>
            <a:r>
              <a:rPr lang="en-US" sz="1350" dirty="0">
                <a:latin typeface="Linkpen 17a Print" panose="03050602060000000000" pitchFamily="66" charset="77"/>
              </a:rPr>
              <a:t>forts and castles to be </a:t>
            </a:r>
          </a:p>
          <a:p>
            <a:pPr>
              <a:lnSpc>
                <a:spcPct val="150000"/>
              </a:lnSpc>
            </a:pPr>
            <a:r>
              <a:rPr lang="en-US" sz="1350" dirty="0">
                <a:latin typeface="Linkpen 17a Print" panose="03050602060000000000" pitchFamily="66" charset="77"/>
              </a:rPr>
              <a:t>built around the Solent and </a:t>
            </a:r>
          </a:p>
          <a:p>
            <a:pPr>
              <a:lnSpc>
                <a:spcPct val="150000"/>
              </a:lnSpc>
            </a:pPr>
            <a:r>
              <a:rPr lang="en-US" sz="1350" dirty="0">
                <a:latin typeface="Linkpen 17a Print" panose="03050602060000000000" pitchFamily="66" charset="77"/>
              </a:rPr>
              <a:t>near Southampton Water to protect against invasion from France. </a:t>
            </a:r>
          </a:p>
        </p:txBody>
      </p:sp>
      <p:sp>
        <p:nvSpPr>
          <p:cNvPr id="2" name="TextBox 1">
            <a:extLst>
              <a:ext uri="{FF2B5EF4-FFF2-40B4-BE49-F238E27FC236}">
                <a16:creationId xmlns:a16="http://schemas.microsoft.com/office/drawing/2014/main" id="{C5063BC1-32D3-4927-7C98-B7F8573A363F}"/>
              </a:ext>
            </a:extLst>
          </p:cNvPr>
          <p:cNvSpPr txBox="1"/>
          <p:nvPr/>
        </p:nvSpPr>
        <p:spPr>
          <a:xfrm>
            <a:off x="8056317" y="3038989"/>
            <a:ext cx="3584355" cy="1312860"/>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Forts such as Hurst and Calshot were built to carry heavy guns and to block the main sea approaches.</a:t>
            </a:r>
          </a:p>
        </p:txBody>
      </p:sp>
      <p:sp>
        <p:nvSpPr>
          <p:cNvPr id="3" name="TextBox 2">
            <a:extLst>
              <a:ext uri="{FF2B5EF4-FFF2-40B4-BE49-F238E27FC236}">
                <a16:creationId xmlns:a16="http://schemas.microsoft.com/office/drawing/2014/main" id="{43C148B2-F778-C7E9-CF32-FF16B3DE8559}"/>
              </a:ext>
            </a:extLst>
          </p:cNvPr>
          <p:cNvSpPr txBox="1"/>
          <p:nvPr/>
        </p:nvSpPr>
        <p:spPr>
          <a:xfrm>
            <a:off x="8056317" y="4479131"/>
            <a:ext cx="3434693" cy="1312860"/>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England was once again at war, this time because Henry VIII had broken away from the Roman Catholic church.</a:t>
            </a:r>
          </a:p>
        </p:txBody>
      </p:sp>
      <p:grpSp>
        <p:nvGrpSpPr>
          <p:cNvPr id="13" name="Group 12" descr="Calshot Castle&#10;">
            <a:extLst>
              <a:ext uri="{FF2B5EF4-FFF2-40B4-BE49-F238E27FC236}">
                <a16:creationId xmlns:a16="http://schemas.microsoft.com/office/drawing/2014/main" id="{6DA48403-353A-118D-218C-74130D330CD4}"/>
              </a:ext>
            </a:extLst>
          </p:cNvPr>
          <p:cNvGrpSpPr/>
          <p:nvPr/>
        </p:nvGrpSpPr>
        <p:grpSpPr>
          <a:xfrm>
            <a:off x="8114063" y="5906005"/>
            <a:ext cx="2150331" cy="377989"/>
            <a:chOff x="8103430" y="5867557"/>
            <a:chExt cx="2150331" cy="377989"/>
          </a:xfrm>
        </p:grpSpPr>
        <p:sp>
          <p:nvSpPr>
            <p:cNvPr id="9" name="TextBox 8">
              <a:extLst>
                <a:ext uri="{FF2B5EF4-FFF2-40B4-BE49-F238E27FC236}">
                  <a16:creationId xmlns:a16="http://schemas.microsoft.com/office/drawing/2014/main" id="{A7D5EF45-1A83-E67A-7A93-7E06C6E41418}"/>
                </a:ext>
              </a:extLst>
            </p:cNvPr>
            <p:cNvSpPr txBox="1"/>
            <p:nvPr/>
          </p:nvSpPr>
          <p:spPr>
            <a:xfrm>
              <a:off x="8443064" y="5867557"/>
              <a:ext cx="1810697" cy="377989"/>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Calshot Castle</a:t>
              </a:r>
            </a:p>
          </p:txBody>
        </p:sp>
        <p:pic>
          <p:nvPicPr>
            <p:cNvPr id="10" name="Picture 9">
              <a:extLst>
                <a:ext uri="{FF2B5EF4-FFF2-40B4-BE49-F238E27FC236}">
                  <a16:creationId xmlns:a16="http://schemas.microsoft.com/office/drawing/2014/main" id="{B0EB9B5A-F2C8-FB5C-A069-A5BE42B84BD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0800000">
              <a:off x="8103430" y="5921481"/>
              <a:ext cx="350267" cy="248874"/>
            </a:xfrm>
            <a:prstGeom prst="rect">
              <a:avLst/>
            </a:prstGeom>
          </p:spPr>
        </p:pic>
      </p:grpSp>
      <p:pic>
        <p:nvPicPr>
          <p:cNvPr id="4" name="Logo">
            <a:extLst>
              <a:ext uri="{FF2B5EF4-FFF2-40B4-BE49-F238E27FC236}">
                <a16:creationId xmlns:a16="http://schemas.microsoft.com/office/drawing/2014/main" id="{FE115C99-AA76-6E35-2112-C7418FEF765C}"/>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290048" y="5559552"/>
            <a:ext cx="1901951" cy="1297006"/>
          </a:xfrm>
          <a:prstGeom prst="rect">
            <a:avLst/>
          </a:prstGeom>
        </p:spPr>
      </p:pic>
    </p:spTree>
    <p:extLst>
      <p:ext uri="{BB962C8B-B14F-4D97-AF65-F5344CB8AC3E}">
        <p14:creationId xmlns:p14="http://schemas.microsoft.com/office/powerpoint/2010/main" val="55373215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500"/>
                                        <p:tgtEl>
                                          <p:spTgt spid="16"/>
                                        </p:tgtEl>
                                      </p:cBhvr>
                                    </p:animEffect>
                                  </p:childTnLst>
                                </p:cTn>
                              </p:par>
                            </p:childTnLst>
                          </p:cTn>
                        </p:par>
                        <p:par>
                          <p:cTn id="12" fill="hold">
                            <p:stCondLst>
                              <p:cond delay="1000"/>
                            </p:stCondLst>
                            <p:childTnLst>
                              <p:par>
                                <p:cTn id="13" presetID="2" presetClass="entr" presetSubtype="1" decel="50000" fill="hold" nodeType="after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1000" fill="hold"/>
                                        <p:tgtEl>
                                          <p:spTgt spid="22"/>
                                        </p:tgtEl>
                                        <p:attrNameLst>
                                          <p:attrName>ppt_x</p:attrName>
                                        </p:attrNameLst>
                                      </p:cBhvr>
                                      <p:tavLst>
                                        <p:tav tm="0">
                                          <p:val>
                                            <p:strVal val="#ppt_x"/>
                                          </p:val>
                                        </p:tav>
                                        <p:tav tm="100000">
                                          <p:val>
                                            <p:strVal val="#ppt_x"/>
                                          </p:val>
                                        </p:tav>
                                      </p:tavLst>
                                    </p:anim>
                                    <p:anim calcmode="lin" valueType="num">
                                      <p:cBhvr additive="base">
                                        <p:cTn id="16" dur="1000" fill="hold"/>
                                        <p:tgtEl>
                                          <p:spTgt spid="22"/>
                                        </p:tgtEl>
                                        <p:attrNameLst>
                                          <p:attrName>ppt_y</p:attrName>
                                        </p:attrNameLst>
                                      </p:cBhvr>
                                      <p:tavLst>
                                        <p:tav tm="0">
                                          <p:val>
                                            <p:strVal val="0-#ppt_h/2"/>
                                          </p:val>
                                        </p:tav>
                                        <p:tav tm="100000">
                                          <p:val>
                                            <p:strVal val="#ppt_y"/>
                                          </p:val>
                                        </p:tav>
                                      </p:tavLst>
                                    </p:anim>
                                  </p:childTnLst>
                                </p:cTn>
                              </p:par>
                            </p:childTnLst>
                          </p:cTn>
                        </p:par>
                        <p:par>
                          <p:cTn id="17" fill="hold">
                            <p:stCondLst>
                              <p:cond delay="2000"/>
                            </p:stCondLst>
                            <p:childTnLst>
                              <p:par>
                                <p:cTn id="18" presetID="10"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500"/>
                                        <p:tgtEl>
                                          <p:spTgt spid="3"/>
                                        </p:tgtEl>
                                      </p:cBhvr>
                                    </p:animEffect>
                                  </p:childTnLst>
                                </p:cTn>
                              </p:par>
                            </p:childTnLst>
                          </p:cTn>
                        </p:par>
                        <p:par>
                          <p:cTn id="29" fill="hold">
                            <p:stCondLst>
                              <p:cond delay="3500"/>
                            </p:stCondLst>
                            <p:childTnLst>
                              <p:par>
                                <p:cTn id="30" presetID="10" presetClass="entr" presetSubtype="0"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p:bldP spid="2" grpId="0"/>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E960A6A-63AD-363F-D6DC-37410ECA274D}"/>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82291EFC-099F-1486-A68B-069C5F49300A}"/>
              </a:ext>
            </a:extLst>
          </p:cNvPr>
          <p:cNvSpPr>
            <a:spLocks noGrp="1"/>
          </p:cNvSpPr>
          <p:nvPr>
            <p:ph type="ctrTitle"/>
          </p:nvPr>
        </p:nvSpPr>
        <p:spPr>
          <a:xfrm>
            <a:off x="1524000" y="-1280448"/>
            <a:ext cx="9144000" cy="921925"/>
          </a:xfrm>
        </p:spPr>
        <p:txBody>
          <a:bodyPr>
            <a:normAutofit/>
          </a:bodyPr>
          <a:lstStyle/>
          <a:p>
            <a:r>
              <a:rPr lang="en-US" dirty="0"/>
              <a:t>The Civil War</a:t>
            </a:r>
          </a:p>
        </p:txBody>
      </p:sp>
      <p:sp>
        <p:nvSpPr>
          <p:cNvPr id="8" name="Slide Question">
            <a:extLst>
              <a:ext uri="{FF2B5EF4-FFF2-40B4-BE49-F238E27FC236}">
                <a16:creationId xmlns:a16="http://schemas.microsoft.com/office/drawing/2014/main" id="{C756A12C-9E5F-86D0-6E6D-01A4C80BD20E}"/>
              </a:ext>
            </a:extLst>
          </p:cNvPr>
          <p:cNvSpPr txBox="1"/>
          <p:nvPr/>
        </p:nvSpPr>
        <p:spPr>
          <a:xfrm>
            <a:off x="0" y="-102193"/>
            <a:ext cx="6772940" cy="356123"/>
          </a:xfrm>
          <a:prstGeom prst="rect">
            <a:avLst/>
          </a:prstGeom>
          <a:noFill/>
        </p:spPr>
        <p:txBody>
          <a:bodyPr wrap="square">
            <a:spAutoFit/>
          </a:bodyPr>
          <a:lstStyle/>
          <a:p>
            <a:pPr>
              <a:lnSpc>
                <a:spcPts val="2420"/>
              </a:lnSpc>
            </a:pPr>
            <a:r>
              <a:rPr lang="en-GB" sz="1100" dirty="0">
                <a:effectLst>
                  <a:glow rad="222120">
                    <a:schemeClr val="bg1"/>
                  </a:glow>
                </a:effectLst>
                <a:latin typeface="Superclarendon Rg" panose="02000505080000020003" pitchFamily="2" charset="77"/>
              </a:rPr>
              <a:t>Why did Henry VIII build so many castles around Southampton?</a:t>
            </a:r>
          </a:p>
        </p:txBody>
      </p:sp>
      <p:sp>
        <p:nvSpPr>
          <p:cNvPr id="12" name="Title">
            <a:extLst>
              <a:ext uri="{FF2B5EF4-FFF2-40B4-BE49-F238E27FC236}">
                <a16:creationId xmlns:a16="http://schemas.microsoft.com/office/drawing/2014/main" id="{22115014-ECA3-CB83-2D57-A62D16F7DAB2}"/>
              </a:ext>
            </a:extLst>
          </p:cNvPr>
          <p:cNvSpPr txBox="1">
            <a:spLocks/>
          </p:cNvSpPr>
          <p:nvPr/>
        </p:nvSpPr>
        <p:spPr>
          <a:xfrm>
            <a:off x="451050" y="634063"/>
            <a:ext cx="4705737"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The Civil War</a:t>
            </a:r>
          </a:p>
        </p:txBody>
      </p:sp>
      <p:sp>
        <p:nvSpPr>
          <p:cNvPr id="6" name="TextBox 5">
            <a:extLst>
              <a:ext uri="{FF2B5EF4-FFF2-40B4-BE49-F238E27FC236}">
                <a16:creationId xmlns:a16="http://schemas.microsoft.com/office/drawing/2014/main" id="{41C26A5F-9D65-59BE-EDF1-BA0B2AF59814}"/>
              </a:ext>
            </a:extLst>
          </p:cNvPr>
          <p:cNvSpPr txBox="1"/>
          <p:nvPr/>
        </p:nvSpPr>
        <p:spPr>
          <a:xfrm>
            <a:off x="563149" y="1421972"/>
            <a:ext cx="2945595" cy="1624484"/>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In 1642, the English Civil War reached Southampton. The town was taken by Parliamentary forces </a:t>
            </a:r>
          </a:p>
          <a:p>
            <a:pPr>
              <a:lnSpc>
                <a:spcPct val="150000"/>
              </a:lnSpc>
            </a:pPr>
            <a:r>
              <a:rPr lang="en-US" sz="1350" dirty="0">
                <a:latin typeface="Linkpen 17a Print" panose="03050602060000000000" pitchFamily="66" charset="77"/>
              </a:rPr>
              <a:t>and became a garrison. </a:t>
            </a:r>
          </a:p>
        </p:txBody>
      </p:sp>
      <p:sp>
        <p:nvSpPr>
          <p:cNvPr id="2" name="TextBox 1">
            <a:extLst>
              <a:ext uri="{FF2B5EF4-FFF2-40B4-BE49-F238E27FC236}">
                <a16:creationId xmlns:a16="http://schemas.microsoft.com/office/drawing/2014/main" id="{9DE343DD-1BD1-9E3D-A728-250E35FC2B9E}"/>
              </a:ext>
            </a:extLst>
          </p:cNvPr>
          <p:cNvSpPr txBox="1"/>
          <p:nvPr/>
        </p:nvSpPr>
        <p:spPr>
          <a:xfrm>
            <a:off x="547936" y="3180950"/>
            <a:ext cx="2572000" cy="2559355"/>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Local bridges, like </a:t>
            </a:r>
          </a:p>
          <a:p>
            <a:pPr>
              <a:lnSpc>
                <a:spcPct val="150000"/>
              </a:lnSpc>
            </a:pPr>
            <a:r>
              <a:rPr lang="en-US" sz="1350" dirty="0">
                <a:latin typeface="Linkpen 17a Print" panose="03050602060000000000" pitchFamily="66" charset="77"/>
              </a:rPr>
              <a:t>the one at Redbridge, became battle sites.</a:t>
            </a:r>
          </a:p>
          <a:p>
            <a:pPr>
              <a:lnSpc>
                <a:spcPct val="150000"/>
              </a:lnSpc>
            </a:pPr>
            <a:r>
              <a:rPr lang="en-US" sz="1350" dirty="0">
                <a:latin typeface="Linkpen 17a Print" panose="03050602060000000000" pitchFamily="66" charset="77"/>
              </a:rPr>
              <a:t>These events showed how important Southampton’s position was for control of the south coast.</a:t>
            </a:r>
          </a:p>
        </p:txBody>
      </p:sp>
      <p:pic>
        <p:nvPicPr>
          <p:cNvPr id="15" name="Picture 14" descr="An illustration of a civil war soldier. He wears a suit of armour, a red sash and holds a sword. ">
            <a:extLst>
              <a:ext uri="{FF2B5EF4-FFF2-40B4-BE49-F238E27FC236}">
                <a16:creationId xmlns:a16="http://schemas.microsoft.com/office/drawing/2014/main" id="{928448A4-5258-E837-E12C-84B346419DD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19936" y="1672683"/>
            <a:ext cx="2738604" cy="4648865"/>
          </a:xfrm>
          <a:prstGeom prst="rect">
            <a:avLst/>
          </a:prstGeom>
        </p:spPr>
      </p:pic>
      <p:grpSp>
        <p:nvGrpSpPr>
          <p:cNvPr id="17" name="Group 16" descr="A painting showing fighting during the Civil War. It shows hundreds of men on horseback and foot fighting each other. ">
            <a:extLst>
              <a:ext uri="{FF2B5EF4-FFF2-40B4-BE49-F238E27FC236}">
                <a16:creationId xmlns:a16="http://schemas.microsoft.com/office/drawing/2014/main" id="{3D6D1A15-5338-3578-A610-82793EC9301B}"/>
              </a:ext>
            </a:extLst>
          </p:cNvPr>
          <p:cNvGrpSpPr/>
          <p:nvPr/>
        </p:nvGrpSpPr>
        <p:grpSpPr>
          <a:xfrm>
            <a:off x="4714122" y="584359"/>
            <a:ext cx="6906408" cy="5683461"/>
            <a:chOff x="4714122" y="584359"/>
            <a:chExt cx="6906408" cy="5683461"/>
          </a:xfrm>
        </p:grpSpPr>
        <p:pic>
          <p:nvPicPr>
            <p:cNvPr id="7" name="Picture 6" descr="A painting of a battle&#10;&#10;AI-generated content may be incorrect.">
              <a:extLst>
                <a:ext uri="{FF2B5EF4-FFF2-40B4-BE49-F238E27FC236}">
                  <a16:creationId xmlns:a16="http://schemas.microsoft.com/office/drawing/2014/main" id="{D3ACD08D-7711-9574-2029-D666200F30FE}"/>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4762529" y="611446"/>
              <a:ext cx="6858001" cy="5656374"/>
            </a:xfrm>
            <a:prstGeom prst="rect">
              <a:avLst/>
            </a:prstGeom>
            <a:ln w="19050">
              <a:solidFill>
                <a:schemeClr val="tx1"/>
              </a:solidFill>
            </a:ln>
          </p:spPr>
        </p:pic>
        <p:sp>
          <p:nvSpPr>
            <p:cNvPr id="16" name="TextBox 15">
              <a:extLst>
                <a:ext uri="{FF2B5EF4-FFF2-40B4-BE49-F238E27FC236}">
                  <a16:creationId xmlns:a16="http://schemas.microsoft.com/office/drawing/2014/main" id="{428697AE-4C35-A4D8-D559-0BD2E3D3AAEA}"/>
                </a:ext>
              </a:extLst>
            </p:cNvPr>
            <p:cNvSpPr txBox="1"/>
            <p:nvPr/>
          </p:nvSpPr>
          <p:spPr>
            <a:xfrm>
              <a:off x="4714122" y="584359"/>
              <a:ext cx="2037552" cy="215444"/>
            </a:xfrm>
            <a:prstGeom prst="rect">
              <a:avLst/>
            </a:prstGeom>
            <a:noFill/>
          </p:spPr>
          <p:txBody>
            <a:bodyPr wrap="square" rtlCol="0">
              <a:spAutoFit/>
            </a:bodyPr>
            <a:lstStyle/>
            <a:p>
              <a:r>
                <a:rPr lang="en-GB" sz="800" dirty="0">
                  <a:solidFill>
                    <a:schemeClr val="bg1"/>
                  </a:solidFill>
                </a:rPr>
                <a:t>© Public Domain from Wikimedia Commons</a:t>
              </a:r>
            </a:p>
          </p:txBody>
        </p:sp>
      </p:grpSp>
      <p:pic>
        <p:nvPicPr>
          <p:cNvPr id="4" name="Logo">
            <a:extLst>
              <a:ext uri="{FF2B5EF4-FFF2-40B4-BE49-F238E27FC236}">
                <a16:creationId xmlns:a16="http://schemas.microsoft.com/office/drawing/2014/main" id="{3133B2D5-60CB-A332-8E00-365C744A2E4B}"/>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290048" y="5559552"/>
            <a:ext cx="1901951" cy="1297006"/>
          </a:xfrm>
          <a:prstGeom prst="rect">
            <a:avLst/>
          </a:prstGeom>
        </p:spPr>
      </p:pic>
    </p:spTree>
    <p:extLst>
      <p:ext uri="{BB962C8B-B14F-4D97-AF65-F5344CB8AC3E}">
        <p14:creationId xmlns:p14="http://schemas.microsoft.com/office/powerpoint/2010/main" val="15566729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p:stCondLst>
                              <p:cond delay="2000"/>
                            </p:stCondLst>
                            <p:childTnLst>
                              <p:par>
                                <p:cTn id="21" presetID="2" presetClass="entr" presetSubtype="1" decel="5000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1000" fill="hold"/>
                                        <p:tgtEl>
                                          <p:spTgt spid="15"/>
                                        </p:tgtEl>
                                        <p:attrNameLst>
                                          <p:attrName>ppt_x</p:attrName>
                                        </p:attrNameLst>
                                      </p:cBhvr>
                                      <p:tavLst>
                                        <p:tav tm="0">
                                          <p:val>
                                            <p:strVal val="#ppt_x"/>
                                          </p:val>
                                        </p:tav>
                                        <p:tav tm="100000">
                                          <p:val>
                                            <p:strVal val="#ppt_x"/>
                                          </p:val>
                                        </p:tav>
                                      </p:tavLst>
                                    </p:anim>
                                    <p:anim calcmode="lin" valueType="num">
                                      <p:cBhvr additive="base">
                                        <p:cTn id="24" dur="10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6" grpId="0"/>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CA48124-D0D0-AEC1-865F-D77F58BD29DC}"/>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7562DC1B-59AA-9E1F-8F9C-CD5699F423F2}"/>
              </a:ext>
            </a:extLst>
          </p:cNvPr>
          <p:cNvSpPr>
            <a:spLocks noGrp="1"/>
          </p:cNvSpPr>
          <p:nvPr>
            <p:ph type="ctrTitle"/>
          </p:nvPr>
        </p:nvSpPr>
        <p:spPr>
          <a:xfrm>
            <a:off x="1524000" y="-1280448"/>
            <a:ext cx="9144000" cy="921925"/>
          </a:xfrm>
        </p:spPr>
        <p:txBody>
          <a:bodyPr>
            <a:normAutofit fontScale="90000"/>
          </a:bodyPr>
          <a:lstStyle/>
          <a:p>
            <a:r>
              <a:rPr lang="en-US" dirty="0"/>
              <a:t>The Importance of Southampton</a:t>
            </a:r>
          </a:p>
        </p:txBody>
      </p:sp>
      <p:sp>
        <p:nvSpPr>
          <p:cNvPr id="6" name="TextBox 5">
            <a:extLst>
              <a:ext uri="{FF2B5EF4-FFF2-40B4-BE49-F238E27FC236}">
                <a16:creationId xmlns:a16="http://schemas.microsoft.com/office/drawing/2014/main" id="{04CF18F9-48A7-69F9-53DF-497A97F73B22}"/>
              </a:ext>
            </a:extLst>
          </p:cNvPr>
          <p:cNvSpPr txBox="1"/>
          <p:nvPr/>
        </p:nvSpPr>
        <p:spPr>
          <a:xfrm>
            <a:off x="558568" y="446462"/>
            <a:ext cx="5060907" cy="1624484"/>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Southampton was important to England in the Middle Ages and the Tudor period because it was a deep-water port used to move goods, people and ships between England, Europe and </a:t>
            </a:r>
          </a:p>
          <a:p>
            <a:pPr>
              <a:lnSpc>
                <a:spcPct val="150000"/>
              </a:lnSpc>
            </a:pPr>
            <a:r>
              <a:rPr lang="en-US" sz="1350" dirty="0">
                <a:latin typeface="Linkpen 17a Print" panose="03050602060000000000" pitchFamily="66" charset="77"/>
              </a:rPr>
              <a:t>             the rest of the world. </a:t>
            </a:r>
          </a:p>
        </p:txBody>
      </p:sp>
      <p:pic>
        <p:nvPicPr>
          <p:cNvPr id="19" name="Picture 18" descr="An illustration of Jacques Francis, an African merchant. ">
            <a:extLst>
              <a:ext uri="{FF2B5EF4-FFF2-40B4-BE49-F238E27FC236}">
                <a16:creationId xmlns:a16="http://schemas.microsoft.com/office/drawing/2014/main" id="{0D4DCA16-E686-9E38-9C46-679254BA3AA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25874" y="1839428"/>
            <a:ext cx="1645009" cy="4397549"/>
          </a:xfrm>
          <a:prstGeom prst="rect">
            <a:avLst/>
          </a:prstGeom>
        </p:spPr>
      </p:pic>
      <p:sp>
        <p:nvSpPr>
          <p:cNvPr id="2" name="TextBox 1">
            <a:extLst>
              <a:ext uri="{FF2B5EF4-FFF2-40B4-BE49-F238E27FC236}">
                <a16:creationId xmlns:a16="http://schemas.microsoft.com/office/drawing/2014/main" id="{10AF2DD1-A8D9-A90F-FAC7-09DE6D1E5364}"/>
              </a:ext>
            </a:extLst>
          </p:cNvPr>
          <p:cNvSpPr txBox="1"/>
          <p:nvPr/>
        </p:nvSpPr>
        <p:spPr>
          <a:xfrm>
            <a:off x="1821711" y="2135503"/>
            <a:ext cx="4274289" cy="1001236"/>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Its trade in wool and wine made the   </a:t>
            </a:r>
          </a:p>
          <a:p>
            <a:pPr>
              <a:lnSpc>
                <a:spcPct val="150000"/>
              </a:lnSpc>
            </a:pPr>
            <a:r>
              <a:rPr lang="en-US" sz="1350" dirty="0">
                <a:latin typeface="Linkpen 17a Print" panose="03050602060000000000" pitchFamily="66" charset="77"/>
              </a:rPr>
              <a:t>  town wealthy. Its shipbuilding and </a:t>
            </a:r>
          </a:p>
          <a:p>
            <a:pPr>
              <a:lnSpc>
                <a:spcPct val="150000"/>
              </a:lnSpc>
            </a:pPr>
            <a:r>
              <a:rPr lang="en-US" sz="1350" dirty="0">
                <a:latin typeface="Linkpen 17a Print" panose="03050602060000000000" pitchFamily="66" charset="77"/>
              </a:rPr>
              <a:t>   quays helped royal and private fleets.</a:t>
            </a:r>
          </a:p>
        </p:txBody>
      </p:sp>
      <p:sp>
        <p:nvSpPr>
          <p:cNvPr id="9" name="TextBox 8">
            <a:extLst>
              <a:ext uri="{FF2B5EF4-FFF2-40B4-BE49-F238E27FC236}">
                <a16:creationId xmlns:a16="http://schemas.microsoft.com/office/drawing/2014/main" id="{D721A639-2C7D-0993-3696-1CA960D56259}"/>
              </a:ext>
            </a:extLst>
          </p:cNvPr>
          <p:cNvSpPr txBox="1"/>
          <p:nvPr/>
        </p:nvSpPr>
        <p:spPr>
          <a:xfrm>
            <a:off x="2149618" y="3227710"/>
            <a:ext cx="3815248" cy="1001236"/>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Its position made it both a target and a place where kings took action to defend the country.</a:t>
            </a:r>
          </a:p>
        </p:txBody>
      </p:sp>
      <p:sp>
        <p:nvSpPr>
          <p:cNvPr id="10" name="TextBox 9">
            <a:extLst>
              <a:ext uri="{FF2B5EF4-FFF2-40B4-BE49-F238E27FC236}">
                <a16:creationId xmlns:a16="http://schemas.microsoft.com/office/drawing/2014/main" id="{B715C8DC-8C16-077D-A36C-0782D94ABC94}"/>
              </a:ext>
            </a:extLst>
          </p:cNvPr>
          <p:cNvSpPr txBox="1"/>
          <p:nvPr/>
        </p:nvSpPr>
        <p:spPr>
          <a:xfrm>
            <a:off x="1913861" y="4319917"/>
            <a:ext cx="3552548" cy="1312860"/>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   For these reasons, the town   </a:t>
            </a:r>
          </a:p>
          <a:p>
            <a:pPr>
              <a:lnSpc>
                <a:spcPct val="150000"/>
              </a:lnSpc>
            </a:pPr>
            <a:r>
              <a:rPr lang="en-US" sz="1350" dirty="0">
                <a:latin typeface="Linkpen 17a Print" panose="03050602060000000000" pitchFamily="66" charset="77"/>
              </a:rPr>
              <a:t>   mattered to local, national </a:t>
            </a:r>
          </a:p>
          <a:p>
            <a:pPr>
              <a:lnSpc>
                <a:spcPct val="150000"/>
              </a:lnSpc>
            </a:pPr>
            <a:r>
              <a:rPr lang="en-US" sz="1350" dirty="0">
                <a:latin typeface="Linkpen 17a Print" panose="03050602060000000000" pitchFamily="66" charset="77"/>
              </a:rPr>
              <a:t>  and international trade, </a:t>
            </a:r>
            <a:r>
              <a:rPr lang="en-US" sz="1350" dirty="0" err="1">
                <a:latin typeface="Linkpen 17a Print" panose="03050602060000000000" pitchFamily="66" charset="77"/>
              </a:rPr>
              <a:t>defence</a:t>
            </a:r>
            <a:r>
              <a:rPr lang="en-US" sz="1350" dirty="0">
                <a:latin typeface="Linkpen 17a Print" panose="03050602060000000000" pitchFamily="66" charset="77"/>
              </a:rPr>
              <a:t> and politics.</a:t>
            </a:r>
          </a:p>
        </p:txBody>
      </p:sp>
      <p:grpSp>
        <p:nvGrpSpPr>
          <p:cNvPr id="18" name="Group 17" descr="Old map of Southampton, by John Speed, 1611.&#10;">
            <a:extLst>
              <a:ext uri="{FF2B5EF4-FFF2-40B4-BE49-F238E27FC236}">
                <a16:creationId xmlns:a16="http://schemas.microsoft.com/office/drawing/2014/main" id="{24BA9449-D77D-BDCE-E54E-087595F2D09F}"/>
              </a:ext>
            </a:extLst>
          </p:cNvPr>
          <p:cNvGrpSpPr/>
          <p:nvPr/>
        </p:nvGrpSpPr>
        <p:grpSpPr>
          <a:xfrm>
            <a:off x="2897607" y="5689533"/>
            <a:ext cx="3187760" cy="689612"/>
            <a:chOff x="2581535" y="5370557"/>
            <a:chExt cx="3187760" cy="689612"/>
          </a:xfrm>
        </p:grpSpPr>
        <p:sp>
          <p:nvSpPr>
            <p:cNvPr id="11" name="TextBox 10">
              <a:extLst>
                <a:ext uri="{FF2B5EF4-FFF2-40B4-BE49-F238E27FC236}">
                  <a16:creationId xmlns:a16="http://schemas.microsoft.com/office/drawing/2014/main" id="{7F3667F1-EF5E-0E3F-7F0D-F9FD375F3C44}"/>
                </a:ext>
              </a:extLst>
            </p:cNvPr>
            <p:cNvSpPr txBox="1"/>
            <p:nvPr/>
          </p:nvSpPr>
          <p:spPr>
            <a:xfrm>
              <a:off x="2581535" y="5370557"/>
              <a:ext cx="2883598" cy="689612"/>
            </a:xfrm>
            <a:prstGeom prst="rect">
              <a:avLst/>
            </a:prstGeom>
            <a:noFill/>
          </p:spPr>
          <p:txBody>
            <a:bodyPr wrap="square" rtlCol="0">
              <a:spAutoFit/>
            </a:bodyPr>
            <a:lstStyle/>
            <a:p>
              <a:pPr algn="r">
                <a:lnSpc>
                  <a:spcPct val="150000"/>
                </a:lnSpc>
              </a:pPr>
              <a:r>
                <a:rPr lang="en-US" sz="1350" dirty="0">
                  <a:latin typeface="Linkpen 17a Print" panose="03050602060000000000" pitchFamily="66" charset="77"/>
                </a:rPr>
                <a:t>Old map of Southampton, by John Speed, 1611.</a:t>
              </a:r>
            </a:p>
          </p:txBody>
        </p:sp>
        <p:pic>
          <p:nvPicPr>
            <p:cNvPr id="13" name="Picture 12">
              <a:extLst>
                <a:ext uri="{FF2B5EF4-FFF2-40B4-BE49-F238E27FC236}">
                  <a16:creationId xmlns:a16="http://schemas.microsoft.com/office/drawing/2014/main" id="{C962CCA6-C125-040D-6348-6819E47BC915}"/>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419028" y="5445747"/>
              <a:ext cx="350267" cy="248874"/>
            </a:xfrm>
            <a:prstGeom prst="rect">
              <a:avLst/>
            </a:prstGeom>
          </p:spPr>
        </p:pic>
      </p:grpSp>
      <p:grpSp>
        <p:nvGrpSpPr>
          <p:cNvPr id="22" name="Group 21" descr="An illustrated old map of Southampton by John Speed. It has a hand written key of Southampton's landmarks. ">
            <a:extLst>
              <a:ext uri="{FF2B5EF4-FFF2-40B4-BE49-F238E27FC236}">
                <a16:creationId xmlns:a16="http://schemas.microsoft.com/office/drawing/2014/main" id="{66949E72-8292-BD0F-F54E-FB8F833B8197}"/>
              </a:ext>
            </a:extLst>
          </p:cNvPr>
          <p:cNvGrpSpPr/>
          <p:nvPr/>
        </p:nvGrpSpPr>
        <p:grpSpPr>
          <a:xfrm>
            <a:off x="6206534" y="387103"/>
            <a:ext cx="5530206" cy="6066860"/>
            <a:chOff x="6206534" y="387103"/>
            <a:chExt cx="5530206" cy="6066860"/>
          </a:xfrm>
        </p:grpSpPr>
        <p:pic>
          <p:nvPicPr>
            <p:cNvPr id="5" name="Picture 4" descr="A map of a town&#10;&#10;AI-generated content may be incorrect.">
              <a:extLst>
                <a:ext uri="{FF2B5EF4-FFF2-40B4-BE49-F238E27FC236}">
                  <a16:creationId xmlns:a16="http://schemas.microsoft.com/office/drawing/2014/main" id="{241BDD2F-6BEB-06C8-4FA4-AED2679E745D}"/>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6206534" y="425302"/>
              <a:ext cx="5530206" cy="6028661"/>
            </a:xfrm>
            <a:prstGeom prst="rect">
              <a:avLst/>
            </a:prstGeom>
            <a:ln w="19050">
              <a:solidFill>
                <a:schemeClr val="tx1"/>
              </a:solidFill>
            </a:ln>
          </p:spPr>
        </p:pic>
        <p:sp>
          <p:nvSpPr>
            <p:cNvPr id="21" name="TextBox 20">
              <a:extLst>
                <a:ext uri="{FF2B5EF4-FFF2-40B4-BE49-F238E27FC236}">
                  <a16:creationId xmlns:a16="http://schemas.microsoft.com/office/drawing/2014/main" id="{EF7AE52C-5674-CF6B-733B-EA70E2277B84}"/>
                </a:ext>
              </a:extLst>
            </p:cNvPr>
            <p:cNvSpPr txBox="1"/>
            <p:nvPr/>
          </p:nvSpPr>
          <p:spPr>
            <a:xfrm>
              <a:off x="10153143" y="387103"/>
              <a:ext cx="734992" cy="338554"/>
            </a:xfrm>
            <a:prstGeom prst="rect">
              <a:avLst/>
            </a:prstGeom>
            <a:noFill/>
          </p:spPr>
          <p:txBody>
            <a:bodyPr wrap="square" rtlCol="0">
              <a:spAutoFit/>
            </a:bodyPr>
            <a:lstStyle/>
            <a:p>
              <a:r>
                <a:rPr lang="en-GB" sz="800" dirty="0"/>
                <a:t>© </a:t>
              </a:r>
              <a:r>
                <a:rPr lang="en-GB" sz="800" dirty="0" err="1"/>
                <a:t>Alamy</a:t>
              </a:r>
              <a:r>
                <a:rPr lang="en-GB" sz="800" dirty="0"/>
                <a:t> ref:  </a:t>
              </a:r>
            </a:p>
            <a:p>
              <a:r>
                <a:rPr lang="en-GB" sz="800" dirty="0"/>
                <a:t>     DHY10T</a:t>
              </a:r>
            </a:p>
          </p:txBody>
        </p:sp>
      </p:grpSp>
      <p:pic>
        <p:nvPicPr>
          <p:cNvPr id="20" name="magnifying glass">
            <a:hlinkClick r:id="" action="ppaction://hlinkshowjump?jump=nextslide"/>
            <a:extLst>
              <a:ext uri="{FF2B5EF4-FFF2-40B4-BE49-F238E27FC236}">
                <a16:creationId xmlns:a16="http://schemas.microsoft.com/office/drawing/2014/main" id="{05EFA83D-E5D6-1F47-EFD3-B3B1FA80937B}"/>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4677348">
            <a:off x="5088816" y="3754100"/>
            <a:ext cx="1549138" cy="1807329"/>
          </a:xfrm>
          <a:prstGeom prst="rect">
            <a:avLst/>
          </a:prstGeom>
        </p:spPr>
      </p:pic>
      <p:pic>
        <p:nvPicPr>
          <p:cNvPr id="4" name="Logo">
            <a:extLst>
              <a:ext uri="{FF2B5EF4-FFF2-40B4-BE49-F238E27FC236}">
                <a16:creationId xmlns:a16="http://schemas.microsoft.com/office/drawing/2014/main" id="{307724A6-7935-79AF-D918-F0C34ED466C3}"/>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a:fillRect/>
          </a:stretch>
        </p:blipFill>
        <p:spPr>
          <a:xfrm>
            <a:off x="10290048" y="5559552"/>
            <a:ext cx="1901951" cy="1297006"/>
          </a:xfrm>
          <a:prstGeom prst="rect">
            <a:avLst/>
          </a:prstGeom>
        </p:spPr>
      </p:pic>
    </p:spTree>
    <p:extLst>
      <p:ext uri="{BB962C8B-B14F-4D97-AF65-F5344CB8AC3E}">
        <p14:creationId xmlns:p14="http://schemas.microsoft.com/office/powerpoint/2010/main" val="178865851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par>
                          <p:cTn id="8" fill="hold">
                            <p:stCondLst>
                              <p:cond delay="500"/>
                            </p:stCondLst>
                            <p:childTnLst>
                              <p:par>
                                <p:cTn id="9" presetID="2" presetClass="entr" presetSubtype="8" decel="5000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800" fill="hold"/>
                                        <p:tgtEl>
                                          <p:spTgt spid="19"/>
                                        </p:tgtEl>
                                        <p:attrNameLst>
                                          <p:attrName>ppt_x</p:attrName>
                                        </p:attrNameLst>
                                      </p:cBhvr>
                                      <p:tavLst>
                                        <p:tav tm="0">
                                          <p:val>
                                            <p:strVal val="0-#ppt_w/2"/>
                                          </p:val>
                                        </p:tav>
                                        <p:tav tm="100000">
                                          <p:val>
                                            <p:strVal val="#ppt_x"/>
                                          </p:val>
                                        </p:tav>
                                      </p:tavLst>
                                    </p:anim>
                                    <p:anim calcmode="lin" valueType="num">
                                      <p:cBhvr additive="base">
                                        <p:cTn id="12" dur="80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1300"/>
                            </p:stCondLst>
                            <p:childTnLst>
                              <p:par>
                                <p:cTn id="14" presetID="10"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childTnLst>
                          </p:cTn>
                        </p:par>
                        <p:par>
                          <p:cTn id="17" fill="hold">
                            <p:stCondLst>
                              <p:cond delay="1800"/>
                            </p:stCondLst>
                            <p:childTnLst>
                              <p:par>
                                <p:cTn id="18" presetID="10" presetClass="entr" presetSubtype="0"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500"/>
                                        <p:tgtEl>
                                          <p:spTgt spid="2"/>
                                        </p:tgtEl>
                                      </p:cBhvr>
                                    </p:animEffect>
                                  </p:childTnLst>
                                </p:cTn>
                              </p:par>
                            </p:childTnLst>
                          </p:cTn>
                        </p:par>
                        <p:par>
                          <p:cTn id="21" fill="hold">
                            <p:stCondLst>
                              <p:cond delay="2300"/>
                            </p:stCondLst>
                            <p:childTnLst>
                              <p:par>
                                <p:cTn id="22" presetID="10" presetClass="entr" presetSubtype="0"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childTnLst>
                          </p:cTn>
                        </p:par>
                        <p:par>
                          <p:cTn id="25" fill="hold">
                            <p:stCondLst>
                              <p:cond delay="2800"/>
                            </p:stCondLst>
                            <p:childTnLst>
                              <p:par>
                                <p:cTn id="26" presetID="10" presetClass="entr" presetSubtype="0"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par>
                          <p:cTn id="29" fill="hold">
                            <p:stCondLst>
                              <p:cond delay="3300"/>
                            </p:stCondLst>
                            <p:childTnLst>
                              <p:par>
                                <p:cTn id="30" presetID="10" presetClass="entr" presetSubtype="0" fill="hold" nodeType="after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fade">
                                      <p:cBhvr>
                                        <p:cTn id="32" dur="500"/>
                                        <p:tgtEl>
                                          <p:spTgt spid="18"/>
                                        </p:tgtEl>
                                      </p:cBhvr>
                                    </p:animEffect>
                                  </p:childTnLst>
                                </p:cTn>
                              </p:par>
                            </p:childTnLst>
                          </p:cTn>
                        </p:par>
                        <p:par>
                          <p:cTn id="33" fill="hold">
                            <p:stCondLst>
                              <p:cond delay="3800"/>
                            </p:stCondLst>
                            <p:childTnLst>
                              <p:par>
                                <p:cTn id="34" presetID="2" presetClass="entr" presetSubtype="4" decel="50000" fill="hold" nodeType="after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1000" fill="hold"/>
                                        <p:tgtEl>
                                          <p:spTgt spid="20"/>
                                        </p:tgtEl>
                                        <p:attrNameLst>
                                          <p:attrName>ppt_x</p:attrName>
                                        </p:attrNameLst>
                                      </p:cBhvr>
                                      <p:tavLst>
                                        <p:tav tm="0">
                                          <p:val>
                                            <p:strVal val="#ppt_x"/>
                                          </p:val>
                                        </p:tav>
                                        <p:tav tm="100000">
                                          <p:val>
                                            <p:strVal val="#ppt_x"/>
                                          </p:val>
                                        </p:tav>
                                      </p:tavLst>
                                    </p:anim>
                                    <p:anim calcmode="lin" valueType="num">
                                      <p:cBhvr additive="base">
                                        <p:cTn id="37" dur="10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p:bldP spid="9"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8" name="Slide Title">
            <a:extLst>
              <a:ext uri="{FF2B5EF4-FFF2-40B4-BE49-F238E27FC236}">
                <a16:creationId xmlns:a16="http://schemas.microsoft.com/office/drawing/2014/main" id="{CC8A0749-CCC2-149B-DE6F-09F0A0A5734F}"/>
              </a:ext>
            </a:extLst>
          </p:cNvPr>
          <p:cNvSpPr txBox="1">
            <a:spLocks noGrp="1"/>
          </p:cNvSpPr>
          <p:nvPr>
            <p:ph type="title" idx="4294967295"/>
          </p:nvPr>
        </p:nvSpPr>
        <p:spPr>
          <a:xfrm>
            <a:off x="1524000" y="-1280448"/>
            <a:ext cx="9144000" cy="921925"/>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rmAutofit fontScale="9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dirty="0">
                <a:ln>
                  <a:noFill/>
                </a:ln>
                <a:solidFill>
                  <a:schemeClr val="tx1"/>
                </a:solidFill>
                <a:effectLst/>
                <a:uLnTx/>
                <a:uFillTx/>
                <a:latin typeface="+mj-lt"/>
                <a:ea typeface="+mj-ea"/>
                <a:cs typeface="+mj-cs"/>
              </a:rPr>
              <a:t>The Importance of Southampton Zoom In</a:t>
            </a:r>
          </a:p>
        </p:txBody>
      </p:sp>
      <p:grpSp>
        <p:nvGrpSpPr>
          <p:cNvPr id="36" name="Group 35" descr="An illustrated old map of Southampton by John Speed. It has a hand written key of Southampton's landmarks. ">
            <a:extLst>
              <a:ext uri="{FF2B5EF4-FFF2-40B4-BE49-F238E27FC236}">
                <a16:creationId xmlns:a16="http://schemas.microsoft.com/office/drawing/2014/main" id="{14CFF69D-48B5-B8BD-85B0-07D7F3E65618}"/>
              </a:ext>
            </a:extLst>
          </p:cNvPr>
          <p:cNvGrpSpPr/>
          <p:nvPr/>
        </p:nvGrpSpPr>
        <p:grpSpPr>
          <a:xfrm>
            <a:off x="3103313" y="180920"/>
            <a:ext cx="6218096" cy="6539920"/>
            <a:chOff x="3103313" y="180920"/>
            <a:chExt cx="6218096" cy="6539920"/>
          </a:xfrm>
        </p:grpSpPr>
        <p:pic>
          <p:nvPicPr>
            <p:cNvPr id="31" name="Picture 30" descr="A map of a city&#10;&#10;AI-generated content may be incorrect.">
              <a:extLst>
                <a:ext uri="{FF2B5EF4-FFF2-40B4-BE49-F238E27FC236}">
                  <a16:creationId xmlns:a16="http://schemas.microsoft.com/office/drawing/2014/main" id="{CD9130C9-4633-5B79-ED8B-12399CDB523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03313" y="180920"/>
              <a:ext cx="6218096" cy="6539920"/>
            </a:xfrm>
            <a:prstGeom prst="rect">
              <a:avLst/>
            </a:prstGeom>
          </p:spPr>
        </p:pic>
        <p:sp>
          <p:nvSpPr>
            <p:cNvPr id="35" name="TextBox 34">
              <a:extLst>
                <a:ext uri="{FF2B5EF4-FFF2-40B4-BE49-F238E27FC236}">
                  <a16:creationId xmlns:a16="http://schemas.microsoft.com/office/drawing/2014/main" id="{63E0D165-BF53-E1FE-5643-5775E70C736F}"/>
                </a:ext>
              </a:extLst>
            </p:cNvPr>
            <p:cNvSpPr txBox="1"/>
            <p:nvPr/>
          </p:nvSpPr>
          <p:spPr>
            <a:xfrm>
              <a:off x="8524975" y="211595"/>
              <a:ext cx="734992" cy="338554"/>
            </a:xfrm>
            <a:prstGeom prst="rect">
              <a:avLst/>
            </a:prstGeom>
            <a:noFill/>
          </p:spPr>
          <p:txBody>
            <a:bodyPr wrap="square" rtlCol="0">
              <a:spAutoFit/>
            </a:bodyPr>
            <a:lstStyle/>
            <a:p>
              <a:r>
                <a:rPr lang="en-GB" sz="800" dirty="0"/>
                <a:t>© </a:t>
              </a:r>
              <a:r>
                <a:rPr lang="en-GB" sz="800" dirty="0" err="1"/>
                <a:t>Alamy</a:t>
              </a:r>
              <a:r>
                <a:rPr lang="en-GB" sz="800" dirty="0"/>
                <a:t> ref:  </a:t>
              </a:r>
            </a:p>
            <a:p>
              <a:r>
                <a:rPr lang="en-GB" sz="800" dirty="0"/>
                <a:t>     DHY10T</a:t>
              </a:r>
            </a:p>
          </p:txBody>
        </p:sp>
      </p:grpSp>
      <p:pic>
        <p:nvPicPr>
          <p:cNvPr id="17" name="Picture 16" descr="A modern day colour photograph of Southampton's town walls. ">
            <a:extLst>
              <a:ext uri="{FF2B5EF4-FFF2-40B4-BE49-F238E27FC236}">
                <a16:creationId xmlns:a16="http://schemas.microsoft.com/office/drawing/2014/main" id="{D0DD3533-67F3-3287-C352-D5545658E63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54514" y="232296"/>
            <a:ext cx="3512513" cy="1716471"/>
          </a:xfrm>
          <a:prstGeom prst="rect">
            <a:avLst/>
          </a:prstGeom>
        </p:spPr>
      </p:pic>
      <p:pic>
        <p:nvPicPr>
          <p:cNvPr id="19" name="Picture 18" descr="A modern day photograph of a large stone structure. ">
            <a:extLst>
              <a:ext uri="{FF2B5EF4-FFF2-40B4-BE49-F238E27FC236}">
                <a16:creationId xmlns:a16="http://schemas.microsoft.com/office/drawing/2014/main" id="{30CCC3FD-D6FE-FDD6-1A25-68C06D2CFB6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84022" y="2099587"/>
            <a:ext cx="3901670" cy="1532799"/>
          </a:xfrm>
          <a:prstGeom prst="rect">
            <a:avLst/>
          </a:prstGeom>
        </p:spPr>
      </p:pic>
      <p:pic>
        <p:nvPicPr>
          <p:cNvPr id="21" name="Picture 20" descr="A modern day colour photograph of a church with a tall pointed tower&#10;">
            <a:extLst>
              <a:ext uri="{FF2B5EF4-FFF2-40B4-BE49-F238E27FC236}">
                <a16:creationId xmlns:a16="http://schemas.microsoft.com/office/drawing/2014/main" id="{8EE9171A-720C-E5E3-B502-7F7E5656D21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534682" y="3332396"/>
            <a:ext cx="2789945" cy="2238845"/>
          </a:xfrm>
          <a:prstGeom prst="rect">
            <a:avLst/>
          </a:prstGeom>
        </p:spPr>
      </p:pic>
      <p:pic>
        <p:nvPicPr>
          <p:cNvPr id="23" name="Picture 22" descr="A modern day colour photograph of The Wool House, a brown stone brick building. ">
            <a:extLst>
              <a:ext uri="{FF2B5EF4-FFF2-40B4-BE49-F238E27FC236}">
                <a16:creationId xmlns:a16="http://schemas.microsoft.com/office/drawing/2014/main" id="{4874C011-0EEE-D7F2-0A0F-0A02CC09080C}"/>
              </a:ext>
            </a:extLst>
          </p:cNvPr>
          <p:cNvPicPr>
            <a:picLocks noChangeAspect="1"/>
          </p:cNvPicPr>
          <p:nvPr/>
        </p:nvPicPr>
        <p:blipFill>
          <a:blip r:embed="rId8"/>
          <a:srcRect/>
          <a:stretch/>
        </p:blipFill>
        <p:spPr>
          <a:xfrm>
            <a:off x="263212" y="4907656"/>
            <a:ext cx="4268804" cy="1746329"/>
          </a:xfrm>
          <a:prstGeom prst="rect">
            <a:avLst/>
          </a:prstGeom>
        </p:spPr>
      </p:pic>
      <p:sp>
        <p:nvSpPr>
          <p:cNvPr id="34" name="Text orange">
            <a:hlinkClick r:id="" action="ppaction://hlinkshowjump?jump=previousslide"/>
            <a:extLst>
              <a:ext uri="{FF2B5EF4-FFF2-40B4-BE49-F238E27FC236}">
                <a16:creationId xmlns:a16="http://schemas.microsoft.com/office/drawing/2014/main" id="{EE7F1D12-E57D-15AB-561B-9635F2C6FF52}"/>
              </a:ext>
            </a:extLst>
          </p:cNvPr>
          <p:cNvSpPr txBox="1"/>
          <p:nvPr/>
        </p:nvSpPr>
        <p:spPr>
          <a:xfrm>
            <a:off x="10890040" y="0"/>
            <a:ext cx="1344544" cy="553998"/>
          </a:xfrm>
          <a:prstGeom prst="rect">
            <a:avLst/>
          </a:prstGeom>
          <a:noFill/>
        </p:spPr>
        <p:txBody>
          <a:bodyPr wrap="square">
            <a:spAutoFit/>
          </a:bodyPr>
          <a:lstStyle/>
          <a:p>
            <a:pPr algn="ctr"/>
            <a:r>
              <a:rPr lang="en-GB" sz="3000" dirty="0">
                <a:solidFill>
                  <a:schemeClr val="bg1"/>
                </a:solidFill>
                <a:latin typeface="Superclarendon Rg" panose="02000505080000020003" pitchFamily="2" charset="77"/>
              </a:rPr>
              <a:t>Back</a:t>
            </a:r>
          </a:p>
        </p:txBody>
      </p:sp>
      <p:pic>
        <p:nvPicPr>
          <p:cNvPr id="25" name="Picture 24" descr="A modern day colour photograph of the Margate today, a large stone wall structure with an arch in its centre. ">
            <a:extLst>
              <a:ext uri="{FF2B5EF4-FFF2-40B4-BE49-F238E27FC236}">
                <a16:creationId xmlns:a16="http://schemas.microsoft.com/office/drawing/2014/main" id="{17100620-13A9-3EFE-9115-AAC2088F4640}"/>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845377" y="662097"/>
            <a:ext cx="7259316" cy="1703367"/>
          </a:xfrm>
          <a:prstGeom prst="rect">
            <a:avLst/>
          </a:prstGeom>
        </p:spPr>
      </p:pic>
      <p:pic>
        <p:nvPicPr>
          <p:cNvPr id="27" name="Picture 26" descr="A modern day colour photograph of The Church of St Julian.">
            <a:extLst>
              <a:ext uri="{FF2B5EF4-FFF2-40B4-BE49-F238E27FC236}">
                <a16:creationId xmlns:a16="http://schemas.microsoft.com/office/drawing/2014/main" id="{6D1841A8-A1E9-16E2-FA60-8BFD12C58BA9}"/>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505908" y="2631890"/>
            <a:ext cx="6182089" cy="3323582"/>
          </a:xfrm>
          <a:prstGeom prst="rect">
            <a:avLst/>
          </a:prstGeom>
        </p:spPr>
      </p:pic>
      <p:pic>
        <p:nvPicPr>
          <p:cNvPr id="29" name="Picture 28" descr="A modern day colour photograph of God's House Tower, a large brown stone structure. &#10;">
            <a:extLst>
              <a:ext uri="{FF2B5EF4-FFF2-40B4-BE49-F238E27FC236}">
                <a16:creationId xmlns:a16="http://schemas.microsoft.com/office/drawing/2014/main" id="{31DC20E6-EC9A-933B-ACDD-C29AA0A1F5D0}"/>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6174557" y="4747716"/>
            <a:ext cx="5690124" cy="1885143"/>
          </a:xfrm>
          <a:prstGeom prst="rect">
            <a:avLst/>
          </a:prstGeom>
        </p:spPr>
      </p:pic>
    </p:spTree>
    <p:extLst>
      <p:ext uri="{BB962C8B-B14F-4D97-AF65-F5344CB8AC3E}">
        <p14:creationId xmlns:p14="http://schemas.microsoft.com/office/powerpoint/2010/main" val="3058934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50000"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1000" fill="hold"/>
                                        <p:tgtEl>
                                          <p:spTgt spid="36"/>
                                        </p:tgtEl>
                                        <p:attrNameLst>
                                          <p:attrName>ppt_x</p:attrName>
                                        </p:attrNameLst>
                                      </p:cBhvr>
                                      <p:tavLst>
                                        <p:tav tm="0">
                                          <p:val>
                                            <p:strVal val="#ppt_x"/>
                                          </p:val>
                                        </p:tav>
                                        <p:tav tm="100000">
                                          <p:val>
                                            <p:strVal val="#ppt_x"/>
                                          </p:val>
                                        </p:tav>
                                      </p:tavLst>
                                    </p:anim>
                                    <p:anim calcmode="lin" valueType="num">
                                      <p:cBhvr additive="base">
                                        <p:cTn id="8" dur="1000" fill="hold"/>
                                        <p:tgtEl>
                                          <p:spTgt spid="36"/>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fade">
                                      <p:cBhvr>
                                        <p:cTn id="13" dur="500"/>
                                        <p:tgtEl>
                                          <p:spTgt spid="1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500"/>
                                        <p:tgtEl>
                                          <p:spTgt spid="21"/>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4" name="Slide Title">
            <a:extLst>
              <a:ext uri="{FF2B5EF4-FFF2-40B4-BE49-F238E27FC236}">
                <a16:creationId xmlns:a16="http://schemas.microsoft.com/office/drawing/2014/main" id="{E9B954C7-F048-05C0-B5E4-75709F0D5603}"/>
              </a:ext>
            </a:extLst>
          </p:cNvPr>
          <p:cNvSpPr>
            <a:spLocks noGrp="1"/>
          </p:cNvSpPr>
          <p:nvPr>
            <p:ph type="ctrTitle"/>
          </p:nvPr>
        </p:nvSpPr>
        <p:spPr>
          <a:xfrm>
            <a:off x="1524000" y="-1280448"/>
            <a:ext cx="9144000" cy="921925"/>
          </a:xfrm>
        </p:spPr>
        <p:txBody>
          <a:bodyPr/>
          <a:lstStyle/>
          <a:p>
            <a:r>
              <a:rPr lang="en-US" dirty="0"/>
              <a:t>Southampton Water</a:t>
            </a:r>
          </a:p>
        </p:txBody>
      </p:sp>
      <p:sp>
        <p:nvSpPr>
          <p:cNvPr id="11" name="Slide Question">
            <a:extLst>
              <a:ext uri="{FF2B5EF4-FFF2-40B4-BE49-F238E27FC236}">
                <a16:creationId xmlns:a16="http://schemas.microsoft.com/office/drawing/2014/main" id="{783B29E9-B659-A0BE-38AB-74617199D84A}"/>
              </a:ext>
            </a:extLst>
          </p:cNvPr>
          <p:cNvSpPr txBox="1"/>
          <p:nvPr/>
        </p:nvSpPr>
        <p:spPr>
          <a:xfrm>
            <a:off x="0" y="-91560"/>
            <a:ext cx="8686800" cy="356123"/>
          </a:xfrm>
          <a:prstGeom prst="rect">
            <a:avLst/>
          </a:prstGeom>
          <a:noFill/>
        </p:spPr>
        <p:txBody>
          <a:bodyPr wrap="square">
            <a:spAutoFit/>
          </a:bodyPr>
          <a:lstStyle/>
          <a:p>
            <a:pPr>
              <a:lnSpc>
                <a:spcPts val="2420"/>
              </a:lnSpc>
            </a:pPr>
            <a:r>
              <a:rPr lang="en-GB" sz="1100" dirty="0">
                <a:effectLst>
                  <a:glow rad="222120">
                    <a:schemeClr val="bg1"/>
                  </a:glow>
                </a:effectLst>
                <a:latin typeface="Superclarendon Rg" panose="02000505080000020003" pitchFamily="2" charset="77"/>
              </a:rPr>
              <a:t>What role did Southampton play in the Hundred Years War?</a:t>
            </a:r>
          </a:p>
        </p:txBody>
      </p:sp>
      <p:sp>
        <p:nvSpPr>
          <p:cNvPr id="17" name="TextBox 16">
            <a:extLst>
              <a:ext uri="{FF2B5EF4-FFF2-40B4-BE49-F238E27FC236}">
                <a16:creationId xmlns:a16="http://schemas.microsoft.com/office/drawing/2014/main" id="{97E73F24-6A00-6707-4766-4A696620F5FF}"/>
              </a:ext>
            </a:extLst>
          </p:cNvPr>
          <p:cNvSpPr txBox="1"/>
          <p:nvPr/>
        </p:nvSpPr>
        <p:spPr>
          <a:xfrm>
            <a:off x="444497" y="1168934"/>
            <a:ext cx="5801979" cy="1102225"/>
          </a:xfrm>
          <a:prstGeom prst="rect">
            <a:avLst/>
          </a:prstGeom>
          <a:noFill/>
        </p:spPr>
        <p:txBody>
          <a:bodyPr wrap="square" rtlCol="0">
            <a:spAutoFit/>
          </a:bodyPr>
          <a:lstStyle/>
          <a:p>
            <a:pPr>
              <a:lnSpc>
                <a:spcPct val="150000"/>
              </a:lnSpc>
            </a:pPr>
            <a:r>
              <a:rPr lang="en-US" sz="1500" dirty="0">
                <a:latin typeface="Linkpen 17a Print" panose="03050602060000000000" pitchFamily="66" charset="77"/>
              </a:rPr>
              <a:t>Long before the Hundred Years’ War, Southampton was already an important </a:t>
            </a:r>
            <a:r>
              <a:rPr lang="en-US" sz="1500" dirty="0" err="1">
                <a:latin typeface="Linkpen 17a Print" panose="03050602060000000000" pitchFamily="66" charset="77"/>
              </a:rPr>
              <a:t>harbour</a:t>
            </a:r>
            <a:r>
              <a:rPr lang="en-US" sz="1500" dirty="0">
                <a:latin typeface="Linkpen 17a Print" panose="03050602060000000000" pitchFamily="66" charset="77"/>
              </a:rPr>
              <a:t> on a wide waterway called Southampton Water. </a:t>
            </a:r>
          </a:p>
        </p:txBody>
      </p:sp>
      <p:sp>
        <p:nvSpPr>
          <p:cNvPr id="18" name="TextBox 17">
            <a:extLst>
              <a:ext uri="{FF2B5EF4-FFF2-40B4-BE49-F238E27FC236}">
                <a16:creationId xmlns:a16="http://schemas.microsoft.com/office/drawing/2014/main" id="{AC28194C-D473-2230-D8B4-6FD257E68753}"/>
              </a:ext>
            </a:extLst>
          </p:cNvPr>
          <p:cNvSpPr txBox="1"/>
          <p:nvPr/>
        </p:nvSpPr>
        <p:spPr>
          <a:xfrm>
            <a:off x="444497" y="2434254"/>
            <a:ext cx="5801979" cy="1102225"/>
          </a:xfrm>
          <a:prstGeom prst="rect">
            <a:avLst/>
          </a:prstGeom>
          <a:noFill/>
        </p:spPr>
        <p:txBody>
          <a:bodyPr wrap="square" rtlCol="0">
            <a:spAutoFit/>
          </a:bodyPr>
          <a:lstStyle/>
          <a:p>
            <a:pPr>
              <a:lnSpc>
                <a:spcPct val="150000"/>
              </a:lnSpc>
            </a:pPr>
            <a:r>
              <a:rPr lang="en-US" sz="1500" dirty="0">
                <a:latin typeface="Linkpen 17a Print" panose="03050602060000000000" pitchFamily="66" charset="77"/>
              </a:rPr>
              <a:t>Merchants traded English wool and wine with places in Europe and built stone warehouses and fine houses around the church and quayside. </a:t>
            </a:r>
          </a:p>
        </p:txBody>
      </p:sp>
      <p:sp>
        <p:nvSpPr>
          <p:cNvPr id="19" name="TextBox 18">
            <a:extLst>
              <a:ext uri="{FF2B5EF4-FFF2-40B4-BE49-F238E27FC236}">
                <a16:creationId xmlns:a16="http://schemas.microsoft.com/office/drawing/2014/main" id="{A709D0B3-7B35-8FC8-424C-C05DAB8F9D4C}"/>
              </a:ext>
            </a:extLst>
          </p:cNvPr>
          <p:cNvSpPr txBox="1"/>
          <p:nvPr/>
        </p:nvSpPr>
        <p:spPr>
          <a:xfrm>
            <a:off x="444497" y="3699574"/>
            <a:ext cx="5801979" cy="1448473"/>
          </a:xfrm>
          <a:prstGeom prst="rect">
            <a:avLst/>
          </a:prstGeom>
          <a:noFill/>
        </p:spPr>
        <p:txBody>
          <a:bodyPr wrap="square" rtlCol="0">
            <a:spAutoFit/>
          </a:bodyPr>
          <a:lstStyle/>
          <a:p>
            <a:pPr>
              <a:lnSpc>
                <a:spcPct val="150000"/>
              </a:lnSpc>
            </a:pPr>
            <a:r>
              <a:rPr lang="en-US" sz="1500" dirty="0">
                <a:latin typeface="Linkpen 17a Print" panose="03050602060000000000" pitchFamily="66" charset="77"/>
              </a:rPr>
              <a:t>The town had defensive walls, busy markets and cellared houses where goods were kept. These features helped the town grow and made it an attractive place for traders and migrants.</a:t>
            </a:r>
          </a:p>
        </p:txBody>
      </p:sp>
      <p:grpSp>
        <p:nvGrpSpPr>
          <p:cNvPr id="30" name="Group 29" descr="A screenshot of Google Earth showing the location of Southampton Water">
            <a:extLst>
              <a:ext uri="{FF2B5EF4-FFF2-40B4-BE49-F238E27FC236}">
                <a16:creationId xmlns:a16="http://schemas.microsoft.com/office/drawing/2014/main" id="{3683E468-B29F-B5E4-50CA-E81C2A6BABD4}"/>
              </a:ext>
            </a:extLst>
          </p:cNvPr>
          <p:cNvGrpSpPr/>
          <p:nvPr/>
        </p:nvGrpSpPr>
        <p:grpSpPr>
          <a:xfrm>
            <a:off x="6366489" y="666149"/>
            <a:ext cx="4669823" cy="5632027"/>
            <a:chOff x="6633543" y="666149"/>
            <a:chExt cx="4669823" cy="5632027"/>
          </a:xfrm>
        </p:grpSpPr>
        <p:pic>
          <p:nvPicPr>
            <p:cNvPr id="20" name="Picture 19" descr="A map of a river&#10;&#10;AI-generated content may be incorrect.">
              <a:extLst>
                <a:ext uri="{FF2B5EF4-FFF2-40B4-BE49-F238E27FC236}">
                  <a16:creationId xmlns:a16="http://schemas.microsoft.com/office/drawing/2014/main" id="{63AB5A81-2C77-3016-A9D5-CD829DAAE421}"/>
                </a:ext>
              </a:extLst>
            </p:cNvPr>
            <p:cNvPicPr>
              <a:picLocks noChangeAspect="1"/>
            </p:cNvPicPr>
            <p:nvPr/>
          </p:nvPicPr>
          <p:blipFill>
            <a:blip r:embed="rId4"/>
            <a:stretch>
              <a:fillRect/>
            </a:stretch>
          </p:blipFill>
          <p:spPr>
            <a:xfrm>
              <a:off x="6633543" y="703378"/>
              <a:ext cx="4607480" cy="5594798"/>
            </a:xfrm>
            <a:prstGeom prst="rect">
              <a:avLst/>
            </a:prstGeom>
            <a:ln w="19050">
              <a:solidFill>
                <a:schemeClr val="tx1"/>
              </a:solidFill>
            </a:ln>
          </p:spPr>
        </p:pic>
        <p:sp>
          <p:nvSpPr>
            <p:cNvPr id="22" name="TextBox 21">
              <a:extLst>
                <a:ext uri="{FF2B5EF4-FFF2-40B4-BE49-F238E27FC236}">
                  <a16:creationId xmlns:a16="http://schemas.microsoft.com/office/drawing/2014/main" id="{E7648ED5-6CC5-8A3E-2A10-9CFB16D0CD1F}"/>
                </a:ext>
              </a:extLst>
            </p:cNvPr>
            <p:cNvSpPr txBox="1"/>
            <p:nvPr/>
          </p:nvSpPr>
          <p:spPr>
            <a:xfrm rot="2530893">
              <a:off x="8135810" y="3234356"/>
              <a:ext cx="1898277" cy="276999"/>
            </a:xfrm>
            <a:prstGeom prst="rect">
              <a:avLst/>
            </a:prstGeom>
            <a:noFill/>
          </p:spPr>
          <p:txBody>
            <a:bodyPr wrap="square" rtlCol="0">
              <a:spAutoFit/>
            </a:bodyPr>
            <a:lstStyle/>
            <a:p>
              <a:r>
                <a:rPr lang="en-GB" sz="1200" dirty="0">
                  <a:solidFill>
                    <a:schemeClr val="bg1"/>
                  </a:solidFill>
                  <a:effectLst>
                    <a:glow rad="382506">
                      <a:schemeClr val="tx1">
                        <a:alpha val="47000"/>
                      </a:schemeClr>
                    </a:glow>
                  </a:effectLst>
                  <a:latin typeface="Superclarendon Rg" panose="02000505080000020003" pitchFamily="2" charset="77"/>
                </a:rPr>
                <a:t>Southampton Water</a:t>
              </a:r>
            </a:p>
          </p:txBody>
        </p:sp>
        <p:sp>
          <p:nvSpPr>
            <p:cNvPr id="29" name="TextBox 28">
              <a:extLst>
                <a:ext uri="{FF2B5EF4-FFF2-40B4-BE49-F238E27FC236}">
                  <a16:creationId xmlns:a16="http://schemas.microsoft.com/office/drawing/2014/main" id="{DDB8CB1C-D55E-4F76-7292-22B846785C30}"/>
                </a:ext>
              </a:extLst>
            </p:cNvPr>
            <p:cNvSpPr txBox="1"/>
            <p:nvPr/>
          </p:nvSpPr>
          <p:spPr>
            <a:xfrm>
              <a:off x="10477077" y="666149"/>
              <a:ext cx="826289" cy="215444"/>
            </a:xfrm>
            <a:prstGeom prst="rect">
              <a:avLst/>
            </a:prstGeom>
            <a:noFill/>
          </p:spPr>
          <p:txBody>
            <a:bodyPr wrap="square" rtlCol="0">
              <a:spAutoFit/>
            </a:bodyPr>
            <a:lstStyle/>
            <a:p>
              <a:r>
                <a:rPr lang="en-GB" sz="800" dirty="0">
                  <a:solidFill>
                    <a:schemeClr val="bg1"/>
                  </a:solidFill>
                </a:rPr>
                <a:t>© Google Earth</a:t>
              </a:r>
            </a:p>
          </p:txBody>
        </p:sp>
      </p:grpSp>
      <p:pic>
        <p:nvPicPr>
          <p:cNvPr id="2" name="Picture 1" descr="An illustration of Jacques Francis, an African merchant. ">
            <a:extLst>
              <a:ext uri="{FF2B5EF4-FFF2-40B4-BE49-F238E27FC236}">
                <a16:creationId xmlns:a16="http://schemas.microsoft.com/office/drawing/2014/main" id="{5C72CA90-2C38-D11C-BF0D-0C9443498BE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10062452" y="1906264"/>
            <a:ext cx="1674514" cy="4476421"/>
          </a:xfrm>
          <a:prstGeom prst="rect">
            <a:avLst/>
          </a:prstGeom>
        </p:spPr>
      </p:pic>
      <p:pic>
        <p:nvPicPr>
          <p:cNvPr id="26" name="Picture 25" descr="Medieval timeline (AD 1066 - AD 1540)">
            <a:extLst>
              <a:ext uri="{FF2B5EF4-FFF2-40B4-BE49-F238E27FC236}">
                <a16:creationId xmlns:a16="http://schemas.microsoft.com/office/drawing/2014/main" id="{944826B3-3D35-BA63-B6C9-C4A8E287CE0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30405" y="5512942"/>
            <a:ext cx="12452809" cy="1026455"/>
          </a:xfrm>
          <a:prstGeom prst="rect">
            <a:avLst/>
          </a:prstGeom>
        </p:spPr>
      </p:pic>
      <p:pic>
        <p:nvPicPr>
          <p:cNvPr id="15" name="Logo">
            <a:extLst>
              <a:ext uri="{FF2B5EF4-FFF2-40B4-BE49-F238E27FC236}">
                <a16:creationId xmlns:a16="http://schemas.microsoft.com/office/drawing/2014/main" id="{5FD94758-5ABA-C673-D72C-E5D5D0E05EB1}"/>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0290048" y="5559552"/>
            <a:ext cx="1901951" cy="1297006"/>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fade">
                                      <p:cBhvr>
                                        <p:cTn id="19" dur="500"/>
                                        <p:tgtEl>
                                          <p:spTgt spid="19"/>
                                        </p:tgtEl>
                                      </p:cBhvr>
                                    </p:animEffect>
                                  </p:childTnLst>
                                </p:cTn>
                              </p:par>
                            </p:childTnLst>
                          </p:cTn>
                        </p:par>
                        <p:par>
                          <p:cTn id="20" fill="hold">
                            <p:stCondLst>
                              <p:cond delay="2000"/>
                            </p:stCondLst>
                            <p:childTnLst>
                              <p:par>
                                <p:cTn id="21" presetID="2" presetClass="entr" presetSubtype="2" decel="50000" fill="hold" nodeType="after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1000" fill="hold"/>
                                        <p:tgtEl>
                                          <p:spTgt spid="2"/>
                                        </p:tgtEl>
                                        <p:attrNameLst>
                                          <p:attrName>ppt_x</p:attrName>
                                        </p:attrNameLst>
                                      </p:cBhvr>
                                      <p:tavLst>
                                        <p:tav tm="0">
                                          <p:val>
                                            <p:strVal val="1+#ppt_w/2"/>
                                          </p:val>
                                        </p:tav>
                                        <p:tav tm="100000">
                                          <p:val>
                                            <p:strVal val="#ppt_x"/>
                                          </p:val>
                                        </p:tav>
                                      </p:tavLst>
                                    </p:anim>
                                    <p:anim calcmode="lin" valueType="num">
                                      <p:cBhvr additive="base">
                                        <p:cTn id="24" dur="10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0AE78220-426C-29D1-1D47-78B72C7BC8C3}"/>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5017D0FF-D704-9F2D-C73A-5264060CF4C7}"/>
              </a:ext>
            </a:extLst>
          </p:cNvPr>
          <p:cNvSpPr>
            <a:spLocks noGrp="1"/>
          </p:cNvSpPr>
          <p:nvPr>
            <p:ph type="ctrTitle"/>
          </p:nvPr>
        </p:nvSpPr>
        <p:spPr>
          <a:xfrm>
            <a:off x="1524000" y="-1280448"/>
            <a:ext cx="9144000" cy="921925"/>
          </a:xfrm>
        </p:spPr>
        <p:txBody>
          <a:bodyPr>
            <a:normAutofit/>
          </a:bodyPr>
          <a:lstStyle/>
          <a:p>
            <a:r>
              <a:rPr lang="en-US" dirty="0"/>
              <a:t>The Hundred Years’ War </a:t>
            </a:r>
          </a:p>
        </p:txBody>
      </p:sp>
      <p:sp>
        <p:nvSpPr>
          <p:cNvPr id="11" name="Slide Question">
            <a:extLst>
              <a:ext uri="{FF2B5EF4-FFF2-40B4-BE49-F238E27FC236}">
                <a16:creationId xmlns:a16="http://schemas.microsoft.com/office/drawing/2014/main" id="{9D7DF227-B9C6-D4B2-6876-FBA01F72F52F}"/>
              </a:ext>
            </a:extLst>
          </p:cNvPr>
          <p:cNvSpPr txBox="1"/>
          <p:nvPr/>
        </p:nvSpPr>
        <p:spPr>
          <a:xfrm>
            <a:off x="0" y="-91560"/>
            <a:ext cx="8686800" cy="356123"/>
          </a:xfrm>
          <a:prstGeom prst="rect">
            <a:avLst/>
          </a:prstGeom>
          <a:noFill/>
        </p:spPr>
        <p:txBody>
          <a:bodyPr wrap="square">
            <a:spAutoFit/>
          </a:bodyPr>
          <a:lstStyle/>
          <a:p>
            <a:pPr>
              <a:lnSpc>
                <a:spcPts val="2420"/>
              </a:lnSpc>
            </a:pPr>
            <a:r>
              <a:rPr lang="en-GB" sz="1100" dirty="0">
                <a:effectLst>
                  <a:glow rad="222120">
                    <a:schemeClr val="bg1"/>
                  </a:glow>
                </a:effectLst>
                <a:latin typeface="Superclarendon Rg" panose="02000505080000020003" pitchFamily="2" charset="77"/>
              </a:rPr>
              <a:t>What role did Southampton play in the Hundred Years War?</a:t>
            </a:r>
          </a:p>
        </p:txBody>
      </p:sp>
      <p:sp>
        <p:nvSpPr>
          <p:cNvPr id="2" name="Title">
            <a:extLst>
              <a:ext uri="{FF2B5EF4-FFF2-40B4-BE49-F238E27FC236}">
                <a16:creationId xmlns:a16="http://schemas.microsoft.com/office/drawing/2014/main" id="{AE0B0832-D412-7A07-205B-D34F58ACA2F2}"/>
              </a:ext>
            </a:extLst>
          </p:cNvPr>
          <p:cNvSpPr txBox="1">
            <a:spLocks/>
          </p:cNvSpPr>
          <p:nvPr/>
        </p:nvSpPr>
        <p:spPr>
          <a:xfrm>
            <a:off x="541427" y="1032195"/>
            <a:ext cx="4699043"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The Hundred Years’ War </a:t>
            </a:r>
          </a:p>
        </p:txBody>
      </p:sp>
      <p:sp>
        <p:nvSpPr>
          <p:cNvPr id="17" name="TextBox 16">
            <a:extLst>
              <a:ext uri="{FF2B5EF4-FFF2-40B4-BE49-F238E27FC236}">
                <a16:creationId xmlns:a16="http://schemas.microsoft.com/office/drawing/2014/main" id="{EE07EB68-F049-A17E-84F1-19558A2F62D6}"/>
              </a:ext>
            </a:extLst>
          </p:cNvPr>
          <p:cNvSpPr txBox="1"/>
          <p:nvPr/>
        </p:nvSpPr>
        <p:spPr>
          <a:xfrm>
            <a:off x="503723" y="1824389"/>
            <a:ext cx="4322801" cy="1267655"/>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The Hundred Years’ War was a long series of conflicts between kings of England and kings of France that took place between 1337 and 1453.</a:t>
            </a:r>
          </a:p>
        </p:txBody>
      </p:sp>
      <p:sp>
        <p:nvSpPr>
          <p:cNvPr id="3" name="TextBox 2">
            <a:extLst>
              <a:ext uri="{FF2B5EF4-FFF2-40B4-BE49-F238E27FC236}">
                <a16:creationId xmlns:a16="http://schemas.microsoft.com/office/drawing/2014/main" id="{81C00B2A-5BD9-4B42-EBEE-01393A33B6FC}"/>
              </a:ext>
            </a:extLst>
          </p:cNvPr>
          <p:cNvSpPr txBox="1"/>
          <p:nvPr/>
        </p:nvSpPr>
        <p:spPr>
          <a:xfrm>
            <a:off x="503722" y="3159913"/>
            <a:ext cx="4585921" cy="1567737"/>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It began because English monarchs had lands in France. Both countries argued about who should be the French king. The war was made up of many campaigns and battles rather than one continuous fight. </a:t>
            </a:r>
          </a:p>
        </p:txBody>
      </p:sp>
      <p:sp>
        <p:nvSpPr>
          <p:cNvPr id="4" name="TextBox 3">
            <a:extLst>
              <a:ext uri="{FF2B5EF4-FFF2-40B4-BE49-F238E27FC236}">
                <a16:creationId xmlns:a16="http://schemas.microsoft.com/office/drawing/2014/main" id="{E70FA2AD-DB87-EB19-7AA3-AD8FFF5FB90B}"/>
              </a:ext>
            </a:extLst>
          </p:cNvPr>
          <p:cNvSpPr txBox="1"/>
          <p:nvPr/>
        </p:nvSpPr>
        <p:spPr>
          <a:xfrm>
            <a:off x="503721" y="4795519"/>
            <a:ext cx="4774457" cy="1267655"/>
          </a:xfrm>
          <a:prstGeom prst="rect">
            <a:avLst/>
          </a:prstGeom>
          <a:noFill/>
        </p:spPr>
        <p:txBody>
          <a:bodyPr wrap="square" rtlCol="0">
            <a:spAutoFit/>
          </a:bodyPr>
          <a:lstStyle/>
          <a:p>
            <a:pPr>
              <a:lnSpc>
                <a:spcPct val="150000"/>
              </a:lnSpc>
            </a:pPr>
            <a:r>
              <a:rPr lang="en-US" sz="1300" dirty="0">
                <a:latin typeface="Linkpen 17a Print" panose="03050602060000000000" pitchFamily="66" charset="77"/>
              </a:rPr>
              <a:t>As the war involved armies crossing the sea and needing supplies, ports such as Southampton were strategically important places where men, ships and supplies gathered. </a:t>
            </a:r>
          </a:p>
        </p:txBody>
      </p:sp>
      <p:grpSp>
        <p:nvGrpSpPr>
          <p:cNvPr id="7" name="Group 6" descr="A painting of the fighting during 'The Hundred Years' War'. It shows ships and soldiers on them fighting each other. ">
            <a:extLst>
              <a:ext uri="{FF2B5EF4-FFF2-40B4-BE49-F238E27FC236}">
                <a16:creationId xmlns:a16="http://schemas.microsoft.com/office/drawing/2014/main" id="{1D284FE6-67CD-02C3-F410-2BF95DD8D540}"/>
              </a:ext>
            </a:extLst>
          </p:cNvPr>
          <p:cNvGrpSpPr/>
          <p:nvPr/>
        </p:nvGrpSpPr>
        <p:grpSpPr>
          <a:xfrm>
            <a:off x="5392131" y="434456"/>
            <a:ext cx="6346552" cy="6011870"/>
            <a:chOff x="5392131" y="434456"/>
            <a:chExt cx="6346552" cy="6011870"/>
          </a:xfrm>
        </p:grpSpPr>
        <p:pic>
          <p:nvPicPr>
            <p:cNvPr id="5" name="Picture 4" descr="A painting of a battle on a ship&#10;&#10;AI-generated content may be incorrect.">
              <a:extLst>
                <a:ext uri="{FF2B5EF4-FFF2-40B4-BE49-F238E27FC236}">
                  <a16:creationId xmlns:a16="http://schemas.microsoft.com/office/drawing/2014/main" id="{8FFCE45D-7CC0-189A-89E0-B839D566FD12}"/>
                </a:ext>
              </a:extLst>
            </p:cNvPr>
            <p:cNvPicPr>
              <a:picLocks noChangeAspect="1"/>
            </p:cNvPicPr>
            <p:nvPr/>
          </p:nvPicPr>
          <p:blipFill>
            <a:blip r:embed="rId4"/>
            <a:stretch>
              <a:fillRect/>
            </a:stretch>
          </p:blipFill>
          <p:spPr>
            <a:xfrm>
              <a:off x="5392131" y="434456"/>
              <a:ext cx="6346552" cy="6011870"/>
            </a:xfrm>
            <a:prstGeom prst="rect">
              <a:avLst/>
            </a:prstGeom>
            <a:ln w="19050">
              <a:solidFill>
                <a:schemeClr val="tx1"/>
              </a:solidFill>
            </a:ln>
          </p:spPr>
        </p:pic>
        <p:sp>
          <p:nvSpPr>
            <p:cNvPr id="6" name="TextBox 5">
              <a:extLst>
                <a:ext uri="{FF2B5EF4-FFF2-40B4-BE49-F238E27FC236}">
                  <a16:creationId xmlns:a16="http://schemas.microsoft.com/office/drawing/2014/main" id="{717C0BEA-1276-1994-C857-F081AAE2EAB2}"/>
                </a:ext>
              </a:extLst>
            </p:cNvPr>
            <p:cNvSpPr txBox="1"/>
            <p:nvPr/>
          </p:nvSpPr>
          <p:spPr>
            <a:xfrm>
              <a:off x="5439044" y="6168068"/>
              <a:ext cx="2037022" cy="215444"/>
            </a:xfrm>
            <a:prstGeom prst="rect">
              <a:avLst/>
            </a:prstGeom>
            <a:noFill/>
          </p:spPr>
          <p:txBody>
            <a:bodyPr wrap="square" rtlCol="0">
              <a:spAutoFit/>
            </a:bodyPr>
            <a:lstStyle/>
            <a:p>
              <a:r>
                <a:rPr lang="en-GB" sz="800" dirty="0">
                  <a:solidFill>
                    <a:srgbClr val="002060"/>
                  </a:solidFill>
                </a:rPr>
                <a:t>© Public Domain from Wikimedia Commons</a:t>
              </a:r>
            </a:p>
          </p:txBody>
        </p:sp>
      </p:grpSp>
      <p:pic>
        <p:nvPicPr>
          <p:cNvPr id="15" name="Logo">
            <a:extLst>
              <a:ext uri="{FF2B5EF4-FFF2-40B4-BE49-F238E27FC236}">
                <a16:creationId xmlns:a16="http://schemas.microsoft.com/office/drawing/2014/main" id="{6AC7FD16-73DC-EF84-C17F-D788306096FB}"/>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10290048" y="5559552"/>
            <a:ext cx="1901951" cy="1297006"/>
          </a:xfrm>
          <a:prstGeom prst="rect">
            <a:avLst/>
          </a:prstGeom>
        </p:spPr>
      </p:pic>
    </p:spTree>
    <p:extLst>
      <p:ext uri="{BB962C8B-B14F-4D97-AF65-F5344CB8AC3E}">
        <p14:creationId xmlns:p14="http://schemas.microsoft.com/office/powerpoint/2010/main" val="14344248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B0B89C7A-E1DD-FA73-D126-9A90F40534C9}"/>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8AFF8083-27A9-9F81-61E5-17A7D4C95C08}"/>
              </a:ext>
            </a:extLst>
          </p:cNvPr>
          <p:cNvSpPr>
            <a:spLocks noGrp="1"/>
          </p:cNvSpPr>
          <p:nvPr>
            <p:ph type="ctrTitle"/>
          </p:nvPr>
        </p:nvSpPr>
        <p:spPr>
          <a:xfrm>
            <a:off x="1524000" y="-1280448"/>
            <a:ext cx="9144000" cy="921925"/>
          </a:xfrm>
        </p:spPr>
        <p:txBody>
          <a:bodyPr>
            <a:normAutofit/>
          </a:bodyPr>
          <a:lstStyle/>
          <a:p>
            <a:r>
              <a:rPr lang="en-US" dirty="0"/>
              <a:t>Raiders</a:t>
            </a:r>
          </a:p>
        </p:txBody>
      </p:sp>
      <p:sp>
        <p:nvSpPr>
          <p:cNvPr id="11" name="Slide Question">
            <a:extLst>
              <a:ext uri="{FF2B5EF4-FFF2-40B4-BE49-F238E27FC236}">
                <a16:creationId xmlns:a16="http://schemas.microsoft.com/office/drawing/2014/main" id="{8A781B78-35A7-79A7-A03D-E0F018BD207B}"/>
              </a:ext>
            </a:extLst>
          </p:cNvPr>
          <p:cNvSpPr txBox="1"/>
          <p:nvPr/>
        </p:nvSpPr>
        <p:spPr>
          <a:xfrm>
            <a:off x="0" y="-91560"/>
            <a:ext cx="8686800" cy="356123"/>
          </a:xfrm>
          <a:prstGeom prst="rect">
            <a:avLst/>
          </a:prstGeom>
          <a:noFill/>
        </p:spPr>
        <p:txBody>
          <a:bodyPr wrap="square">
            <a:spAutoFit/>
          </a:bodyPr>
          <a:lstStyle/>
          <a:p>
            <a:pPr>
              <a:lnSpc>
                <a:spcPts val="2420"/>
              </a:lnSpc>
            </a:pPr>
            <a:r>
              <a:rPr lang="en-GB" sz="1100" dirty="0">
                <a:effectLst>
                  <a:glow rad="222120">
                    <a:schemeClr val="bg1"/>
                  </a:glow>
                </a:effectLst>
                <a:latin typeface="Superclarendon Rg" panose="02000505080000020003" pitchFamily="2" charset="77"/>
              </a:rPr>
              <a:t>What role did Southampton play in the Hundred Years War?</a:t>
            </a:r>
          </a:p>
        </p:txBody>
      </p:sp>
      <p:sp>
        <p:nvSpPr>
          <p:cNvPr id="2" name="Title">
            <a:extLst>
              <a:ext uri="{FF2B5EF4-FFF2-40B4-BE49-F238E27FC236}">
                <a16:creationId xmlns:a16="http://schemas.microsoft.com/office/drawing/2014/main" id="{1008E656-268C-E0ED-4029-6D662ECBA8AE}"/>
              </a:ext>
            </a:extLst>
          </p:cNvPr>
          <p:cNvSpPr txBox="1">
            <a:spLocks/>
          </p:cNvSpPr>
          <p:nvPr/>
        </p:nvSpPr>
        <p:spPr>
          <a:xfrm>
            <a:off x="520161" y="547822"/>
            <a:ext cx="4699043"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Raiders</a:t>
            </a:r>
          </a:p>
        </p:txBody>
      </p:sp>
      <p:sp>
        <p:nvSpPr>
          <p:cNvPr id="17" name="TextBox 16">
            <a:extLst>
              <a:ext uri="{FF2B5EF4-FFF2-40B4-BE49-F238E27FC236}">
                <a16:creationId xmlns:a16="http://schemas.microsoft.com/office/drawing/2014/main" id="{A93E1558-8D72-FEE0-343B-3B6D7C94408C}"/>
              </a:ext>
            </a:extLst>
          </p:cNvPr>
          <p:cNvSpPr txBox="1"/>
          <p:nvPr/>
        </p:nvSpPr>
        <p:spPr>
          <a:xfrm>
            <a:off x="520163" y="1314865"/>
            <a:ext cx="5157624" cy="1681229"/>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In October 1338, a large group of ships entered Southampton Water and raiders landed. They burned houses, broke into churches, stole goods from warehouses and caused many people to flee into the countryside. </a:t>
            </a:r>
          </a:p>
        </p:txBody>
      </p:sp>
      <p:sp>
        <p:nvSpPr>
          <p:cNvPr id="3" name="TextBox 2">
            <a:extLst>
              <a:ext uri="{FF2B5EF4-FFF2-40B4-BE49-F238E27FC236}">
                <a16:creationId xmlns:a16="http://schemas.microsoft.com/office/drawing/2014/main" id="{C2DC526C-D3FD-21E7-C73B-70D88782E65C}"/>
              </a:ext>
            </a:extLst>
          </p:cNvPr>
          <p:cNvSpPr txBox="1"/>
          <p:nvPr/>
        </p:nvSpPr>
        <p:spPr>
          <a:xfrm>
            <a:off x="520161" y="3137272"/>
            <a:ext cx="5253318" cy="1681229"/>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The raid showed how vulnerable coastal towns could be when they were not well defended, and it made both the king and the townspeople determined to improve protection for the port and its valuable cargoes. </a:t>
            </a:r>
          </a:p>
        </p:txBody>
      </p:sp>
      <p:sp>
        <p:nvSpPr>
          <p:cNvPr id="13" name="TextBox 12">
            <a:extLst>
              <a:ext uri="{FF2B5EF4-FFF2-40B4-BE49-F238E27FC236}">
                <a16:creationId xmlns:a16="http://schemas.microsoft.com/office/drawing/2014/main" id="{98084E2F-1418-FD52-8FB4-4A5E0AC64ADB}"/>
              </a:ext>
            </a:extLst>
          </p:cNvPr>
          <p:cNvSpPr txBox="1"/>
          <p:nvPr/>
        </p:nvSpPr>
        <p:spPr>
          <a:xfrm>
            <a:off x="520160" y="4959679"/>
            <a:ext cx="5253318" cy="388568"/>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Click here to watch a video about the 1338 raid.</a:t>
            </a:r>
          </a:p>
        </p:txBody>
      </p:sp>
      <p:pic>
        <p:nvPicPr>
          <p:cNvPr id="12" name="Picture 11" descr="A link to watch external footage. ">
            <a:hlinkClick r:id="rId4"/>
            <a:extLst>
              <a:ext uri="{FF2B5EF4-FFF2-40B4-BE49-F238E27FC236}">
                <a16:creationId xmlns:a16="http://schemas.microsoft.com/office/drawing/2014/main" id="{C1E42D29-3158-A3E1-64AC-CAC66284CB7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137377" y="5403522"/>
            <a:ext cx="3464610" cy="697734"/>
          </a:xfrm>
          <a:prstGeom prst="rect">
            <a:avLst/>
          </a:prstGeom>
        </p:spPr>
      </p:pic>
      <p:pic>
        <p:nvPicPr>
          <p:cNvPr id="15" name="Logo">
            <a:extLst>
              <a:ext uri="{FF2B5EF4-FFF2-40B4-BE49-F238E27FC236}">
                <a16:creationId xmlns:a16="http://schemas.microsoft.com/office/drawing/2014/main" id="{794BA285-DA4D-BDAB-45C3-71DD3A19BD7C}"/>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290048" y="-42538"/>
            <a:ext cx="1901951" cy="1297006"/>
          </a:xfrm>
          <a:prstGeom prst="rect">
            <a:avLst/>
          </a:prstGeom>
        </p:spPr>
      </p:pic>
      <p:sp>
        <p:nvSpPr>
          <p:cNvPr id="4" name="TextBox 3">
            <a:extLst>
              <a:ext uri="{FF2B5EF4-FFF2-40B4-BE49-F238E27FC236}">
                <a16:creationId xmlns:a16="http://schemas.microsoft.com/office/drawing/2014/main" id="{E4AF992A-09B7-322F-F97F-480D8E7F60BC}"/>
              </a:ext>
            </a:extLst>
          </p:cNvPr>
          <p:cNvSpPr txBox="1"/>
          <p:nvPr/>
        </p:nvSpPr>
        <p:spPr>
          <a:xfrm>
            <a:off x="6145090" y="552800"/>
            <a:ext cx="5253318" cy="388568"/>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Tudor historian, John Stow wrote:</a:t>
            </a:r>
          </a:p>
        </p:txBody>
      </p:sp>
      <p:pic>
        <p:nvPicPr>
          <p:cNvPr id="10" name="Picture 9" descr="&quot;The fourth of October, fifty galleys, well manned and furnished, came to Southampton about 9 of the clock, and sacked the town; the townsmen running away by fear. By the break of the next day they which fled, by help of the country thereabout, came against the pirates and fought with them, in the which skirmish were slain to the number of three hundred pirates.&quot;&#10;">
            <a:extLst>
              <a:ext uri="{FF2B5EF4-FFF2-40B4-BE49-F238E27FC236}">
                <a16:creationId xmlns:a16="http://schemas.microsoft.com/office/drawing/2014/main" id="{A1A42CAE-9DC9-793D-2B58-478B636ECBDB}"/>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rot="60000">
            <a:off x="6293965" y="1044335"/>
            <a:ext cx="4955568" cy="3893662"/>
          </a:xfrm>
          <a:prstGeom prst="rect">
            <a:avLst/>
          </a:prstGeom>
        </p:spPr>
      </p:pic>
      <p:sp>
        <p:nvSpPr>
          <p:cNvPr id="8" name="Text orange">
            <a:extLst>
              <a:ext uri="{FF2B5EF4-FFF2-40B4-BE49-F238E27FC236}">
                <a16:creationId xmlns:a16="http://schemas.microsoft.com/office/drawing/2014/main" id="{0124DE0D-5C02-E358-9902-3E023FDBA751}"/>
              </a:ext>
            </a:extLst>
          </p:cNvPr>
          <p:cNvSpPr txBox="1"/>
          <p:nvPr/>
        </p:nvSpPr>
        <p:spPr>
          <a:xfrm>
            <a:off x="5941409" y="4996625"/>
            <a:ext cx="5575839" cy="1384995"/>
          </a:xfrm>
          <a:prstGeom prst="rect">
            <a:avLst/>
          </a:prstGeom>
          <a:noFill/>
        </p:spPr>
        <p:txBody>
          <a:bodyPr wrap="square">
            <a:spAutoFit/>
          </a:bodyPr>
          <a:lstStyle/>
          <a:p>
            <a:pPr algn="ctr"/>
            <a:r>
              <a:rPr lang="en-GB" sz="2100" dirty="0">
                <a:solidFill>
                  <a:srgbClr val="F49734"/>
                </a:solidFill>
                <a:latin typeface="Superclarendon Rg" panose="02000505080000020003" pitchFamily="2" charset="77"/>
              </a:rPr>
              <a:t>Why does John Stow call them 'pirates' when they were French, Sicilian and Genoese soldiers </a:t>
            </a:r>
          </a:p>
          <a:p>
            <a:pPr algn="ctr"/>
            <a:r>
              <a:rPr lang="en-GB" sz="2100" dirty="0">
                <a:solidFill>
                  <a:srgbClr val="F49734"/>
                </a:solidFill>
                <a:latin typeface="Superclarendon Rg" panose="02000505080000020003" pitchFamily="2" charset="77"/>
              </a:rPr>
              <a:t>and sailors sent by their king?</a:t>
            </a:r>
          </a:p>
        </p:txBody>
      </p:sp>
    </p:spTree>
    <p:extLst>
      <p:ext uri="{BB962C8B-B14F-4D97-AF65-F5344CB8AC3E}">
        <p14:creationId xmlns:p14="http://schemas.microsoft.com/office/powerpoint/2010/main" val="121802383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par>
                          <p:cTn id="28" fill="hold">
                            <p:stCondLst>
                              <p:cond delay="3000"/>
                            </p:stCondLst>
                            <p:childTnLst>
                              <p:par>
                                <p:cTn id="29" presetID="2" presetClass="entr" presetSubtype="2" decel="50000" fill="hold" nodeType="after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1000" fill="hold"/>
                                        <p:tgtEl>
                                          <p:spTgt spid="10"/>
                                        </p:tgtEl>
                                        <p:attrNameLst>
                                          <p:attrName>ppt_x</p:attrName>
                                        </p:attrNameLst>
                                      </p:cBhvr>
                                      <p:tavLst>
                                        <p:tav tm="0">
                                          <p:val>
                                            <p:strVal val="1+#ppt_w/2"/>
                                          </p:val>
                                        </p:tav>
                                        <p:tav tm="100000">
                                          <p:val>
                                            <p:strVal val="#ppt_x"/>
                                          </p:val>
                                        </p:tav>
                                      </p:tavLst>
                                    </p:anim>
                                    <p:anim calcmode="lin" valueType="num">
                                      <p:cBhvr additive="base">
                                        <p:cTn id="32" dur="1000" fill="hold"/>
                                        <p:tgtEl>
                                          <p:spTgt spid="10"/>
                                        </p:tgtEl>
                                        <p:attrNameLst>
                                          <p:attrName>ppt_y</p:attrName>
                                        </p:attrNameLst>
                                      </p:cBhvr>
                                      <p:tavLst>
                                        <p:tav tm="0">
                                          <p:val>
                                            <p:strVal val="#ppt_y"/>
                                          </p:val>
                                        </p:tav>
                                        <p:tav tm="100000">
                                          <p:val>
                                            <p:strVal val="#ppt_y"/>
                                          </p:val>
                                        </p:tav>
                                      </p:tavLst>
                                    </p:anim>
                                  </p:childTnLst>
                                </p:cTn>
                              </p:par>
                            </p:childTnLst>
                          </p:cTn>
                        </p:par>
                        <p:par>
                          <p:cTn id="33" fill="hold">
                            <p:stCondLst>
                              <p:cond delay="4000"/>
                            </p:stCondLst>
                            <p:childTnLst>
                              <p:par>
                                <p:cTn id="34" presetID="10"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P spid="3" grpId="0"/>
      <p:bldP spid="13" grpId="0"/>
      <p:bldP spid="4" grpId="0"/>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9C80329-DC25-8780-2FA3-2ACDD0151099}"/>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97C535D5-02AD-AA74-2A75-EACDF216D1EE}"/>
              </a:ext>
            </a:extLst>
          </p:cNvPr>
          <p:cNvSpPr>
            <a:spLocks noGrp="1"/>
          </p:cNvSpPr>
          <p:nvPr>
            <p:ph type="ctrTitle"/>
          </p:nvPr>
        </p:nvSpPr>
        <p:spPr>
          <a:xfrm>
            <a:off x="1524000" y="-1280448"/>
            <a:ext cx="9144000" cy="921925"/>
          </a:xfrm>
        </p:spPr>
        <p:txBody>
          <a:bodyPr>
            <a:normAutofit/>
          </a:bodyPr>
          <a:lstStyle/>
          <a:p>
            <a:r>
              <a:rPr lang="en-US" dirty="0"/>
              <a:t>The Town Walls</a:t>
            </a:r>
          </a:p>
        </p:txBody>
      </p:sp>
      <p:sp>
        <p:nvSpPr>
          <p:cNvPr id="11" name="Slide Question">
            <a:extLst>
              <a:ext uri="{FF2B5EF4-FFF2-40B4-BE49-F238E27FC236}">
                <a16:creationId xmlns:a16="http://schemas.microsoft.com/office/drawing/2014/main" id="{342B357A-C121-0C75-C54B-6A77706F71CC}"/>
              </a:ext>
            </a:extLst>
          </p:cNvPr>
          <p:cNvSpPr txBox="1"/>
          <p:nvPr/>
        </p:nvSpPr>
        <p:spPr>
          <a:xfrm>
            <a:off x="0" y="-91560"/>
            <a:ext cx="11908466" cy="356123"/>
          </a:xfrm>
          <a:prstGeom prst="rect">
            <a:avLst/>
          </a:prstGeom>
          <a:noFill/>
        </p:spPr>
        <p:txBody>
          <a:bodyPr wrap="square">
            <a:spAutoFit/>
          </a:bodyPr>
          <a:lstStyle/>
          <a:p>
            <a:pPr>
              <a:lnSpc>
                <a:spcPts val="2420"/>
              </a:lnSpc>
            </a:pPr>
            <a:r>
              <a:rPr lang="en-GB" sz="1100" dirty="0">
                <a:effectLst>
                  <a:glow rad="222120">
                    <a:schemeClr val="bg1"/>
                  </a:glow>
                </a:effectLst>
                <a:latin typeface="Superclarendon Rg" panose="02000505080000020003" pitchFamily="2" charset="77"/>
              </a:rPr>
              <a:t>What role did Southampton play in the Hundred Years War?  What can still be seen today of Medieval and Tudor Southampton?</a:t>
            </a:r>
          </a:p>
        </p:txBody>
      </p:sp>
      <p:sp>
        <p:nvSpPr>
          <p:cNvPr id="2" name="Title">
            <a:extLst>
              <a:ext uri="{FF2B5EF4-FFF2-40B4-BE49-F238E27FC236}">
                <a16:creationId xmlns:a16="http://schemas.microsoft.com/office/drawing/2014/main" id="{E3B18338-4EB1-6669-5D32-9D2DCB3E6CA6}"/>
              </a:ext>
            </a:extLst>
          </p:cNvPr>
          <p:cNvSpPr txBox="1">
            <a:spLocks/>
          </p:cNvSpPr>
          <p:nvPr/>
        </p:nvSpPr>
        <p:spPr>
          <a:xfrm>
            <a:off x="445733" y="462422"/>
            <a:ext cx="5575839"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The Town Walls</a:t>
            </a:r>
          </a:p>
        </p:txBody>
      </p:sp>
      <p:grpSp>
        <p:nvGrpSpPr>
          <p:cNvPr id="18" name="Group 17" descr="A modern day colour photograph of Southampton's town walls. ">
            <a:extLst>
              <a:ext uri="{FF2B5EF4-FFF2-40B4-BE49-F238E27FC236}">
                <a16:creationId xmlns:a16="http://schemas.microsoft.com/office/drawing/2014/main" id="{84DEEA43-453F-C2A3-038C-8B16E6600560}"/>
              </a:ext>
            </a:extLst>
          </p:cNvPr>
          <p:cNvGrpSpPr/>
          <p:nvPr/>
        </p:nvGrpSpPr>
        <p:grpSpPr>
          <a:xfrm>
            <a:off x="520161" y="1217762"/>
            <a:ext cx="7007692" cy="5000926"/>
            <a:chOff x="520161" y="1217762"/>
            <a:chExt cx="7007692" cy="5000926"/>
          </a:xfrm>
        </p:grpSpPr>
        <p:pic>
          <p:nvPicPr>
            <p:cNvPr id="5" name="Picture 4">
              <a:extLst>
                <a:ext uri="{FF2B5EF4-FFF2-40B4-BE49-F238E27FC236}">
                  <a16:creationId xmlns:a16="http://schemas.microsoft.com/office/drawing/2014/main" id="{5800E598-BC13-4693-B1D6-FCCD8C024102}"/>
                </a:ext>
              </a:extLst>
            </p:cNvPr>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520161" y="1217762"/>
              <a:ext cx="6933261" cy="4959756"/>
            </a:xfrm>
            <a:prstGeom prst="rect">
              <a:avLst/>
            </a:prstGeom>
            <a:ln w="19050">
              <a:solidFill>
                <a:schemeClr val="tx1"/>
              </a:solidFill>
            </a:ln>
          </p:spPr>
        </p:pic>
        <p:sp>
          <p:nvSpPr>
            <p:cNvPr id="16" name="TextBox 15">
              <a:extLst>
                <a:ext uri="{FF2B5EF4-FFF2-40B4-BE49-F238E27FC236}">
                  <a16:creationId xmlns:a16="http://schemas.microsoft.com/office/drawing/2014/main" id="{9241B6A3-8072-AB2D-15CB-BFD64398BDA7}"/>
                </a:ext>
              </a:extLst>
            </p:cNvPr>
            <p:cNvSpPr txBox="1"/>
            <p:nvPr/>
          </p:nvSpPr>
          <p:spPr>
            <a:xfrm>
              <a:off x="5510376" y="6003244"/>
              <a:ext cx="2017477" cy="215444"/>
            </a:xfrm>
            <a:prstGeom prst="rect">
              <a:avLst/>
            </a:prstGeom>
            <a:noFill/>
          </p:spPr>
          <p:txBody>
            <a:bodyPr wrap="square" rtlCol="0">
              <a:spAutoFit/>
            </a:bodyPr>
            <a:lstStyle/>
            <a:p>
              <a:r>
                <a:rPr lang="en-GB" sz="800" dirty="0">
                  <a:solidFill>
                    <a:schemeClr val="bg1">
                      <a:lumMod val="75000"/>
                    </a:schemeClr>
                  </a:solidFill>
                </a:rPr>
                <a:t>© Public Domain from Wikimedia Commons</a:t>
              </a:r>
            </a:p>
          </p:txBody>
        </p:sp>
      </p:grpSp>
      <p:sp>
        <p:nvSpPr>
          <p:cNvPr id="17" name="TextBox 16">
            <a:extLst>
              <a:ext uri="{FF2B5EF4-FFF2-40B4-BE49-F238E27FC236}">
                <a16:creationId xmlns:a16="http://schemas.microsoft.com/office/drawing/2014/main" id="{E87B2585-0CB9-2D34-87F5-1F715660BC83}"/>
              </a:ext>
            </a:extLst>
          </p:cNvPr>
          <p:cNvSpPr txBox="1"/>
          <p:nvPr/>
        </p:nvSpPr>
        <p:spPr>
          <a:xfrm>
            <a:off x="7655442" y="1174910"/>
            <a:ext cx="4061638" cy="2327560"/>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After the 1338 raid, the town repaired and rebuilt. Merchants’ houses were joined together to make a continuous wall. Doorways and windows were blocked or turned into narrow firing slits, and new gates and towers were added. </a:t>
            </a:r>
          </a:p>
        </p:txBody>
      </p:sp>
      <p:sp>
        <p:nvSpPr>
          <p:cNvPr id="3" name="TextBox 2">
            <a:extLst>
              <a:ext uri="{FF2B5EF4-FFF2-40B4-BE49-F238E27FC236}">
                <a16:creationId xmlns:a16="http://schemas.microsoft.com/office/drawing/2014/main" id="{DCCA1A67-D11C-0C61-C2CD-F876634818A2}"/>
              </a:ext>
            </a:extLst>
          </p:cNvPr>
          <p:cNvSpPr txBox="1"/>
          <p:nvPr/>
        </p:nvSpPr>
        <p:spPr>
          <a:xfrm>
            <a:off x="7655442" y="3650678"/>
            <a:ext cx="4253024" cy="1358064"/>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Over time Southampton’s town walls became a stronger, more complete boundary that people can still </a:t>
            </a:r>
            <a:r>
              <a:rPr lang="en-US" sz="1400" dirty="0" err="1">
                <a:latin typeface="Linkpen 17a Print" panose="03050602060000000000" pitchFamily="66" charset="77"/>
              </a:rPr>
              <a:t>recognise</a:t>
            </a:r>
            <a:r>
              <a:rPr lang="en-US" sz="1400" dirty="0">
                <a:latin typeface="Linkpen 17a Print" panose="03050602060000000000" pitchFamily="66" charset="77"/>
              </a:rPr>
              <a:t> in parts of the city today.</a:t>
            </a:r>
          </a:p>
        </p:txBody>
      </p:sp>
      <p:grpSp>
        <p:nvGrpSpPr>
          <p:cNvPr id="9" name="Group 8" descr="Parts of Southampton’s walls can still be seen today.&#10;">
            <a:extLst>
              <a:ext uri="{FF2B5EF4-FFF2-40B4-BE49-F238E27FC236}">
                <a16:creationId xmlns:a16="http://schemas.microsoft.com/office/drawing/2014/main" id="{DCAD1E32-47EA-2ED9-ADEA-BD03645471A8}"/>
              </a:ext>
            </a:extLst>
          </p:cNvPr>
          <p:cNvGrpSpPr/>
          <p:nvPr/>
        </p:nvGrpSpPr>
        <p:grpSpPr>
          <a:xfrm>
            <a:off x="7719420" y="5215421"/>
            <a:ext cx="3785433" cy="711733"/>
            <a:chOff x="7719420" y="5015469"/>
            <a:chExt cx="3785433" cy="711733"/>
          </a:xfrm>
        </p:grpSpPr>
        <p:sp>
          <p:nvSpPr>
            <p:cNvPr id="6" name="TextBox 5">
              <a:extLst>
                <a:ext uri="{FF2B5EF4-FFF2-40B4-BE49-F238E27FC236}">
                  <a16:creationId xmlns:a16="http://schemas.microsoft.com/office/drawing/2014/main" id="{BA7BDFFC-EA3E-CA77-D6A2-102E2670BE57}"/>
                </a:ext>
              </a:extLst>
            </p:cNvPr>
            <p:cNvSpPr txBox="1"/>
            <p:nvPr/>
          </p:nvSpPr>
          <p:spPr>
            <a:xfrm>
              <a:off x="8059054" y="5015469"/>
              <a:ext cx="3445799" cy="711733"/>
            </a:xfrm>
            <a:prstGeom prst="rect">
              <a:avLst/>
            </a:prstGeom>
            <a:noFill/>
          </p:spPr>
          <p:txBody>
            <a:bodyPr wrap="square" rtlCol="0">
              <a:spAutoFit/>
            </a:bodyPr>
            <a:lstStyle/>
            <a:p>
              <a:pPr>
                <a:lnSpc>
                  <a:spcPct val="150000"/>
                </a:lnSpc>
              </a:pPr>
              <a:r>
                <a:rPr lang="en-US" sz="1400" dirty="0">
                  <a:latin typeface="Linkpen 17a Print" panose="03050602060000000000" pitchFamily="66" charset="77"/>
                </a:rPr>
                <a:t>Parts of Southampton’s walls can still be seen today.</a:t>
              </a:r>
            </a:p>
          </p:txBody>
        </p:sp>
        <p:pic>
          <p:nvPicPr>
            <p:cNvPr id="7" name="Picture 6">
              <a:extLst>
                <a:ext uri="{FF2B5EF4-FFF2-40B4-BE49-F238E27FC236}">
                  <a16:creationId xmlns:a16="http://schemas.microsoft.com/office/drawing/2014/main" id="{DA575F7C-C57C-9C38-D99F-E74AFE5DF976}"/>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800000">
              <a:off x="7719420" y="5094286"/>
              <a:ext cx="350267" cy="248874"/>
            </a:xfrm>
            <a:prstGeom prst="rect">
              <a:avLst/>
            </a:prstGeom>
          </p:spPr>
        </p:pic>
      </p:grpSp>
      <p:pic>
        <p:nvPicPr>
          <p:cNvPr id="4" name="Logo">
            <a:extLst>
              <a:ext uri="{FF2B5EF4-FFF2-40B4-BE49-F238E27FC236}">
                <a16:creationId xmlns:a16="http://schemas.microsoft.com/office/drawing/2014/main" id="{C6C531C9-592B-8FC3-702F-B80B0EBE913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290048" y="5559552"/>
            <a:ext cx="1901951" cy="1297006"/>
          </a:xfrm>
          <a:prstGeom prst="rect">
            <a:avLst/>
          </a:prstGeom>
        </p:spPr>
      </p:pic>
    </p:spTree>
    <p:extLst>
      <p:ext uri="{BB962C8B-B14F-4D97-AF65-F5344CB8AC3E}">
        <p14:creationId xmlns:p14="http://schemas.microsoft.com/office/powerpoint/2010/main" val="373616361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66321D4-D889-70FF-BF57-BF49C5D2AD7A}"/>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F0C6A8EC-93CE-58F9-A901-8852987A98C9}"/>
              </a:ext>
            </a:extLst>
          </p:cNvPr>
          <p:cNvSpPr>
            <a:spLocks noGrp="1"/>
          </p:cNvSpPr>
          <p:nvPr>
            <p:ph type="ctrTitle"/>
          </p:nvPr>
        </p:nvSpPr>
        <p:spPr>
          <a:xfrm>
            <a:off x="1524000" y="-1280448"/>
            <a:ext cx="9144000" cy="921925"/>
          </a:xfrm>
        </p:spPr>
        <p:txBody>
          <a:bodyPr>
            <a:normAutofit/>
          </a:bodyPr>
          <a:lstStyle/>
          <a:p>
            <a:r>
              <a:rPr lang="en-US" dirty="0"/>
              <a:t>The Black Death</a:t>
            </a:r>
          </a:p>
        </p:txBody>
      </p:sp>
      <p:sp>
        <p:nvSpPr>
          <p:cNvPr id="11" name="Slide Question">
            <a:extLst>
              <a:ext uri="{FF2B5EF4-FFF2-40B4-BE49-F238E27FC236}">
                <a16:creationId xmlns:a16="http://schemas.microsoft.com/office/drawing/2014/main" id="{495BB5EB-A426-E687-48C7-FAF7048F4F6C}"/>
              </a:ext>
            </a:extLst>
          </p:cNvPr>
          <p:cNvSpPr txBox="1"/>
          <p:nvPr/>
        </p:nvSpPr>
        <p:spPr>
          <a:xfrm>
            <a:off x="0" y="-91560"/>
            <a:ext cx="5071872" cy="356123"/>
          </a:xfrm>
          <a:prstGeom prst="rect">
            <a:avLst/>
          </a:prstGeom>
          <a:noFill/>
        </p:spPr>
        <p:txBody>
          <a:bodyPr wrap="square">
            <a:spAutoFit/>
          </a:bodyPr>
          <a:lstStyle/>
          <a:p>
            <a:pPr>
              <a:lnSpc>
                <a:spcPts val="2420"/>
              </a:lnSpc>
            </a:pPr>
            <a:r>
              <a:rPr lang="en-GB" sz="1100" dirty="0">
                <a:effectLst>
                  <a:glow rad="222120">
                    <a:schemeClr val="bg1"/>
                  </a:glow>
                </a:effectLst>
                <a:latin typeface="Superclarendon Rg" panose="02000505080000020003" pitchFamily="2" charset="77"/>
              </a:rPr>
              <a:t>What role did Southampton play in the Hundred Years War?  </a:t>
            </a:r>
          </a:p>
        </p:txBody>
      </p:sp>
      <p:sp>
        <p:nvSpPr>
          <p:cNvPr id="2" name="Title">
            <a:extLst>
              <a:ext uri="{FF2B5EF4-FFF2-40B4-BE49-F238E27FC236}">
                <a16:creationId xmlns:a16="http://schemas.microsoft.com/office/drawing/2014/main" id="{20140504-D062-A743-7C64-451CC876E5E2}"/>
              </a:ext>
            </a:extLst>
          </p:cNvPr>
          <p:cNvSpPr txBox="1">
            <a:spLocks/>
          </p:cNvSpPr>
          <p:nvPr/>
        </p:nvSpPr>
        <p:spPr>
          <a:xfrm>
            <a:off x="520161" y="518224"/>
            <a:ext cx="5575839"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The Black Death</a:t>
            </a:r>
          </a:p>
        </p:txBody>
      </p:sp>
      <p:sp>
        <p:nvSpPr>
          <p:cNvPr id="17" name="TextBox 16">
            <a:extLst>
              <a:ext uri="{FF2B5EF4-FFF2-40B4-BE49-F238E27FC236}">
                <a16:creationId xmlns:a16="http://schemas.microsoft.com/office/drawing/2014/main" id="{E758C198-726B-D954-98EE-908FEF0A6F36}"/>
              </a:ext>
            </a:extLst>
          </p:cNvPr>
          <p:cNvSpPr txBox="1"/>
          <p:nvPr/>
        </p:nvSpPr>
        <p:spPr>
          <a:xfrm>
            <a:off x="535314" y="1286655"/>
            <a:ext cx="8097616" cy="755976"/>
          </a:xfrm>
          <a:prstGeom prst="rect">
            <a:avLst/>
          </a:prstGeom>
          <a:noFill/>
        </p:spPr>
        <p:txBody>
          <a:bodyPr wrap="square" rtlCol="0">
            <a:spAutoFit/>
          </a:bodyPr>
          <a:lstStyle/>
          <a:p>
            <a:pPr>
              <a:lnSpc>
                <a:spcPct val="150000"/>
              </a:lnSpc>
            </a:pPr>
            <a:r>
              <a:rPr lang="en-US" sz="1500" dirty="0">
                <a:latin typeface="Linkpen 17a Print" panose="03050602060000000000" pitchFamily="66" charset="77"/>
              </a:rPr>
              <a:t>In 1348, the Black Death reached England on trading ships and it arrived in Southampton because so many ships came into the port. </a:t>
            </a:r>
          </a:p>
        </p:txBody>
      </p:sp>
      <p:sp>
        <p:nvSpPr>
          <p:cNvPr id="3" name="TextBox 2">
            <a:extLst>
              <a:ext uri="{FF2B5EF4-FFF2-40B4-BE49-F238E27FC236}">
                <a16:creationId xmlns:a16="http://schemas.microsoft.com/office/drawing/2014/main" id="{B46FEE8C-B49D-8507-CD17-519E112F6558}"/>
              </a:ext>
            </a:extLst>
          </p:cNvPr>
          <p:cNvSpPr txBox="1"/>
          <p:nvPr/>
        </p:nvSpPr>
        <p:spPr>
          <a:xfrm>
            <a:off x="535314" y="2134376"/>
            <a:ext cx="2927214" cy="1448473"/>
          </a:xfrm>
          <a:prstGeom prst="rect">
            <a:avLst/>
          </a:prstGeom>
          <a:noFill/>
        </p:spPr>
        <p:txBody>
          <a:bodyPr wrap="square" rtlCol="0">
            <a:spAutoFit/>
          </a:bodyPr>
          <a:lstStyle/>
          <a:p>
            <a:pPr>
              <a:lnSpc>
                <a:spcPct val="150000"/>
              </a:lnSpc>
            </a:pPr>
            <a:r>
              <a:rPr lang="en-US" sz="1500" dirty="0">
                <a:latin typeface="Linkpen 17a Print" panose="03050602060000000000" pitchFamily="66" charset="77"/>
              </a:rPr>
              <a:t>The plague caused many deaths, including the nobility and soldiers fighting in the wars. </a:t>
            </a:r>
          </a:p>
        </p:txBody>
      </p:sp>
      <p:sp>
        <p:nvSpPr>
          <p:cNvPr id="8" name="TextBox 7">
            <a:extLst>
              <a:ext uri="{FF2B5EF4-FFF2-40B4-BE49-F238E27FC236}">
                <a16:creationId xmlns:a16="http://schemas.microsoft.com/office/drawing/2014/main" id="{FF76FDCC-F12B-4053-12A1-6CA550D1A6BB}"/>
              </a:ext>
            </a:extLst>
          </p:cNvPr>
          <p:cNvSpPr txBox="1"/>
          <p:nvPr/>
        </p:nvSpPr>
        <p:spPr>
          <a:xfrm>
            <a:off x="535314" y="3719868"/>
            <a:ext cx="2927214" cy="2140971"/>
          </a:xfrm>
          <a:prstGeom prst="rect">
            <a:avLst/>
          </a:prstGeom>
          <a:noFill/>
        </p:spPr>
        <p:txBody>
          <a:bodyPr wrap="square" rtlCol="0">
            <a:spAutoFit/>
          </a:bodyPr>
          <a:lstStyle/>
          <a:p>
            <a:pPr>
              <a:lnSpc>
                <a:spcPct val="150000"/>
              </a:lnSpc>
            </a:pPr>
            <a:r>
              <a:rPr lang="en-US" sz="1500" dirty="0">
                <a:latin typeface="Linkpen 17a Print" panose="03050602060000000000" pitchFamily="66" charset="77"/>
              </a:rPr>
              <a:t>It also reduced the workforce and changed daily life. The town, like the rest of the country, took years to recover.</a:t>
            </a:r>
          </a:p>
        </p:txBody>
      </p:sp>
      <p:grpSp>
        <p:nvGrpSpPr>
          <p:cNvPr id="15" name="Group 14" descr="A painting showing the devastation caused by the Black Death. ">
            <a:extLst>
              <a:ext uri="{FF2B5EF4-FFF2-40B4-BE49-F238E27FC236}">
                <a16:creationId xmlns:a16="http://schemas.microsoft.com/office/drawing/2014/main" id="{F9B718A5-D08F-F785-32C4-37CD7ADE80F6}"/>
              </a:ext>
            </a:extLst>
          </p:cNvPr>
          <p:cNvGrpSpPr/>
          <p:nvPr/>
        </p:nvGrpSpPr>
        <p:grpSpPr>
          <a:xfrm>
            <a:off x="3539714" y="2194062"/>
            <a:ext cx="7127860" cy="4022460"/>
            <a:chOff x="3539714" y="2194062"/>
            <a:chExt cx="7127860" cy="4022460"/>
          </a:xfrm>
        </p:grpSpPr>
        <p:pic>
          <p:nvPicPr>
            <p:cNvPr id="12" name="Picture 11">
              <a:extLst>
                <a:ext uri="{FF2B5EF4-FFF2-40B4-BE49-F238E27FC236}">
                  <a16:creationId xmlns:a16="http://schemas.microsoft.com/office/drawing/2014/main" id="{E73AA97D-5AEE-4EB4-5D3B-FC5652812CC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42277" y="2194062"/>
              <a:ext cx="7025297" cy="3828786"/>
            </a:xfrm>
            <a:prstGeom prst="rect">
              <a:avLst/>
            </a:prstGeom>
            <a:ln w="19050">
              <a:solidFill>
                <a:schemeClr val="tx1"/>
              </a:solidFill>
            </a:ln>
          </p:spPr>
        </p:pic>
        <p:sp>
          <p:nvSpPr>
            <p:cNvPr id="13" name="TextBox 12">
              <a:extLst>
                <a:ext uri="{FF2B5EF4-FFF2-40B4-BE49-F238E27FC236}">
                  <a16:creationId xmlns:a16="http://schemas.microsoft.com/office/drawing/2014/main" id="{ABB7ADC4-3A57-FA36-13B7-A0B01D0F1EF5}"/>
                </a:ext>
              </a:extLst>
            </p:cNvPr>
            <p:cNvSpPr txBox="1"/>
            <p:nvPr/>
          </p:nvSpPr>
          <p:spPr>
            <a:xfrm>
              <a:off x="3539714" y="6001078"/>
              <a:ext cx="2054948" cy="215444"/>
            </a:xfrm>
            <a:prstGeom prst="rect">
              <a:avLst/>
            </a:prstGeom>
            <a:noFill/>
          </p:spPr>
          <p:txBody>
            <a:bodyPr wrap="square" rtlCol="0">
              <a:spAutoFit/>
            </a:bodyPr>
            <a:lstStyle/>
            <a:p>
              <a:r>
                <a:rPr lang="en-GB" sz="800" dirty="0">
                  <a:solidFill>
                    <a:schemeClr val="bg1">
                      <a:lumMod val="75000"/>
                    </a:schemeClr>
                  </a:solidFill>
                </a:rPr>
                <a:t>© Public Domain from Wikimedia Commons</a:t>
              </a:r>
            </a:p>
          </p:txBody>
        </p:sp>
      </p:grpSp>
      <p:pic>
        <p:nvPicPr>
          <p:cNvPr id="10" name="Picture 9" descr="An illustration of a medieval plague doctor. ">
            <a:extLst>
              <a:ext uri="{FF2B5EF4-FFF2-40B4-BE49-F238E27FC236}">
                <a16:creationId xmlns:a16="http://schemas.microsoft.com/office/drawing/2014/main" id="{11D6B262-4BC1-703A-6081-B8F5471A8A8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8632930" y="1217609"/>
            <a:ext cx="3157868" cy="5144123"/>
          </a:xfrm>
          <a:prstGeom prst="rect">
            <a:avLst/>
          </a:prstGeom>
        </p:spPr>
      </p:pic>
      <p:pic>
        <p:nvPicPr>
          <p:cNvPr id="4" name="Logo">
            <a:extLst>
              <a:ext uri="{FF2B5EF4-FFF2-40B4-BE49-F238E27FC236}">
                <a16:creationId xmlns:a16="http://schemas.microsoft.com/office/drawing/2014/main" id="{DF16275C-C5BD-D36D-7816-488E101C6A8C}"/>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290048" y="5559552"/>
            <a:ext cx="1901951" cy="1297006"/>
          </a:xfrm>
          <a:prstGeom prst="rect">
            <a:avLst/>
          </a:prstGeom>
        </p:spPr>
      </p:pic>
    </p:spTree>
    <p:extLst>
      <p:ext uri="{BB962C8B-B14F-4D97-AF65-F5344CB8AC3E}">
        <p14:creationId xmlns:p14="http://schemas.microsoft.com/office/powerpoint/2010/main" val="288446926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500"/>
                                        <p:tgtEl>
                                          <p:spTgt spid="1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2" presetClass="entr" presetSubtype="2" decel="5000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1000" fill="hold"/>
                                        <p:tgtEl>
                                          <p:spTgt spid="10"/>
                                        </p:tgtEl>
                                        <p:attrNameLst>
                                          <p:attrName>ppt_x</p:attrName>
                                        </p:attrNameLst>
                                      </p:cBhvr>
                                      <p:tavLst>
                                        <p:tav tm="0">
                                          <p:val>
                                            <p:strVal val="1+#ppt_w/2"/>
                                          </p:val>
                                        </p:tav>
                                        <p:tav tm="100000">
                                          <p:val>
                                            <p:strVal val="#ppt_x"/>
                                          </p:val>
                                        </p:tav>
                                      </p:tavLst>
                                    </p:anim>
                                    <p:anim calcmode="lin" valueType="num">
                                      <p:cBhvr additive="base">
                                        <p:cTn id="28"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7" grpId="0"/>
      <p:bldP spid="3"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2F50562-AD5A-FFC8-9795-CAAF0CE474CC}"/>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10B3725B-AD91-CA7A-208A-190902E7D86D}"/>
              </a:ext>
            </a:extLst>
          </p:cNvPr>
          <p:cNvSpPr>
            <a:spLocks noGrp="1"/>
          </p:cNvSpPr>
          <p:nvPr>
            <p:ph type="ctrTitle"/>
          </p:nvPr>
        </p:nvSpPr>
        <p:spPr>
          <a:xfrm>
            <a:off x="1524000" y="-1280448"/>
            <a:ext cx="9144000" cy="921925"/>
          </a:xfrm>
        </p:spPr>
        <p:txBody>
          <a:bodyPr>
            <a:normAutofit fontScale="90000"/>
          </a:bodyPr>
          <a:lstStyle/>
          <a:p>
            <a:r>
              <a:rPr lang="en-US" dirty="0"/>
              <a:t>A Plot to Remove King Henry V </a:t>
            </a:r>
          </a:p>
        </p:txBody>
      </p:sp>
      <p:sp>
        <p:nvSpPr>
          <p:cNvPr id="11" name="Slide Question">
            <a:extLst>
              <a:ext uri="{FF2B5EF4-FFF2-40B4-BE49-F238E27FC236}">
                <a16:creationId xmlns:a16="http://schemas.microsoft.com/office/drawing/2014/main" id="{FFD813FE-EA3B-D6F6-CC93-8E34E9DB126C}"/>
              </a:ext>
            </a:extLst>
          </p:cNvPr>
          <p:cNvSpPr txBox="1"/>
          <p:nvPr/>
        </p:nvSpPr>
        <p:spPr>
          <a:xfrm>
            <a:off x="0" y="-91560"/>
            <a:ext cx="5071872" cy="356123"/>
          </a:xfrm>
          <a:prstGeom prst="rect">
            <a:avLst/>
          </a:prstGeom>
          <a:noFill/>
        </p:spPr>
        <p:txBody>
          <a:bodyPr wrap="square">
            <a:spAutoFit/>
          </a:bodyPr>
          <a:lstStyle/>
          <a:p>
            <a:pPr>
              <a:lnSpc>
                <a:spcPts val="2420"/>
              </a:lnSpc>
            </a:pPr>
            <a:r>
              <a:rPr lang="en-GB" sz="1100" dirty="0">
                <a:effectLst>
                  <a:glow rad="222120">
                    <a:schemeClr val="bg1"/>
                  </a:glow>
                </a:effectLst>
                <a:latin typeface="Superclarendon Rg" panose="02000505080000020003" pitchFamily="2" charset="77"/>
              </a:rPr>
              <a:t>What role did Southampton play in the Hundred Years War?  </a:t>
            </a:r>
          </a:p>
        </p:txBody>
      </p:sp>
      <p:sp>
        <p:nvSpPr>
          <p:cNvPr id="17" name="TextBox 16">
            <a:extLst>
              <a:ext uri="{FF2B5EF4-FFF2-40B4-BE49-F238E27FC236}">
                <a16:creationId xmlns:a16="http://schemas.microsoft.com/office/drawing/2014/main" id="{C7E74611-0018-DBCF-E3E1-6C9DAAC2EE52}"/>
              </a:ext>
            </a:extLst>
          </p:cNvPr>
          <p:cNvSpPr txBox="1"/>
          <p:nvPr/>
        </p:nvSpPr>
        <p:spPr>
          <a:xfrm>
            <a:off x="530832" y="753497"/>
            <a:ext cx="4511040" cy="1794722"/>
          </a:xfrm>
          <a:prstGeom prst="rect">
            <a:avLst/>
          </a:prstGeom>
          <a:noFill/>
        </p:spPr>
        <p:txBody>
          <a:bodyPr wrap="square" rtlCol="0">
            <a:spAutoFit/>
          </a:bodyPr>
          <a:lstStyle/>
          <a:p>
            <a:pPr>
              <a:lnSpc>
                <a:spcPct val="150000"/>
              </a:lnSpc>
            </a:pPr>
            <a:r>
              <a:rPr lang="en-US" sz="1500" dirty="0">
                <a:latin typeface="Linkpen 17a Print" panose="03050602060000000000" pitchFamily="66" charset="77"/>
              </a:rPr>
              <a:t>In July 1415, a plot to remove King Henry V was uncovered and investigated in Southampton. The leaders of the plot were tried and executed in the town in early August. </a:t>
            </a:r>
          </a:p>
        </p:txBody>
      </p:sp>
      <p:sp>
        <p:nvSpPr>
          <p:cNvPr id="6" name="TextBox 5">
            <a:extLst>
              <a:ext uri="{FF2B5EF4-FFF2-40B4-BE49-F238E27FC236}">
                <a16:creationId xmlns:a16="http://schemas.microsoft.com/office/drawing/2014/main" id="{2ED471F7-4715-BD28-AB8C-59B47754B3F9}"/>
              </a:ext>
            </a:extLst>
          </p:cNvPr>
          <p:cNvSpPr txBox="1"/>
          <p:nvPr/>
        </p:nvSpPr>
        <p:spPr>
          <a:xfrm>
            <a:off x="530832" y="2662235"/>
            <a:ext cx="4749164" cy="1794722"/>
          </a:xfrm>
          <a:prstGeom prst="rect">
            <a:avLst/>
          </a:prstGeom>
          <a:noFill/>
        </p:spPr>
        <p:txBody>
          <a:bodyPr wrap="square" rtlCol="0">
            <a:spAutoFit/>
          </a:bodyPr>
          <a:lstStyle/>
          <a:p>
            <a:pPr>
              <a:lnSpc>
                <a:spcPct val="150000"/>
              </a:lnSpc>
            </a:pPr>
            <a:r>
              <a:rPr lang="en-US" sz="1500" dirty="0">
                <a:latin typeface="Linkpen 17a Print" panose="03050602060000000000" pitchFamily="66" charset="77"/>
              </a:rPr>
              <a:t>Soon after, on the 11th August 1415, Henry V and his army left Southampton to sail to France where they fought at Agincourt, one of the most famous battles in our history. </a:t>
            </a:r>
          </a:p>
        </p:txBody>
      </p:sp>
      <p:sp>
        <p:nvSpPr>
          <p:cNvPr id="3" name="TextBox 2">
            <a:extLst>
              <a:ext uri="{FF2B5EF4-FFF2-40B4-BE49-F238E27FC236}">
                <a16:creationId xmlns:a16="http://schemas.microsoft.com/office/drawing/2014/main" id="{A8B4DB79-F1F0-8D2A-4AE1-52C0F0D91591}"/>
              </a:ext>
            </a:extLst>
          </p:cNvPr>
          <p:cNvSpPr txBox="1"/>
          <p:nvPr/>
        </p:nvSpPr>
        <p:spPr>
          <a:xfrm>
            <a:off x="530832" y="4550621"/>
            <a:ext cx="4961596" cy="1448473"/>
          </a:xfrm>
          <a:prstGeom prst="rect">
            <a:avLst/>
          </a:prstGeom>
          <a:noFill/>
        </p:spPr>
        <p:txBody>
          <a:bodyPr wrap="square" rtlCol="0">
            <a:spAutoFit/>
          </a:bodyPr>
          <a:lstStyle/>
          <a:p>
            <a:pPr>
              <a:lnSpc>
                <a:spcPct val="150000"/>
              </a:lnSpc>
            </a:pPr>
            <a:r>
              <a:rPr lang="en-US" sz="1500" dirty="0">
                <a:latin typeface="Linkpen 17a Print" panose="03050602060000000000" pitchFamily="66" charset="77"/>
              </a:rPr>
              <a:t>Southampton was the point where a </a:t>
            </a:r>
          </a:p>
          <a:p>
            <a:pPr>
              <a:lnSpc>
                <a:spcPct val="150000"/>
              </a:lnSpc>
            </a:pPr>
            <a:r>
              <a:rPr lang="en-US" sz="1500" dirty="0">
                <a:latin typeface="Linkpen 17a Print" panose="03050602060000000000" pitchFamily="66" charset="77"/>
              </a:rPr>
              <a:t>major royal expedition gathered and set off, showing the town’s military as well </a:t>
            </a:r>
          </a:p>
          <a:p>
            <a:pPr>
              <a:lnSpc>
                <a:spcPct val="150000"/>
              </a:lnSpc>
            </a:pPr>
            <a:r>
              <a:rPr lang="en-US" sz="1500" dirty="0">
                <a:latin typeface="Linkpen 17a Print" panose="03050602060000000000" pitchFamily="66" charset="77"/>
              </a:rPr>
              <a:t>as commercial importance.</a:t>
            </a:r>
          </a:p>
        </p:txBody>
      </p:sp>
      <p:grpSp>
        <p:nvGrpSpPr>
          <p:cNvPr id="13" name="Group 12" descr="A painting of King Henry V. He wears a black hat and a red, black and gold cloak. ">
            <a:extLst>
              <a:ext uri="{FF2B5EF4-FFF2-40B4-BE49-F238E27FC236}">
                <a16:creationId xmlns:a16="http://schemas.microsoft.com/office/drawing/2014/main" id="{DFD239B5-B90C-474A-8B06-315933FB5AEC}"/>
              </a:ext>
            </a:extLst>
          </p:cNvPr>
          <p:cNvGrpSpPr/>
          <p:nvPr/>
        </p:nvGrpSpPr>
        <p:grpSpPr>
          <a:xfrm>
            <a:off x="5296559" y="450711"/>
            <a:ext cx="2354502" cy="3344041"/>
            <a:chOff x="5317704" y="391207"/>
            <a:chExt cx="2354502" cy="3344041"/>
          </a:xfrm>
        </p:grpSpPr>
        <p:pic>
          <p:nvPicPr>
            <p:cNvPr id="7" name="Picture 6">
              <a:extLst>
                <a:ext uri="{FF2B5EF4-FFF2-40B4-BE49-F238E27FC236}">
                  <a16:creationId xmlns:a16="http://schemas.microsoft.com/office/drawing/2014/main" id="{DC5E9532-36FE-BA5A-5603-5D16D872361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412191" y="590287"/>
              <a:ext cx="2260015" cy="3144961"/>
            </a:xfrm>
            <a:prstGeom prst="rect">
              <a:avLst/>
            </a:prstGeom>
            <a:ln w="19050">
              <a:solidFill>
                <a:schemeClr val="tx1"/>
              </a:solidFill>
            </a:ln>
          </p:spPr>
        </p:pic>
        <p:sp>
          <p:nvSpPr>
            <p:cNvPr id="12" name="TextBox 11">
              <a:extLst>
                <a:ext uri="{FF2B5EF4-FFF2-40B4-BE49-F238E27FC236}">
                  <a16:creationId xmlns:a16="http://schemas.microsoft.com/office/drawing/2014/main" id="{8ECEF62A-6BB5-E340-F094-6C3FC10935FD}"/>
                </a:ext>
              </a:extLst>
            </p:cNvPr>
            <p:cNvSpPr txBox="1"/>
            <p:nvPr/>
          </p:nvSpPr>
          <p:spPr>
            <a:xfrm>
              <a:off x="5317704" y="391207"/>
              <a:ext cx="2018505" cy="215444"/>
            </a:xfrm>
            <a:prstGeom prst="rect">
              <a:avLst/>
            </a:prstGeom>
            <a:noFill/>
          </p:spPr>
          <p:txBody>
            <a:bodyPr wrap="square" rtlCol="0">
              <a:spAutoFit/>
            </a:bodyPr>
            <a:lstStyle/>
            <a:p>
              <a:r>
                <a:rPr lang="en-GB" sz="800" dirty="0">
                  <a:solidFill>
                    <a:schemeClr val="bg1">
                      <a:lumMod val="75000"/>
                    </a:schemeClr>
                  </a:solidFill>
                </a:rPr>
                <a:t>© Public Domain from Wikimedia Commons</a:t>
              </a:r>
            </a:p>
          </p:txBody>
        </p:sp>
      </p:grpSp>
      <p:pic>
        <p:nvPicPr>
          <p:cNvPr id="19" name="Picture 18" descr="An illustration of a bow and arrow. ">
            <a:extLst>
              <a:ext uri="{FF2B5EF4-FFF2-40B4-BE49-F238E27FC236}">
                <a16:creationId xmlns:a16="http://schemas.microsoft.com/office/drawing/2014/main" id="{7AFC6357-9840-E68C-A600-68BEBBE563CA}"/>
              </a:ext>
            </a:extLst>
          </p:cNvPr>
          <p:cNvPicPr>
            <a:picLocks noChangeAspect="1"/>
          </p:cNvPicPr>
          <p:nvPr/>
        </p:nvPicPr>
        <p:blipFill>
          <a:blip r:embed="rId5"/>
          <a:stretch>
            <a:fillRect/>
          </a:stretch>
        </p:blipFill>
        <p:spPr>
          <a:xfrm rot="7681139">
            <a:off x="9504924" y="-99996"/>
            <a:ext cx="1769611" cy="3011117"/>
          </a:xfrm>
          <a:prstGeom prst="rect">
            <a:avLst/>
          </a:prstGeom>
        </p:spPr>
      </p:pic>
      <p:pic>
        <p:nvPicPr>
          <p:cNvPr id="21" name="Picture 20" descr="An illustration of a sword. ">
            <a:extLst>
              <a:ext uri="{FF2B5EF4-FFF2-40B4-BE49-F238E27FC236}">
                <a16:creationId xmlns:a16="http://schemas.microsoft.com/office/drawing/2014/main" id="{574E4B4E-64B4-3D3D-58F2-B51165D9619A}"/>
              </a:ext>
            </a:extLst>
          </p:cNvPr>
          <p:cNvPicPr>
            <a:picLocks noChangeAspect="1"/>
          </p:cNvPicPr>
          <p:nvPr/>
        </p:nvPicPr>
        <p:blipFill>
          <a:blip r:embed="rId6"/>
          <a:stretch>
            <a:fillRect/>
          </a:stretch>
        </p:blipFill>
        <p:spPr>
          <a:xfrm rot="21286131">
            <a:off x="5099618" y="3140697"/>
            <a:ext cx="785619" cy="3324738"/>
          </a:xfrm>
          <a:prstGeom prst="rect">
            <a:avLst/>
          </a:prstGeom>
        </p:spPr>
      </p:pic>
      <p:grpSp>
        <p:nvGrpSpPr>
          <p:cNvPr id="9" name="Group 8" descr="The Battle &#10;of Agincourt&#10;">
            <a:extLst>
              <a:ext uri="{FF2B5EF4-FFF2-40B4-BE49-F238E27FC236}">
                <a16:creationId xmlns:a16="http://schemas.microsoft.com/office/drawing/2014/main" id="{6EED3240-D676-28E2-9115-DA033AA774B9}"/>
              </a:ext>
            </a:extLst>
          </p:cNvPr>
          <p:cNvGrpSpPr/>
          <p:nvPr/>
        </p:nvGrpSpPr>
        <p:grpSpPr>
          <a:xfrm>
            <a:off x="7764402" y="1677338"/>
            <a:ext cx="2199731" cy="755976"/>
            <a:chOff x="7957182" y="1909806"/>
            <a:chExt cx="2199731" cy="755976"/>
          </a:xfrm>
        </p:grpSpPr>
        <p:sp>
          <p:nvSpPr>
            <p:cNvPr id="2" name="TextBox 1" descr="The Battle &#10;of Agincourt&#10;">
              <a:extLst>
                <a:ext uri="{FF2B5EF4-FFF2-40B4-BE49-F238E27FC236}">
                  <a16:creationId xmlns:a16="http://schemas.microsoft.com/office/drawing/2014/main" id="{AD74D89D-48D5-5FFB-4FD5-E10BDF8B96B7}"/>
                </a:ext>
              </a:extLst>
            </p:cNvPr>
            <p:cNvSpPr txBox="1"/>
            <p:nvPr/>
          </p:nvSpPr>
          <p:spPr>
            <a:xfrm>
              <a:off x="8187203" y="1909806"/>
              <a:ext cx="1969710" cy="755976"/>
            </a:xfrm>
            <a:prstGeom prst="rect">
              <a:avLst/>
            </a:prstGeom>
            <a:noFill/>
          </p:spPr>
          <p:txBody>
            <a:bodyPr wrap="square" rtlCol="0">
              <a:spAutoFit/>
            </a:bodyPr>
            <a:lstStyle/>
            <a:p>
              <a:pPr>
                <a:lnSpc>
                  <a:spcPct val="150000"/>
                </a:lnSpc>
              </a:pPr>
              <a:r>
                <a:rPr lang="en-US" sz="1500" dirty="0">
                  <a:latin typeface="Linkpen 17a Print" panose="03050602060000000000" pitchFamily="66" charset="77"/>
                </a:rPr>
                <a:t>The Battle </a:t>
              </a:r>
            </a:p>
            <a:p>
              <a:pPr>
                <a:lnSpc>
                  <a:spcPct val="150000"/>
                </a:lnSpc>
              </a:pPr>
              <a:r>
                <a:rPr lang="en-US" sz="1500" dirty="0">
                  <a:latin typeface="Linkpen 17a Print" panose="03050602060000000000" pitchFamily="66" charset="77"/>
                </a:rPr>
                <a:t>of Agincourt</a:t>
              </a:r>
            </a:p>
          </p:txBody>
        </p:sp>
        <p:pic>
          <p:nvPicPr>
            <p:cNvPr id="8" name="Picture 7">
              <a:extLst>
                <a:ext uri="{FF2B5EF4-FFF2-40B4-BE49-F238E27FC236}">
                  <a16:creationId xmlns:a16="http://schemas.microsoft.com/office/drawing/2014/main" id="{496B1F53-4EDC-A6A3-B2A4-596B10132756}"/>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5400000">
              <a:off x="7906485" y="2338491"/>
              <a:ext cx="350267" cy="248874"/>
            </a:xfrm>
            <a:prstGeom prst="rect">
              <a:avLst/>
            </a:prstGeom>
          </p:spPr>
        </p:pic>
      </p:grpSp>
      <p:grpSp>
        <p:nvGrpSpPr>
          <p:cNvPr id="15" name="Group 14" descr="A painting of the battle of Agincourt, it shows each army running towards each other with bow and arrows and swords. ">
            <a:extLst>
              <a:ext uri="{FF2B5EF4-FFF2-40B4-BE49-F238E27FC236}">
                <a16:creationId xmlns:a16="http://schemas.microsoft.com/office/drawing/2014/main" id="{75E5454C-9BA4-D740-BC11-74CA52F4E7C6}"/>
              </a:ext>
            </a:extLst>
          </p:cNvPr>
          <p:cNvGrpSpPr/>
          <p:nvPr/>
        </p:nvGrpSpPr>
        <p:grpSpPr>
          <a:xfrm>
            <a:off x="5922732" y="2517505"/>
            <a:ext cx="5700728" cy="3805657"/>
            <a:chOff x="5797033" y="2498651"/>
            <a:chExt cx="5700728" cy="3805657"/>
          </a:xfrm>
        </p:grpSpPr>
        <p:pic>
          <p:nvPicPr>
            <p:cNvPr id="5" name="Picture 4" descr="A painting of a military parade&#10;&#10;AI-generated content may be incorrect.">
              <a:extLst>
                <a:ext uri="{FF2B5EF4-FFF2-40B4-BE49-F238E27FC236}">
                  <a16:creationId xmlns:a16="http://schemas.microsoft.com/office/drawing/2014/main" id="{6FEAA46E-C68A-AB1B-CF37-AD3D6EB76642}"/>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5844168" y="2498651"/>
              <a:ext cx="5653593" cy="3769062"/>
            </a:xfrm>
            <a:prstGeom prst="rect">
              <a:avLst/>
            </a:prstGeom>
            <a:ln w="19050">
              <a:solidFill>
                <a:schemeClr val="tx1"/>
              </a:solidFill>
            </a:ln>
          </p:spPr>
        </p:pic>
        <p:sp>
          <p:nvSpPr>
            <p:cNvPr id="10" name="TextBox 9">
              <a:extLst>
                <a:ext uri="{FF2B5EF4-FFF2-40B4-BE49-F238E27FC236}">
                  <a16:creationId xmlns:a16="http://schemas.microsoft.com/office/drawing/2014/main" id="{D06076FF-D98C-4BC3-66CC-896C3B19E215}"/>
                </a:ext>
              </a:extLst>
            </p:cNvPr>
            <p:cNvSpPr txBox="1"/>
            <p:nvPr/>
          </p:nvSpPr>
          <p:spPr>
            <a:xfrm>
              <a:off x="5797033" y="6088864"/>
              <a:ext cx="2018505" cy="215444"/>
            </a:xfrm>
            <a:prstGeom prst="rect">
              <a:avLst/>
            </a:prstGeom>
            <a:noFill/>
          </p:spPr>
          <p:txBody>
            <a:bodyPr wrap="square" rtlCol="0">
              <a:spAutoFit/>
            </a:bodyPr>
            <a:lstStyle/>
            <a:p>
              <a:r>
                <a:rPr lang="en-GB" sz="800" dirty="0">
                  <a:solidFill>
                    <a:schemeClr val="bg1"/>
                  </a:solidFill>
                </a:rPr>
                <a:t>© Public Domain from Wikimedia Commons</a:t>
              </a:r>
            </a:p>
          </p:txBody>
        </p:sp>
      </p:grpSp>
      <p:pic>
        <p:nvPicPr>
          <p:cNvPr id="22" name="Logo">
            <a:extLst>
              <a:ext uri="{FF2B5EF4-FFF2-40B4-BE49-F238E27FC236}">
                <a16:creationId xmlns:a16="http://schemas.microsoft.com/office/drawing/2014/main" id="{1B36B4C3-AD59-8F98-B760-58F6FE0C4353}"/>
              </a:ext>
              <a:ext uri="{C183D7F6-B498-43B3-948B-1728B52AA6E4}">
                <adec:decorative xmlns:adec="http://schemas.microsoft.com/office/drawing/2017/decorative" val="1"/>
              </a:ext>
            </a:extLst>
          </p:cNvPr>
          <p:cNvPicPr>
            <a:picLocks noChangeAspect="1"/>
          </p:cNvPicPr>
          <p:nvPr/>
        </p:nvPicPr>
        <p:blipFill>
          <a:blip r:embed="rId9" cstate="screen">
            <a:extLst>
              <a:ext uri="{28A0092B-C50C-407E-A947-70E740481C1C}">
                <a14:useLocalDpi xmlns:a14="http://schemas.microsoft.com/office/drawing/2010/main"/>
              </a:ext>
            </a:extLst>
          </a:blip>
          <a:srcRect/>
          <a:stretch>
            <a:fillRect/>
          </a:stretch>
        </p:blipFill>
        <p:spPr>
          <a:xfrm>
            <a:off x="10290048" y="5559552"/>
            <a:ext cx="1901951" cy="1297006"/>
          </a:xfrm>
          <a:prstGeom prst="rect">
            <a:avLst/>
          </a:prstGeom>
        </p:spPr>
      </p:pic>
    </p:spTree>
    <p:extLst>
      <p:ext uri="{BB962C8B-B14F-4D97-AF65-F5344CB8AC3E}">
        <p14:creationId xmlns:p14="http://schemas.microsoft.com/office/powerpoint/2010/main" val="279917492"/>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3000"/>
                                </p:stCondLst>
                                <p:childTnLst>
                                  <p:par>
                                    <p:cTn id="29" presetID="2" presetClass="entr" presetSubtype="1" fill="hold" nodeType="afterEffect" p14:presetBounceEnd="50000">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14:bounceEnd="50000">
                                          <p:cBhvr additive="base">
                                            <p:cTn id="31" dur="1000" fill="hold"/>
                                            <p:tgtEl>
                                              <p:spTgt spid="19"/>
                                            </p:tgtEl>
                                            <p:attrNameLst>
                                              <p:attrName>ppt_x</p:attrName>
                                            </p:attrNameLst>
                                          </p:cBhvr>
                                          <p:tavLst>
                                            <p:tav tm="0">
                                              <p:val>
                                                <p:strVal val="#ppt_x"/>
                                              </p:val>
                                            </p:tav>
                                            <p:tav tm="100000">
                                              <p:val>
                                                <p:strVal val="#ppt_x"/>
                                              </p:val>
                                            </p:tav>
                                          </p:tavLst>
                                        </p:anim>
                                        <p:anim calcmode="lin" valueType="num" p14:bounceEnd="50000">
                                          <p:cBhvr additive="base">
                                            <p:cTn id="32" dur="1000" fill="hold"/>
                                            <p:tgtEl>
                                              <p:spTgt spid="19"/>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14:presetBounceEnd="50000">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14:bounceEnd="50000">
                                          <p:cBhvr additive="base">
                                            <p:cTn id="35" dur="1000" fill="hold"/>
                                            <p:tgtEl>
                                              <p:spTgt spid="21"/>
                                            </p:tgtEl>
                                            <p:attrNameLst>
                                              <p:attrName>ppt_x</p:attrName>
                                            </p:attrNameLst>
                                          </p:cBhvr>
                                          <p:tavLst>
                                            <p:tav tm="0">
                                              <p:val>
                                                <p:strVal val="#ppt_x"/>
                                              </p:val>
                                            </p:tav>
                                            <p:tav tm="100000">
                                              <p:val>
                                                <p:strVal val="#ppt_x"/>
                                              </p:val>
                                            </p:tav>
                                          </p:tavLst>
                                        </p:anim>
                                        <p:anim calcmode="lin" valueType="num" p14:bounceEnd="50000">
                                          <p:cBhvr additive="base">
                                            <p:cTn id="36" dur="100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6" grpId="0"/>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3000"/>
                                </p:stCondLst>
                                <p:childTnLst>
                                  <p:par>
                                    <p:cTn id="29" presetID="2" presetClass="entr" presetSubtype="1" fill="hold"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1000" fill="hold"/>
                                            <p:tgtEl>
                                              <p:spTgt spid="19"/>
                                            </p:tgtEl>
                                            <p:attrNameLst>
                                              <p:attrName>ppt_x</p:attrName>
                                            </p:attrNameLst>
                                          </p:cBhvr>
                                          <p:tavLst>
                                            <p:tav tm="0">
                                              <p:val>
                                                <p:strVal val="#ppt_x"/>
                                              </p:val>
                                            </p:tav>
                                            <p:tav tm="100000">
                                              <p:val>
                                                <p:strVal val="#ppt_x"/>
                                              </p:val>
                                            </p:tav>
                                          </p:tavLst>
                                        </p:anim>
                                        <p:anim calcmode="lin" valueType="num">
                                          <p:cBhvr additive="base">
                                            <p:cTn id="32" dur="1000" fill="hold"/>
                                            <p:tgtEl>
                                              <p:spTgt spid="19"/>
                                            </p:tgtEl>
                                            <p:attrNameLst>
                                              <p:attrName>ppt_y</p:attrName>
                                            </p:attrNameLst>
                                          </p:cBhvr>
                                          <p:tavLst>
                                            <p:tav tm="0">
                                              <p:val>
                                                <p:strVal val="0-#ppt_h/2"/>
                                              </p:val>
                                            </p:tav>
                                            <p:tav tm="100000">
                                              <p:val>
                                                <p:strVal val="#ppt_y"/>
                                              </p:val>
                                            </p:tav>
                                          </p:tavLst>
                                        </p:anim>
                                      </p:childTnLst>
                                    </p:cTn>
                                  </p:par>
                                  <p:par>
                                    <p:cTn id="33" presetID="2" presetClass="entr" presetSubtype="1"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anim calcmode="lin" valueType="num">
                                          <p:cBhvr additive="base">
                                            <p:cTn id="35" dur="1000" fill="hold"/>
                                            <p:tgtEl>
                                              <p:spTgt spid="21"/>
                                            </p:tgtEl>
                                            <p:attrNameLst>
                                              <p:attrName>ppt_x</p:attrName>
                                            </p:attrNameLst>
                                          </p:cBhvr>
                                          <p:tavLst>
                                            <p:tav tm="0">
                                              <p:val>
                                                <p:strVal val="#ppt_x"/>
                                              </p:val>
                                            </p:tav>
                                            <p:tav tm="100000">
                                              <p:val>
                                                <p:strVal val="#ppt_x"/>
                                              </p:val>
                                            </p:tav>
                                          </p:tavLst>
                                        </p:anim>
                                        <p:anim calcmode="lin" valueType="num">
                                          <p:cBhvr additive="base">
                                            <p:cTn id="36" dur="1000" fill="hold"/>
                                            <p:tgtEl>
                                              <p:spTgt spid="2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6" grpId="0"/>
          <p:bldP spid="3"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AC8925F-4CB4-DAAA-145D-80E8FE7BEE18}"/>
            </a:ext>
          </a:extLst>
        </p:cNvPr>
        <p:cNvGrpSpPr/>
        <p:nvPr/>
      </p:nvGrpSpPr>
      <p:grpSpPr>
        <a:xfrm>
          <a:off x="0" y="0"/>
          <a:ext cx="0" cy="0"/>
          <a:chOff x="0" y="0"/>
          <a:chExt cx="0" cy="0"/>
        </a:xfrm>
      </p:grpSpPr>
      <p:sp>
        <p:nvSpPr>
          <p:cNvPr id="14" name="Slide Title">
            <a:extLst>
              <a:ext uri="{FF2B5EF4-FFF2-40B4-BE49-F238E27FC236}">
                <a16:creationId xmlns:a16="http://schemas.microsoft.com/office/drawing/2014/main" id="{6C5533F4-641B-3890-A5B3-ADE33F7CA1D4}"/>
              </a:ext>
            </a:extLst>
          </p:cNvPr>
          <p:cNvSpPr>
            <a:spLocks noGrp="1"/>
          </p:cNvSpPr>
          <p:nvPr>
            <p:ph type="ctrTitle"/>
          </p:nvPr>
        </p:nvSpPr>
        <p:spPr>
          <a:xfrm>
            <a:off x="1524000" y="-1280448"/>
            <a:ext cx="9144000" cy="921925"/>
          </a:xfrm>
        </p:spPr>
        <p:txBody>
          <a:bodyPr>
            <a:normAutofit/>
          </a:bodyPr>
          <a:lstStyle/>
          <a:p>
            <a:r>
              <a:rPr lang="en-US" dirty="0"/>
              <a:t>Ship Building</a:t>
            </a:r>
          </a:p>
        </p:txBody>
      </p:sp>
      <p:sp>
        <p:nvSpPr>
          <p:cNvPr id="11" name="Slide Question">
            <a:extLst>
              <a:ext uri="{FF2B5EF4-FFF2-40B4-BE49-F238E27FC236}">
                <a16:creationId xmlns:a16="http://schemas.microsoft.com/office/drawing/2014/main" id="{12BD5553-291E-268B-3C43-41879C8A003E}"/>
              </a:ext>
            </a:extLst>
          </p:cNvPr>
          <p:cNvSpPr txBox="1"/>
          <p:nvPr/>
        </p:nvSpPr>
        <p:spPr>
          <a:xfrm>
            <a:off x="0" y="-91560"/>
            <a:ext cx="5071872" cy="356123"/>
          </a:xfrm>
          <a:prstGeom prst="rect">
            <a:avLst/>
          </a:prstGeom>
          <a:noFill/>
        </p:spPr>
        <p:txBody>
          <a:bodyPr wrap="square">
            <a:spAutoFit/>
          </a:bodyPr>
          <a:lstStyle/>
          <a:p>
            <a:pPr>
              <a:lnSpc>
                <a:spcPts val="2420"/>
              </a:lnSpc>
            </a:pPr>
            <a:r>
              <a:rPr lang="en-GB" sz="1100" dirty="0">
                <a:effectLst>
                  <a:glow rad="222120">
                    <a:schemeClr val="bg1"/>
                  </a:glow>
                </a:effectLst>
                <a:latin typeface="Superclarendon Rg" panose="02000505080000020003" pitchFamily="2" charset="77"/>
              </a:rPr>
              <a:t>What role did Southampton play in the Hundred Years War?  </a:t>
            </a:r>
          </a:p>
        </p:txBody>
      </p:sp>
      <p:sp>
        <p:nvSpPr>
          <p:cNvPr id="9" name="Title">
            <a:extLst>
              <a:ext uri="{FF2B5EF4-FFF2-40B4-BE49-F238E27FC236}">
                <a16:creationId xmlns:a16="http://schemas.microsoft.com/office/drawing/2014/main" id="{C844D00A-59FE-3647-C355-EFE390B5661E}"/>
              </a:ext>
            </a:extLst>
          </p:cNvPr>
          <p:cNvSpPr txBox="1">
            <a:spLocks/>
          </p:cNvSpPr>
          <p:nvPr/>
        </p:nvSpPr>
        <p:spPr>
          <a:xfrm>
            <a:off x="491917" y="561088"/>
            <a:ext cx="5575839"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Ship Building</a:t>
            </a:r>
          </a:p>
        </p:txBody>
      </p:sp>
      <p:sp>
        <p:nvSpPr>
          <p:cNvPr id="17" name="TextBox 16">
            <a:extLst>
              <a:ext uri="{FF2B5EF4-FFF2-40B4-BE49-F238E27FC236}">
                <a16:creationId xmlns:a16="http://schemas.microsoft.com/office/drawing/2014/main" id="{AA5A2F57-8BA8-26E1-432C-2271070E3F15}"/>
              </a:ext>
            </a:extLst>
          </p:cNvPr>
          <p:cNvSpPr txBox="1"/>
          <p:nvPr/>
        </p:nvSpPr>
        <p:spPr>
          <a:xfrm>
            <a:off x="502230" y="1357631"/>
            <a:ext cx="5759777" cy="1681229"/>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During the medieval period, ship building was a growing industry. Southampton had shipyards and skilled workers who could build and repair large vessels. It became a vital </a:t>
            </a:r>
            <a:r>
              <a:rPr lang="en-US" sz="1350" dirty="0" err="1">
                <a:latin typeface="Linkpen 17a Print" panose="03050602060000000000" pitchFamily="66" charset="77"/>
              </a:rPr>
              <a:t>centre</a:t>
            </a:r>
            <a:r>
              <a:rPr lang="en-US" sz="1350" dirty="0">
                <a:latin typeface="Linkpen 17a Print" panose="03050602060000000000" pitchFamily="66" charset="77"/>
              </a:rPr>
              <a:t> for both medieval and Tudor shipbuilding.</a:t>
            </a:r>
          </a:p>
        </p:txBody>
      </p:sp>
      <p:sp>
        <p:nvSpPr>
          <p:cNvPr id="6" name="TextBox 5">
            <a:extLst>
              <a:ext uri="{FF2B5EF4-FFF2-40B4-BE49-F238E27FC236}">
                <a16:creationId xmlns:a16="http://schemas.microsoft.com/office/drawing/2014/main" id="{C41550A2-447D-4E97-F9F3-EE7F20F0A736}"/>
              </a:ext>
            </a:extLst>
          </p:cNvPr>
          <p:cNvSpPr txBox="1"/>
          <p:nvPr/>
        </p:nvSpPr>
        <p:spPr>
          <a:xfrm>
            <a:off x="502231" y="3157820"/>
            <a:ext cx="5565525" cy="1358064"/>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Henry V's flagship, the Grace Dieu - described at the time as the greatest of all medieval ships -  was built in Southampton in 1418 at a specially built dock near Watergate Quay. </a:t>
            </a:r>
          </a:p>
        </p:txBody>
      </p:sp>
      <p:sp>
        <p:nvSpPr>
          <p:cNvPr id="3" name="TextBox 2">
            <a:extLst>
              <a:ext uri="{FF2B5EF4-FFF2-40B4-BE49-F238E27FC236}">
                <a16:creationId xmlns:a16="http://schemas.microsoft.com/office/drawing/2014/main" id="{6F8826DF-ACA1-3C80-29FE-63F930983817}"/>
              </a:ext>
            </a:extLst>
          </p:cNvPr>
          <p:cNvSpPr txBox="1"/>
          <p:nvPr/>
        </p:nvSpPr>
        <p:spPr>
          <a:xfrm>
            <a:off x="502230" y="4634844"/>
            <a:ext cx="5565526" cy="1358064"/>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Southampton continued to play an important role in our naval history,  including in events such as the Spanish Armada in 1588 and voyage of the Mayflower in 1620. </a:t>
            </a:r>
          </a:p>
        </p:txBody>
      </p:sp>
      <p:grpSp>
        <p:nvGrpSpPr>
          <p:cNvPr id="7" name="Group 6" descr="An English 15th century ship. &#10;">
            <a:extLst>
              <a:ext uri="{FF2B5EF4-FFF2-40B4-BE49-F238E27FC236}">
                <a16:creationId xmlns:a16="http://schemas.microsoft.com/office/drawing/2014/main" id="{1CC4048A-BEBD-5913-17B1-016E74624277}"/>
              </a:ext>
            </a:extLst>
          </p:cNvPr>
          <p:cNvGrpSpPr/>
          <p:nvPr/>
        </p:nvGrpSpPr>
        <p:grpSpPr>
          <a:xfrm>
            <a:off x="2792546" y="5992908"/>
            <a:ext cx="3425238" cy="377989"/>
            <a:chOff x="2792546" y="5992908"/>
            <a:chExt cx="3425238" cy="377989"/>
          </a:xfrm>
        </p:grpSpPr>
        <p:sp>
          <p:nvSpPr>
            <p:cNvPr id="2" name="TextBox 1">
              <a:extLst>
                <a:ext uri="{FF2B5EF4-FFF2-40B4-BE49-F238E27FC236}">
                  <a16:creationId xmlns:a16="http://schemas.microsoft.com/office/drawing/2014/main" id="{06A26EB4-80E3-5362-4094-56B210A1BD5B}"/>
                </a:ext>
              </a:extLst>
            </p:cNvPr>
            <p:cNvSpPr txBox="1"/>
            <p:nvPr/>
          </p:nvSpPr>
          <p:spPr>
            <a:xfrm>
              <a:off x="2792546" y="5992908"/>
              <a:ext cx="3211143" cy="377989"/>
            </a:xfrm>
            <a:prstGeom prst="rect">
              <a:avLst/>
            </a:prstGeom>
            <a:noFill/>
          </p:spPr>
          <p:txBody>
            <a:bodyPr wrap="square" rtlCol="0">
              <a:spAutoFit/>
            </a:bodyPr>
            <a:lstStyle/>
            <a:p>
              <a:pPr>
                <a:lnSpc>
                  <a:spcPct val="150000"/>
                </a:lnSpc>
              </a:pPr>
              <a:r>
                <a:rPr lang="en-US" sz="1350" dirty="0">
                  <a:latin typeface="Linkpen 17a Print" panose="03050602060000000000" pitchFamily="66" charset="77"/>
                </a:rPr>
                <a:t>An English 15th century ship. </a:t>
              </a:r>
            </a:p>
          </p:txBody>
        </p:sp>
        <p:pic>
          <p:nvPicPr>
            <p:cNvPr id="5" name="Picture 4">
              <a:extLst>
                <a:ext uri="{FF2B5EF4-FFF2-40B4-BE49-F238E27FC236}">
                  <a16:creationId xmlns:a16="http://schemas.microsoft.com/office/drawing/2014/main" id="{1B23BEEA-4A0A-28DC-14D6-24ABBE6C603B}"/>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67517" y="6084355"/>
              <a:ext cx="350267" cy="248874"/>
            </a:xfrm>
            <a:prstGeom prst="rect">
              <a:avLst/>
            </a:prstGeom>
          </p:spPr>
        </p:pic>
      </p:grpSp>
      <p:grpSp>
        <p:nvGrpSpPr>
          <p:cNvPr id="12" name="Group 11" descr="A painting of an English 15th century ship, it is made of wood and has colourful sails. ">
            <a:extLst>
              <a:ext uri="{FF2B5EF4-FFF2-40B4-BE49-F238E27FC236}">
                <a16:creationId xmlns:a16="http://schemas.microsoft.com/office/drawing/2014/main" id="{E9570440-103A-4BB5-6241-7F35BFF0B3CA}"/>
              </a:ext>
            </a:extLst>
          </p:cNvPr>
          <p:cNvGrpSpPr/>
          <p:nvPr/>
        </p:nvGrpSpPr>
        <p:grpSpPr>
          <a:xfrm>
            <a:off x="6400800" y="341376"/>
            <a:ext cx="5504637" cy="6159574"/>
            <a:chOff x="6400800" y="341376"/>
            <a:chExt cx="5504637" cy="6159574"/>
          </a:xfrm>
        </p:grpSpPr>
        <p:pic>
          <p:nvPicPr>
            <p:cNvPr id="8" name="Picture 7" descr="A painting of a ship in the ocean with Golden Hind in the background&#10;&#10;AI-generated content may be incorrect.">
              <a:extLst>
                <a:ext uri="{FF2B5EF4-FFF2-40B4-BE49-F238E27FC236}">
                  <a16:creationId xmlns:a16="http://schemas.microsoft.com/office/drawing/2014/main" id="{6951B230-5C84-56B5-B811-00A2656B4C91}"/>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6400800" y="377952"/>
              <a:ext cx="5394088" cy="6122998"/>
            </a:xfrm>
            <a:prstGeom prst="rect">
              <a:avLst/>
            </a:prstGeom>
            <a:ln w="19050">
              <a:solidFill>
                <a:schemeClr val="tx1"/>
              </a:solidFill>
            </a:ln>
          </p:spPr>
        </p:pic>
        <p:sp>
          <p:nvSpPr>
            <p:cNvPr id="10" name="TextBox 9">
              <a:extLst>
                <a:ext uri="{FF2B5EF4-FFF2-40B4-BE49-F238E27FC236}">
                  <a16:creationId xmlns:a16="http://schemas.microsoft.com/office/drawing/2014/main" id="{F43B52B1-AE4E-9E7B-2B3C-249A9BEC1B15}"/>
                </a:ext>
              </a:extLst>
            </p:cNvPr>
            <p:cNvSpPr txBox="1"/>
            <p:nvPr/>
          </p:nvSpPr>
          <p:spPr>
            <a:xfrm>
              <a:off x="10734184" y="341376"/>
              <a:ext cx="1171253" cy="215444"/>
            </a:xfrm>
            <a:prstGeom prst="rect">
              <a:avLst/>
            </a:prstGeom>
            <a:noFill/>
          </p:spPr>
          <p:txBody>
            <a:bodyPr wrap="square" rtlCol="0">
              <a:spAutoFit/>
            </a:bodyPr>
            <a:lstStyle/>
            <a:p>
              <a:r>
                <a:rPr lang="en-GB" sz="800" dirty="0">
                  <a:solidFill>
                    <a:schemeClr val="bg1"/>
                  </a:solidFill>
                </a:rPr>
                <a:t>© </a:t>
              </a:r>
              <a:r>
                <a:rPr lang="en-GB" sz="800" dirty="0" err="1">
                  <a:solidFill>
                    <a:schemeClr val="bg1"/>
                  </a:solidFill>
                </a:rPr>
                <a:t>Alamy</a:t>
              </a:r>
              <a:r>
                <a:rPr lang="en-GB" sz="800" dirty="0">
                  <a:solidFill>
                    <a:schemeClr val="bg1"/>
                  </a:solidFill>
                </a:rPr>
                <a:t> ref: 2NND6J0</a:t>
              </a:r>
            </a:p>
          </p:txBody>
        </p:sp>
      </p:grpSp>
      <p:pic>
        <p:nvPicPr>
          <p:cNvPr id="4" name="Logo">
            <a:extLst>
              <a:ext uri="{FF2B5EF4-FFF2-40B4-BE49-F238E27FC236}">
                <a16:creationId xmlns:a16="http://schemas.microsoft.com/office/drawing/2014/main" id="{422AA424-DE76-36A5-2108-FB1289B2986D}"/>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10290048" y="5559552"/>
            <a:ext cx="1901951" cy="1297006"/>
          </a:xfrm>
          <a:prstGeom prst="rect">
            <a:avLst/>
          </a:prstGeom>
        </p:spPr>
      </p:pic>
    </p:spTree>
    <p:extLst>
      <p:ext uri="{BB962C8B-B14F-4D97-AF65-F5344CB8AC3E}">
        <p14:creationId xmlns:p14="http://schemas.microsoft.com/office/powerpoint/2010/main" val="23757680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fade">
                                      <p:cBhvr>
                                        <p:cTn id="15" dur="500"/>
                                        <p:tgtEl>
                                          <p:spTgt spid="1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 grpId="0"/>
      <p:bldP spid="6" grpId="0"/>
      <p:bldP spid="3"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545</TotalTime>
  <Words>2266</Words>
  <Application>Microsoft Office PowerPoint</Application>
  <PresentationFormat>Widescreen</PresentationFormat>
  <Paragraphs>202</Paragraphs>
  <Slides>23</Slides>
  <Notes>23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23</vt:i4>
      </vt:variant>
    </vt:vector>
  </HeadingPairs>
  <TitlesOfParts>
    <vt:vector size="30" baseType="lpstr">
      <vt:lpstr>Linkpen 17a Print</vt:lpstr>
      <vt:lpstr>Aptos</vt:lpstr>
      <vt:lpstr>Arial</vt:lpstr>
      <vt:lpstr>Calibri Light</vt:lpstr>
      <vt:lpstr>Superclarendon Rg</vt:lpstr>
      <vt:lpstr>Calibri</vt:lpstr>
      <vt:lpstr>Office Theme</vt:lpstr>
      <vt:lpstr>Medieval Southampton</vt:lpstr>
      <vt:lpstr>Questions</vt:lpstr>
      <vt:lpstr>Southampton Water</vt:lpstr>
      <vt:lpstr>The Hundred Years’ War </vt:lpstr>
      <vt:lpstr>Raiders</vt:lpstr>
      <vt:lpstr>The Town Walls</vt:lpstr>
      <vt:lpstr>The Black Death</vt:lpstr>
      <vt:lpstr>A Plot to Remove King Henry V </vt:lpstr>
      <vt:lpstr>Ship Building</vt:lpstr>
      <vt:lpstr>The Wool House</vt:lpstr>
      <vt:lpstr>The Vaults</vt:lpstr>
      <vt:lpstr>The Bargate</vt:lpstr>
      <vt:lpstr>God's House Hospital &amp; Tower</vt:lpstr>
      <vt:lpstr>Merchants and Craftsmen</vt:lpstr>
      <vt:lpstr>Jacques Francis</vt:lpstr>
      <vt:lpstr>Religious refugees</vt:lpstr>
      <vt:lpstr>Imports and Exports</vt:lpstr>
      <vt:lpstr>Merchants' Houses</vt:lpstr>
      <vt:lpstr>The Great Plague</vt:lpstr>
      <vt:lpstr>Henry VIII's Defences</vt:lpstr>
      <vt:lpstr>The Civil War</vt:lpstr>
      <vt:lpstr>The Importance of Southampton</vt:lpstr>
      <vt:lpstr>The Importance of Southampton Zoom In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75</cp:revision>
  <dcterms:created xsi:type="dcterms:W3CDTF">2022-12-09T08:02:53Z</dcterms:created>
  <dcterms:modified xsi:type="dcterms:W3CDTF">2026-01-09T15:13:09Z</dcterms:modified>
</cp:coreProperties>
</file>