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25"/>
  </p:notesMasterIdLst>
  <p:sldIdLst>
    <p:sldId id="256" r:id="rId2"/>
    <p:sldId id="258" r:id="rId3"/>
    <p:sldId id="27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embeddedFontLst>
    <p:embeddedFont>
      <p:font typeface="Linkpen 17a Print" panose="03050602060000000000" pitchFamily="66" charset="77"/>
      <p:regular r:id="rId26"/>
    </p:embeddedFont>
    <p:embeddedFont>
      <p:font typeface="Superclarendon Rg" panose="02000505080000020003" pitchFamily="2" charset="77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B0F0"/>
    <a:srgbClr val="00B050"/>
    <a:srgbClr val="FF0100"/>
    <a:srgbClr val="FFFF00"/>
    <a:srgbClr val="EC5E43"/>
    <a:srgbClr val="F6A548"/>
    <a:srgbClr val="FAB721"/>
    <a:srgbClr val="F49734"/>
    <a:srgbClr val="56AE44"/>
    <a:srgbClr val="B653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3"/>
    <p:restoredTop sz="96263"/>
  </p:normalViewPr>
  <p:slideViewPr>
    <p:cSldViewPr snapToGrid="0">
      <p:cViewPr varScale="1">
        <p:scale>
          <a:sx n="169" d="100"/>
          <a:sy n="169" d="100"/>
        </p:scale>
        <p:origin x="432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35248-FE51-E54E-B3DF-A104F95077C5}" type="datetimeFigureOut">
              <a:rPr lang="en-US" smtClean="0"/>
              <a:t>1/8/26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9C89F-BC79-EA45-8B75-0CCB6AC67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7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BF34E-D1D4-FAB5-300A-E8E55C017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482C99-DD83-0CE2-252A-FA38E200F0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A08D7E-7F53-7460-7836-7F09B144A2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8E4466-7BD3-46A3-2CC8-665919B401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793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7596A-5189-38A5-7716-D31CC06C2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AD1885-3BF7-D6CD-4BC5-26B843DA18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66BCDD-1D75-8EF6-94C0-AF26EFCA58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2044DB-C83E-E6D9-26EE-D5602273A4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151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DFA51-9BB1-2E48-F9DA-BBFC99210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16B3C1-5F04-2330-A7EF-3E07EB6A22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A15D98-FEA1-03C9-C549-A1A5F73E72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A423FD-4EC6-2A5B-E5FE-3E9AEB084D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199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176D-77DB-4AF5-35C2-3B61F0838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5F4421-4119-CA03-FBAE-B35930EC74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2F3063-8D2B-8650-023C-38B5FDA5A7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D75D18-B9E3-9892-3D47-4BA9101B1D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2360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93783-2B03-CA56-D3DA-61B43088B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D2201B-39E4-9009-EBB2-D866ADAE2F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0D4313-4251-0139-A417-981E5C0C8B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86BFF-0242-1C35-336D-A8BBDA9283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3686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4EEAE-537E-3315-6583-C45C95DE9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E941D7-8FE4-79DE-7572-AFE2E2524E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AEDDE5-E080-AF4D-6CD8-2B366B77C2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2ED9C-5546-7B83-DE9A-2CD8F9B125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7652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42577-0476-856B-DBC1-77EB95877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0756E5-464A-D946-EC35-DA352E57E3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2B4AF5-E573-EC72-5BF0-AD5123108D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3F1953-90F1-06C8-26E0-90EFD28D0A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7803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CB895-1C25-EFC4-9C28-A1719B23F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7396F6-C2CA-61F3-D4EF-68745530C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2ABFED-7855-744D-E3C4-4D4FE10CDC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25C64-8C3C-7BA7-E6CA-BCE77B9240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658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90425-6884-8CA7-9980-AD7F7D31A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28AEF7-F6B9-91E5-01B2-434C870612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CA5940-540E-0D36-A852-B4D4EBB129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3BF9B0-7A28-885F-676E-CF17F84976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27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A494F-B9B6-AE20-B0D7-2B1E8F8B2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B48A67-AAA9-2A0A-9D87-8628592E4E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06D1FD-962F-B7AE-FF8F-BD96E4645C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10C822-7766-B624-F81D-6A12DAFC96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43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3145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73DB5C-26BA-AC0D-D000-D7FC1C61F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2B03BD-079C-6E93-ECF0-E804B544D7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3F3FE5-098B-D1EA-1BD8-9F9D43C92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8E38E-EEB0-3AF7-F41A-B313292DDF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0446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AD247-40D9-FFE5-9E74-A4E489F38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DBEDFF-0FF2-DC92-DDC5-48BCF0C41B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6FD011-754D-84E9-0374-182F309350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CCF6B-EF18-20B9-052B-0352CF5BA2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9358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D31B5-8383-ECDE-F347-1522A7DAA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724240-E18D-0D0C-5DD8-D09C1492F2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FA0F2C-4133-2E24-06D9-30058EF039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ED6420-7FA9-7115-9582-6EAFD3DDD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3689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B3C0F-38A1-BDB1-940E-0DC26AFCD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1356CD-765B-A1F5-0238-1C08D9B9EE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667730-92C8-8AEF-6E83-C8DCEC14C9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D3C676-8A0F-BFA7-278E-E71EAC8872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30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D30C-B23F-A3A0-4A25-281AE26B8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909A95-BEC1-6270-40F2-FF5049A903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4D3EDA-B436-7000-547D-A736C107CD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0E245-BBFE-8AD4-9B8F-1F0D8D681E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842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503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F384A-ADD1-1F82-6BF7-39856A23C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F6E30E-F6B7-1AA7-0D31-F1F3E4D7EA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CCF5D1-C311-D2AF-A1A8-56D6C3A272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55627-8FB2-3DB2-E5C3-B05E4B49C8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528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6EB79-B15C-3603-31FB-906E4D4F0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C4BDE1-12BD-FA9C-FECF-D1EB0F53BD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C70FAD-641B-B26D-E883-39C2C7C30D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8DF804-9BCB-ACC0-94A8-E29EE1B00D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110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D69C5-A690-C5F0-F8E9-15278CEC6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3F2B6D-4FB6-521C-EFB6-26A52CA96F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E5817E-0433-C3D1-ED90-47B2E11A81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986BD3-8E1D-E193-5659-167681A682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948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02ED8-E203-090D-544E-7D3F350A3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38313-03E6-B868-41A5-1CD645BD1A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851DF4-8B6C-F1AB-D02D-16480910AF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9F895E-8EA3-F0D5-1FF4-19018E429B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158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8FFE70-CB86-05E2-D9EF-B4607F9A3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864B84-4DB3-D16F-071F-2A0427B201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8C6C13-2B2F-FFF0-C6E1-BBB3E71FAD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79EBE9-EEF0-6F7C-4552-C9F4E45513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477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27.png"/><Relationship Id="rId4" Type="http://schemas.openxmlformats.org/officeDocument/2006/relationships/slide" Target="slide2.xml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slide" Target="slide2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slide" Target="slide2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7.png"/><Relationship Id="rId4" Type="http://schemas.openxmlformats.org/officeDocument/2006/relationships/slide" Target="slide2.xml"/><Relationship Id="rId9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historicengland.org.uk/images-books/archive/collections/aerial-photos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southampton.gov.uk/whereilive/interactive-map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slide" Target="slide4.xml"/><Relationship Id="rId26" Type="http://schemas.openxmlformats.org/officeDocument/2006/relationships/slide" Target="slide15.xml"/><Relationship Id="rId39" Type="http://schemas.openxmlformats.org/officeDocument/2006/relationships/image" Target="../media/image24.png"/><Relationship Id="rId21" Type="http://schemas.openxmlformats.org/officeDocument/2006/relationships/image" Target="../media/image15.png"/><Relationship Id="rId34" Type="http://schemas.openxmlformats.org/officeDocument/2006/relationships/slide" Target="slide16.xml"/><Relationship Id="rId7" Type="http://schemas.openxmlformats.org/officeDocument/2006/relationships/image" Target="../media/image8.png"/><Relationship Id="rId12" Type="http://schemas.openxmlformats.org/officeDocument/2006/relationships/slide" Target="slide11.xml"/><Relationship Id="rId17" Type="http://schemas.openxmlformats.org/officeDocument/2006/relationships/image" Target="../media/image13.png"/><Relationship Id="rId25" Type="http://schemas.openxmlformats.org/officeDocument/2006/relationships/image" Target="../media/image17.png"/><Relationship Id="rId33" Type="http://schemas.openxmlformats.org/officeDocument/2006/relationships/image" Target="../media/image21.png"/><Relationship Id="rId38" Type="http://schemas.openxmlformats.org/officeDocument/2006/relationships/slide" Target="slide20.xml"/><Relationship Id="rId2" Type="http://schemas.openxmlformats.org/officeDocument/2006/relationships/notesSlide" Target="../notesSlides/notesSlide3.xml"/><Relationship Id="rId16" Type="http://schemas.openxmlformats.org/officeDocument/2006/relationships/slide" Target="slide13.xml"/><Relationship Id="rId20" Type="http://schemas.openxmlformats.org/officeDocument/2006/relationships/slide" Target="slide8.xml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image" Target="../media/image10.png"/><Relationship Id="rId24" Type="http://schemas.openxmlformats.org/officeDocument/2006/relationships/slide" Target="slide14.xml"/><Relationship Id="rId32" Type="http://schemas.openxmlformats.org/officeDocument/2006/relationships/slide" Target="slide17.xml"/><Relationship Id="rId37" Type="http://schemas.openxmlformats.org/officeDocument/2006/relationships/image" Target="../media/image23.png"/><Relationship Id="rId5" Type="http://schemas.openxmlformats.org/officeDocument/2006/relationships/image" Target="../media/image7.png"/><Relationship Id="rId15" Type="http://schemas.openxmlformats.org/officeDocument/2006/relationships/image" Target="../media/image12.png"/><Relationship Id="rId23" Type="http://schemas.openxmlformats.org/officeDocument/2006/relationships/image" Target="../media/image16.png"/><Relationship Id="rId28" Type="http://schemas.openxmlformats.org/officeDocument/2006/relationships/slide" Target="slide18.xml"/><Relationship Id="rId36" Type="http://schemas.openxmlformats.org/officeDocument/2006/relationships/slide" Target="slide7.xml"/><Relationship Id="rId10" Type="http://schemas.openxmlformats.org/officeDocument/2006/relationships/slide" Target="slide10.xml"/><Relationship Id="rId19" Type="http://schemas.openxmlformats.org/officeDocument/2006/relationships/image" Target="../media/image14.png"/><Relationship Id="rId31" Type="http://schemas.openxmlformats.org/officeDocument/2006/relationships/image" Target="../media/image20.png"/><Relationship Id="rId4" Type="http://schemas.openxmlformats.org/officeDocument/2006/relationships/image" Target="../media/image6.png"/><Relationship Id="rId9" Type="http://schemas.openxmlformats.org/officeDocument/2006/relationships/image" Target="../media/image9.png"/><Relationship Id="rId14" Type="http://schemas.openxmlformats.org/officeDocument/2006/relationships/slide" Target="slide12.xml"/><Relationship Id="rId22" Type="http://schemas.openxmlformats.org/officeDocument/2006/relationships/slide" Target="slide6.xml"/><Relationship Id="rId27" Type="http://schemas.openxmlformats.org/officeDocument/2006/relationships/image" Target="../media/image18.png"/><Relationship Id="rId30" Type="http://schemas.openxmlformats.org/officeDocument/2006/relationships/slide" Target="slide19.xml"/><Relationship Id="rId35" Type="http://schemas.openxmlformats.org/officeDocument/2006/relationships/image" Target="../media/image22.png"/><Relationship Id="rId8" Type="http://schemas.openxmlformats.org/officeDocument/2006/relationships/slide" Target="slide9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10" Type="http://schemas.openxmlformats.org/officeDocument/2006/relationships/image" Target="../media/image28.png"/><Relationship Id="rId4" Type="http://schemas.openxmlformats.org/officeDocument/2006/relationships/slide" Target="slide2.xml"/><Relationship Id="rId9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slide" Target="slide2.xml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Title">
            <a:extLst>
              <a:ext uri="{FF2B5EF4-FFF2-40B4-BE49-F238E27FC236}">
                <a16:creationId xmlns:a16="http://schemas.microsoft.com/office/drawing/2014/main" id="{2194AE11-2C64-8324-9652-0B4ED2B5D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508761"/>
            <a:ext cx="9144000" cy="1269683"/>
          </a:xfrm>
        </p:spPr>
        <p:txBody>
          <a:bodyPr/>
          <a:lstStyle/>
          <a:p>
            <a:r>
              <a:rPr lang="en-US" dirty="0"/>
              <a:t>Aerial evidence</a:t>
            </a:r>
          </a:p>
        </p:txBody>
      </p:sp>
      <p:pic>
        <p:nvPicPr>
          <p:cNvPr id="9" name="Title" descr="Aerial Evidence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874643"/>
            <a:ext cx="12191999" cy="5136543"/>
          </a:xfrm>
          <a:prstGeom prst="rect">
            <a:avLst/>
          </a:prstGeom>
        </p:spPr>
      </p:pic>
      <p:pic>
        <p:nvPicPr>
          <p:cNvPr id="2" name="Logo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A92F49-64A0-36F8-EB6B-A0BCE4EF4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6F102D6B-0D45-79A0-7887-114EC31CAC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Barrage balloons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69B418B0-4A7B-41BA-55CD-9437A96B2BAE}"/>
              </a:ext>
            </a:extLst>
          </p:cNvPr>
          <p:cNvSpPr txBox="1"/>
          <p:nvPr/>
        </p:nvSpPr>
        <p:spPr>
          <a:xfrm>
            <a:off x="434344" y="1364274"/>
            <a:ext cx="3186311" cy="4568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300" dirty="0">
                <a:latin typeface="Linkpen 17a Print" panose="03050602060000000000" pitchFamily="66" charset="77"/>
              </a:rPr>
              <a:t>Barrage balloons (circled in yellow) were tied to the ground using long steel cables. </a:t>
            </a:r>
          </a:p>
          <a:p>
            <a:pPr>
              <a:lnSpc>
                <a:spcPct val="150000"/>
              </a:lnSpc>
            </a:pPr>
            <a:endParaRPr lang="en-GB" sz="13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300" dirty="0">
                <a:latin typeface="Linkpen 17a Print" panose="03050602060000000000" pitchFamily="66" charset="77"/>
              </a:rPr>
              <a:t>You can see the tether site (circled in orange) where the cable was attached to the ground. If a plane collided with the cable, it would be critically damaged.</a:t>
            </a:r>
          </a:p>
          <a:p>
            <a:pPr>
              <a:lnSpc>
                <a:spcPct val="150000"/>
              </a:lnSpc>
            </a:pPr>
            <a:endParaRPr lang="en-GB" sz="13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300" dirty="0">
                <a:latin typeface="Linkpen 17a Print" panose="03050602060000000000" pitchFamily="66" charset="77"/>
              </a:rPr>
              <a:t>Barrage balloons forced the German aircraft to fly above them meaning that their bombs were less accurate.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8C0AB327-1871-BF0B-6D60-A8FBFC78CC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DFA308DC-044E-1A61-D4A7-935EEACDBC95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Barrage Balloons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E6A34F8-EF81-D27F-F395-CBF8E6B4CDCD}"/>
              </a:ext>
            </a:extLst>
          </p:cNvPr>
          <p:cNvGrpSpPr/>
          <p:nvPr/>
        </p:nvGrpSpPr>
        <p:grpSpPr>
          <a:xfrm>
            <a:off x="3813238" y="1256552"/>
            <a:ext cx="7944418" cy="5159813"/>
            <a:chOff x="3717033" y="679368"/>
            <a:chExt cx="7944418" cy="515981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47D5A5F-B283-292A-CE68-19148C83F4F5}"/>
                </a:ext>
              </a:extLst>
            </p:cNvPr>
            <p:cNvGrpSpPr/>
            <p:nvPr/>
          </p:nvGrpSpPr>
          <p:grpSpPr>
            <a:xfrm>
              <a:off x="3717033" y="886181"/>
              <a:ext cx="7944418" cy="4953000"/>
              <a:chOff x="3676393" y="1091034"/>
              <a:chExt cx="7944418" cy="4953000"/>
            </a:xfrm>
          </p:grpSpPr>
          <p:pic>
            <p:nvPicPr>
              <p:cNvPr id="11" name="Picture 10" descr="Black and white aerial photo of a WW2 barrage balloon in a semi-rural area of housing">
                <a:extLst>
                  <a:ext uri="{FF2B5EF4-FFF2-40B4-BE49-F238E27FC236}">
                    <a16:creationId xmlns:a16="http://schemas.microsoft.com/office/drawing/2014/main" id="{61FE2D7D-69EB-C358-9E5B-EAA171A1B7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76393" y="1091034"/>
                <a:ext cx="7944418" cy="4953000"/>
              </a:xfrm>
              <a:prstGeom prst="rect">
                <a:avLst/>
              </a:prstGeom>
              <a:ln w="22225">
                <a:solidFill>
                  <a:schemeClr val="tx1"/>
                </a:solidFill>
              </a:ln>
            </p:spPr>
          </p:pic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F439DC9C-C2EB-A805-6E44-64857EC6AD12}"/>
                  </a:ext>
                </a:extLst>
              </p:cNvPr>
              <p:cNvSpPr/>
              <p:nvPr/>
            </p:nvSpPr>
            <p:spPr>
              <a:xfrm>
                <a:off x="5103186" y="3833298"/>
                <a:ext cx="523460" cy="500226"/>
              </a:xfrm>
              <a:prstGeom prst="ellipse">
                <a:avLst/>
              </a:prstGeom>
              <a:noFill/>
              <a:ln w="50800">
                <a:solidFill>
                  <a:srgbClr val="FF8B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1CF94FF-DB64-07F1-4D77-10861B8B74F1}"/>
                  </a:ext>
                </a:extLst>
              </p:cNvPr>
              <p:cNvSpPr/>
              <p:nvPr/>
            </p:nvSpPr>
            <p:spPr>
              <a:xfrm>
                <a:off x="4141585" y="1160907"/>
                <a:ext cx="589133" cy="568964"/>
              </a:xfrm>
              <a:prstGeom prst="ellipse">
                <a:avLst/>
              </a:prstGeom>
              <a:noFill/>
              <a:ln w="5080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1EFD7DD-37B8-BC10-A447-C3511F329D99}"/>
                </a:ext>
              </a:extLst>
            </p:cNvPr>
            <p:cNvSpPr txBox="1"/>
            <p:nvPr/>
          </p:nvSpPr>
          <p:spPr>
            <a:xfrm>
              <a:off x="6724289" y="679368"/>
              <a:ext cx="38836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mso_1cu_16000_o_16756 – 23rd August 1943</a:t>
              </a:r>
            </a:p>
          </p:txBody>
        </p:sp>
      </p:grpSp>
      <p:pic>
        <p:nvPicPr>
          <p:cNvPr id="19" name="Logo">
            <a:extLst>
              <a:ext uri="{FF2B5EF4-FFF2-40B4-BE49-F238E27FC236}">
                <a16:creationId xmlns:a16="http://schemas.microsoft.com/office/drawing/2014/main" id="{2B7C1073-A050-4C80-521E-360F1113F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537CC13-024A-4ED2-5D02-FC1CE0F9F5C9}"/>
              </a:ext>
            </a:extLst>
          </p:cNvPr>
          <p:cNvGrpSpPr/>
          <p:nvPr/>
        </p:nvGrpSpPr>
        <p:grpSpPr>
          <a:xfrm>
            <a:off x="3897351" y="5999809"/>
            <a:ext cx="4983413" cy="377989"/>
            <a:chOff x="4548589" y="5821592"/>
            <a:chExt cx="4983413" cy="37798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11A9CD2-E614-10A0-4AB8-4F8D33B428F7}"/>
                </a:ext>
              </a:extLst>
            </p:cNvPr>
            <p:cNvSpPr txBox="1"/>
            <p:nvPr/>
          </p:nvSpPr>
          <p:spPr>
            <a:xfrm>
              <a:off x="4779420" y="5821592"/>
              <a:ext cx="4752582" cy="3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350" spc="20" dirty="0" err="1">
                  <a:solidFill>
                    <a:schemeClr val="bg1"/>
                  </a:solidFill>
                  <a:latin typeface="Linkpen 17a Print" panose="03050602060000000000" pitchFamily="66" charset="77"/>
                </a:rPr>
                <a:t>Wardley</a:t>
              </a:r>
              <a:r>
                <a:rPr lang="en-US" sz="1350" spc="20" dirty="0">
                  <a:solidFill>
                    <a:schemeClr val="bg1"/>
                  </a:solidFill>
                  <a:latin typeface="Linkpen 17a Print" panose="03050602060000000000" pitchFamily="66" charset="77"/>
                </a:rPr>
                <a:t>, Gateshead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0FCF02D-80B2-E31C-D31A-5B5BD2AC07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501567" y="5888544"/>
              <a:ext cx="324875" cy="2308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40561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568781-A887-EC6A-1C06-44864A735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D1E5754E-CF95-87FD-C618-2B7859ACE1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Bomb damage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F240026D-3B6A-AFA8-FD61-181E6D460CFE}"/>
              </a:ext>
            </a:extLst>
          </p:cNvPr>
          <p:cNvSpPr txBox="1"/>
          <p:nvPr/>
        </p:nvSpPr>
        <p:spPr>
          <a:xfrm>
            <a:off x="7326062" y="1320163"/>
            <a:ext cx="2516909" cy="486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300" dirty="0">
                <a:latin typeface="Linkpen 17a Print" panose="03050602060000000000" pitchFamily="66" charset="77"/>
              </a:rPr>
              <a:t>There were frequent and heavy bombing raids carried out over Britain during World War 2.</a:t>
            </a:r>
          </a:p>
          <a:p>
            <a:pPr>
              <a:lnSpc>
                <a:spcPct val="150000"/>
              </a:lnSpc>
            </a:pPr>
            <a:endParaRPr lang="en-GB" sz="13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300" dirty="0">
                <a:latin typeface="Linkpen 17a Print" panose="03050602060000000000" pitchFamily="66" charset="77"/>
              </a:rPr>
              <a:t>This photograph from Rolls Crescent, Manchester shows the impact of bombing. </a:t>
            </a:r>
          </a:p>
          <a:p>
            <a:pPr>
              <a:lnSpc>
                <a:spcPct val="150000"/>
              </a:lnSpc>
            </a:pPr>
            <a:endParaRPr lang="en-GB" sz="13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300" dirty="0">
                <a:latin typeface="Linkpen 17a Print" panose="03050602060000000000" pitchFamily="66" charset="77"/>
              </a:rPr>
              <a:t>The areas that look white are the sites of buildings that have been demolished due to bomb damage.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0C3FB670-1B53-D2FA-166E-A199D5FF822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075FB82B-05AD-EE5D-10F5-A5927789E96F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Bomb Damage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9F4A125-6877-D318-8ED7-D4ACB339AF7B}"/>
              </a:ext>
            </a:extLst>
          </p:cNvPr>
          <p:cNvGrpSpPr/>
          <p:nvPr/>
        </p:nvGrpSpPr>
        <p:grpSpPr>
          <a:xfrm>
            <a:off x="506302" y="1354808"/>
            <a:ext cx="6792051" cy="5045223"/>
            <a:chOff x="714763" y="1848355"/>
            <a:chExt cx="5970462" cy="4434936"/>
          </a:xfrm>
        </p:grpSpPr>
        <p:pic>
          <p:nvPicPr>
            <p:cNvPr id="7" name="Picture 6" descr="Black and white aerial photo of an urban area bombed.">
              <a:extLst>
                <a:ext uri="{FF2B5EF4-FFF2-40B4-BE49-F238E27FC236}">
                  <a16:creationId xmlns:a16="http://schemas.microsoft.com/office/drawing/2014/main" id="{B2DABDA9-F122-6870-0843-BA104D3051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4763" y="1848355"/>
              <a:ext cx="5829844" cy="4219491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F0894C1-4763-8688-7F8A-6DBC5605895A}"/>
                </a:ext>
              </a:extLst>
            </p:cNvPr>
            <p:cNvSpPr txBox="1"/>
            <p:nvPr/>
          </p:nvSpPr>
          <p:spPr>
            <a:xfrm>
              <a:off x="2801545" y="6067847"/>
              <a:ext cx="38836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spc="2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raf_106g_uk_622_rs_4375 – 10th August 1945</a:t>
              </a:r>
            </a:p>
          </p:txBody>
        </p:sp>
      </p:grpSp>
      <p:pic>
        <p:nvPicPr>
          <p:cNvPr id="10" name="Picture 9" descr="A cartoon of a person and a child&#10;&#10;AI-generated content may be incorrect.">
            <a:extLst>
              <a:ext uri="{FF2B5EF4-FFF2-40B4-BE49-F238E27FC236}">
                <a16:creationId xmlns:a16="http://schemas.microsoft.com/office/drawing/2014/main" id="{D2C9FD7A-5D25-6EB0-FD05-25EA2D30672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8961" y="1306664"/>
            <a:ext cx="2258078" cy="6107565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D29F0979-0EB4-8BAE-6115-51069DFCD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835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365878-0143-E09C-156D-EF4338C24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B6829AAB-EB5A-890D-FCA0-B6FD042292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Camouflaged buildings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07134946-5685-CF6B-6BAA-BE506BD24C09}"/>
              </a:ext>
            </a:extLst>
          </p:cNvPr>
          <p:cNvSpPr txBox="1"/>
          <p:nvPr/>
        </p:nvSpPr>
        <p:spPr>
          <a:xfrm>
            <a:off x="453415" y="1982079"/>
            <a:ext cx="4251120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Something that can be, deliberately, difficult to spot are camouflaged buildings that were painted to try and hide them from the view of German bomber pilots.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These RAF aircraft hangars were at RAF Yeadon which is now Leeds Bradford Airport.</a:t>
            </a:r>
          </a:p>
        </p:txBody>
      </p:sp>
      <p:sp>
        <p:nvSpPr>
          <p:cNvPr id="5" name="Title">
            <a:extLst>
              <a:ext uri="{FF2B5EF4-FFF2-40B4-BE49-F238E27FC236}">
                <a16:creationId xmlns:a16="http://schemas.microsoft.com/office/drawing/2014/main" id="{188611EE-AEF8-1555-9458-9C8B29D4FE24}"/>
              </a:ext>
            </a:extLst>
          </p:cNvPr>
          <p:cNvSpPr txBox="1">
            <a:spLocks/>
          </p:cNvSpPr>
          <p:nvPr/>
        </p:nvSpPr>
        <p:spPr>
          <a:xfrm>
            <a:off x="404811" y="422406"/>
            <a:ext cx="5569275" cy="1421928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800" dirty="0">
                <a:ln w="12700">
                  <a:noFill/>
                </a:ln>
                <a:latin typeface="Superclarendon Rg" panose="02060605060000020003" pitchFamily="18" charset="77"/>
              </a:rPr>
              <a:t>Camouflaged buildings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FCF2DEF-5C34-A0A2-2F1D-19DCDC415115}"/>
              </a:ext>
            </a:extLst>
          </p:cNvPr>
          <p:cNvGrpSpPr/>
          <p:nvPr/>
        </p:nvGrpSpPr>
        <p:grpSpPr>
          <a:xfrm>
            <a:off x="5714085" y="546773"/>
            <a:ext cx="5990780" cy="5785103"/>
            <a:chOff x="5442861" y="547048"/>
            <a:chExt cx="5990780" cy="578510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ABA1192-43F0-B319-6B84-74033E7A2B89}"/>
                </a:ext>
              </a:extLst>
            </p:cNvPr>
            <p:cNvGrpSpPr/>
            <p:nvPr/>
          </p:nvGrpSpPr>
          <p:grpSpPr>
            <a:xfrm>
              <a:off x="5516881" y="586543"/>
              <a:ext cx="5916760" cy="5745608"/>
              <a:chOff x="5800617" y="808921"/>
              <a:chExt cx="5551743" cy="5391150"/>
            </a:xfrm>
          </p:grpSpPr>
          <p:pic>
            <p:nvPicPr>
              <p:cNvPr id="11" name="Picture 2" descr="Black and white aerial photo of a aircraft hangars with camouflage paint on the roof">
                <a:extLst>
                  <a:ext uri="{FF2B5EF4-FFF2-40B4-BE49-F238E27FC236}">
                    <a16:creationId xmlns:a16="http://schemas.microsoft.com/office/drawing/2014/main" id="{62D2C2B1-44BC-BC4E-F991-B7C8ACD046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800617" y="808921"/>
                <a:ext cx="5551743" cy="5391150"/>
              </a:xfrm>
              <a:prstGeom prst="rect">
                <a:avLst/>
              </a:prstGeom>
              <a:noFill/>
              <a:ln w="22225"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255BCD2-3464-117D-10A4-0695C87A0F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/>
            </p:nvGrpSpPr>
            <p:grpSpPr>
              <a:xfrm>
                <a:off x="6229616" y="1500916"/>
                <a:ext cx="3882614" cy="2974150"/>
                <a:chOff x="3487855" y="1987395"/>
                <a:chExt cx="3882614" cy="2974150"/>
              </a:xfrm>
            </p:grpSpPr>
            <p:sp>
              <p:nvSpPr>
                <p:cNvPr id="13" name="Freeform 12">
                  <a:extLst>
                    <a:ext uri="{FF2B5EF4-FFF2-40B4-BE49-F238E27FC236}">
                      <a16:creationId xmlns:a16="http://schemas.microsoft.com/office/drawing/2014/main" id="{281F64AE-45EA-6BFA-60AD-2E0BE63C43AC}"/>
                    </a:ext>
                  </a:extLst>
                </p:cNvPr>
                <p:cNvSpPr/>
                <p:nvPr/>
              </p:nvSpPr>
              <p:spPr>
                <a:xfrm>
                  <a:off x="3487855" y="3771885"/>
                  <a:ext cx="1373515" cy="1189660"/>
                </a:xfrm>
                <a:custGeom>
                  <a:avLst/>
                  <a:gdLst>
                    <a:gd name="connsiteX0" fmla="*/ 1151906 w 1508166"/>
                    <a:gd name="connsiteY0" fmla="*/ 0 h 1306286"/>
                    <a:gd name="connsiteX1" fmla="*/ 1508166 w 1508166"/>
                    <a:gd name="connsiteY1" fmla="*/ 498764 h 1306286"/>
                    <a:gd name="connsiteX2" fmla="*/ 344384 w 1508166"/>
                    <a:gd name="connsiteY2" fmla="*/ 1306286 h 1306286"/>
                    <a:gd name="connsiteX3" fmla="*/ 59376 w 1508166"/>
                    <a:gd name="connsiteY3" fmla="*/ 890649 h 1306286"/>
                    <a:gd name="connsiteX4" fmla="*/ 0 w 1508166"/>
                    <a:gd name="connsiteY4" fmla="*/ 843148 h 1306286"/>
                    <a:gd name="connsiteX5" fmla="*/ 1151906 w 1508166"/>
                    <a:gd name="connsiteY5" fmla="*/ 0 h 130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08166" h="1306286">
                      <a:moveTo>
                        <a:pt x="1151906" y="0"/>
                      </a:moveTo>
                      <a:lnTo>
                        <a:pt x="1508166" y="498764"/>
                      </a:lnTo>
                      <a:lnTo>
                        <a:pt x="344384" y="1306286"/>
                      </a:lnTo>
                      <a:lnTo>
                        <a:pt x="59376" y="890649"/>
                      </a:lnTo>
                      <a:lnTo>
                        <a:pt x="0" y="843148"/>
                      </a:lnTo>
                      <a:lnTo>
                        <a:pt x="1151906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" name="Freeform 14">
                  <a:extLst>
                    <a:ext uri="{FF2B5EF4-FFF2-40B4-BE49-F238E27FC236}">
                      <a16:creationId xmlns:a16="http://schemas.microsoft.com/office/drawing/2014/main" id="{7ADE2B53-CD24-2BBF-9171-BC989F1DBBD6}"/>
                    </a:ext>
                  </a:extLst>
                </p:cNvPr>
                <p:cNvSpPr/>
                <p:nvPr/>
              </p:nvSpPr>
              <p:spPr>
                <a:xfrm>
                  <a:off x="5142562" y="2787712"/>
                  <a:ext cx="1005803" cy="973358"/>
                </a:xfrm>
                <a:custGeom>
                  <a:avLst/>
                  <a:gdLst>
                    <a:gd name="connsiteX0" fmla="*/ 0 w 1104405"/>
                    <a:gd name="connsiteY0" fmla="*/ 617517 h 1068780"/>
                    <a:gd name="connsiteX1" fmla="*/ 771896 w 1104405"/>
                    <a:gd name="connsiteY1" fmla="*/ 0 h 1068780"/>
                    <a:gd name="connsiteX2" fmla="*/ 1104405 w 1104405"/>
                    <a:gd name="connsiteY2" fmla="*/ 510639 h 1068780"/>
                    <a:gd name="connsiteX3" fmla="*/ 356260 w 1104405"/>
                    <a:gd name="connsiteY3" fmla="*/ 1068780 h 1068780"/>
                    <a:gd name="connsiteX4" fmla="*/ 0 w 1104405"/>
                    <a:gd name="connsiteY4" fmla="*/ 617517 h 1068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4405" h="1068780">
                      <a:moveTo>
                        <a:pt x="0" y="617517"/>
                      </a:moveTo>
                      <a:lnTo>
                        <a:pt x="771896" y="0"/>
                      </a:lnTo>
                      <a:lnTo>
                        <a:pt x="1104405" y="510639"/>
                      </a:lnTo>
                      <a:lnTo>
                        <a:pt x="356260" y="1068780"/>
                      </a:lnTo>
                      <a:lnTo>
                        <a:pt x="0" y="617517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6" name="Freeform 15">
                  <a:extLst>
                    <a:ext uri="{FF2B5EF4-FFF2-40B4-BE49-F238E27FC236}">
                      <a16:creationId xmlns:a16="http://schemas.microsoft.com/office/drawing/2014/main" id="{9705AD71-CA5C-8642-EC9E-6BB591F68DA5}"/>
                    </a:ext>
                  </a:extLst>
                </p:cNvPr>
                <p:cNvSpPr/>
                <p:nvPr/>
              </p:nvSpPr>
              <p:spPr>
                <a:xfrm>
                  <a:off x="6267331" y="1987395"/>
                  <a:ext cx="1103138" cy="1005804"/>
                </a:xfrm>
                <a:custGeom>
                  <a:avLst/>
                  <a:gdLst>
                    <a:gd name="connsiteX0" fmla="*/ 0 w 1211283"/>
                    <a:gd name="connsiteY0" fmla="*/ 581891 h 1104406"/>
                    <a:gd name="connsiteX1" fmla="*/ 819397 w 1211283"/>
                    <a:gd name="connsiteY1" fmla="*/ 0 h 1104406"/>
                    <a:gd name="connsiteX2" fmla="*/ 1211283 w 1211283"/>
                    <a:gd name="connsiteY2" fmla="*/ 463138 h 1104406"/>
                    <a:gd name="connsiteX3" fmla="*/ 332509 w 1211283"/>
                    <a:gd name="connsiteY3" fmla="*/ 1104406 h 1104406"/>
                    <a:gd name="connsiteX4" fmla="*/ 0 w 1211283"/>
                    <a:gd name="connsiteY4" fmla="*/ 581891 h 1104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1283" h="1104406">
                      <a:moveTo>
                        <a:pt x="0" y="581891"/>
                      </a:moveTo>
                      <a:lnTo>
                        <a:pt x="819397" y="0"/>
                      </a:lnTo>
                      <a:lnTo>
                        <a:pt x="1211283" y="463138"/>
                      </a:lnTo>
                      <a:lnTo>
                        <a:pt x="332509" y="1104406"/>
                      </a:lnTo>
                      <a:lnTo>
                        <a:pt x="0" y="581891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99C5CA6-95C9-95B1-29FA-B17B0EE24A6F}"/>
                </a:ext>
              </a:extLst>
            </p:cNvPr>
            <p:cNvSpPr txBox="1"/>
            <p:nvPr/>
          </p:nvSpPr>
          <p:spPr>
            <a:xfrm>
              <a:off x="5442861" y="547048"/>
              <a:ext cx="38836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raf_58a_45_v_0318 – 27th July 1940</a:t>
              </a:r>
            </a:p>
          </p:txBody>
        </p:sp>
      </p:grpSp>
      <p:pic>
        <p:nvPicPr>
          <p:cNvPr id="18" name="Picture 17" descr="A close-up of a sign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32C94A35-3DD3-6D2D-1890-1867EC8A254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05ADAE36-5C83-5283-AC0E-46F54BEE5D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pic>
        <p:nvPicPr>
          <p:cNvPr id="22" name="Picture 21" descr="A cartoon of a person wearing a trench coat&#10;&#10;AI-generated content may be incorrect.">
            <a:extLst>
              <a:ext uri="{FF2B5EF4-FFF2-40B4-BE49-F238E27FC236}">
                <a16:creationId xmlns:a16="http://schemas.microsoft.com/office/drawing/2014/main" id="{6DE84D34-B83B-2165-52AB-95C5577F268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965" y="2789125"/>
            <a:ext cx="1831449" cy="531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3569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450930-B303-83C0-69A9-713F47FEF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653049FE-D962-0E58-B7F1-41663FF6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Emergency water supplies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1F1691E3-A9FE-1190-C891-2398F4916FE4}"/>
              </a:ext>
            </a:extLst>
          </p:cNvPr>
          <p:cNvSpPr txBox="1"/>
          <p:nvPr/>
        </p:nvSpPr>
        <p:spPr>
          <a:xfrm>
            <a:off x="7489434" y="1370926"/>
            <a:ext cx="4184073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Large tanks of water were created to store water that could be used to quickly extinguish fires.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These emergency water supplies can sometimes be spotted on 1940s aerial photographs.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Circled in yellow are emergency water supply tanks in Longton, Stoke-on-Trent.</a:t>
            </a:r>
          </a:p>
        </p:txBody>
      </p:sp>
      <p:sp>
        <p:nvSpPr>
          <p:cNvPr id="5" name="Title">
            <a:extLst>
              <a:ext uri="{FF2B5EF4-FFF2-40B4-BE49-F238E27FC236}">
                <a16:creationId xmlns:a16="http://schemas.microsoft.com/office/drawing/2014/main" id="{4DE9F99B-44DA-CBF9-041C-B476AE9D661B}"/>
              </a:ext>
            </a:extLst>
          </p:cNvPr>
          <p:cNvSpPr txBox="1">
            <a:spLocks/>
          </p:cNvSpPr>
          <p:nvPr/>
        </p:nvSpPr>
        <p:spPr>
          <a:xfrm>
            <a:off x="404811" y="373150"/>
            <a:ext cx="9745953" cy="75713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800" dirty="0">
                <a:ln w="12700">
                  <a:noFill/>
                </a:ln>
                <a:latin typeface="Superclarendon Rg" panose="02060605060000020003" pitchFamily="18" charset="77"/>
              </a:rPr>
              <a:t>Emergency water supplies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6BD6E2FD-99AF-EE89-F0D2-D34B8942240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0523421A-2264-708E-0CF7-530693974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1EDE331-8D91-92F9-3404-5A14682BAC76}"/>
              </a:ext>
            </a:extLst>
          </p:cNvPr>
          <p:cNvGrpSpPr/>
          <p:nvPr/>
        </p:nvGrpSpPr>
        <p:grpSpPr>
          <a:xfrm>
            <a:off x="564584" y="1235836"/>
            <a:ext cx="6756799" cy="5084718"/>
            <a:chOff x="527639" y="1198891"/>
            <a:chExt cx="6756799" cy="5084718"/>
          </a:xfrm>
        </p:grpSpPr>
        <p:pic>
          <p:nvPicPr>
            <p:cNvPr id="7" name="Picture 6" descr="Black and white aerial photo of WW2 Emergency Water Supply tanks in an urban area">
              <a:extLst>
                <a:ext uri="{FF2B5EF4-FFF2-40B4-BE49-F238E27FC236}">
                  <a16:creationId xmlns:a16="http://schemas.microsoft.com/office/drawing/2014/main" id="{1E0599C3-59E4-BA85-9181-DC7A224304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7639" y="1198891"/>
              <a:ext cx="6645321" cy="4881498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F70491D-3890-745A-9C55-1F40D6C0BB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807168" y="1828088"/>
              <a:ext cx="2720105" cy="3845861"/>
              <a:chOff x="995090" y="1896325"/>
              <a:chExt cx="3096383" cy="4377867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2DA1A561-02D2-1A31-1FD1-D7244F93795F}"/>
                  </a:ext>
                </a:extLst>
              </p:cNvPr>
              <p:cNvSpPr/>
              <p:nvPr/>
            </p:nvSpPr>
            <p:spPr>
              <a:xfrm>
                <a:off x="3803441" y="5986160"/>
                <a:ext cx="288032" cy="288032"/>
              </a:xfrm>
              <a:prstGeom prst="ellipse">
                <a:avLst/>
              </a:prstGeom>
              <a:noFill/>
              <a:ln w="5080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981237F-27BF-4436-4629-E1F1EB397C1F}"/>
                  </a:ext>
                </a:extLst>
              </p:cNvPr>
              <p:cNvGrpSpPr/>
              <p:nvPr/>
            </p:nvGrpSpPr>
            <p:grpSpPr>
              <a:xfrm>
                <a:off x="995090" y="1896325"/>
                <a:ext cx="2784822" cy="4340987"/>
                <a:chOff x="995090" y="1896325"/>
                <a:chExt cx="2784822" cy="4340987"/>
              </a:xfrm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8184D983-BE3D-449F-D23A-FC741BFC55EA}"/>
                    </a:ext>
                  </a:extLst>
                </p:cNvPr>
                <p:cNvSpPr/>
                <p:nvPr/>
              </p:nvSpPr>
              <p:spPr>
                <a:xfrm>
                  <a:off x="1283122" y="1896325"/>
                  <a:ext cx="288032" cy="288032"/>
                </a:xfrm>
                <a:prstGeom prst="ellipse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1CB0ACB7-38A9-AFED-2AFE-6DD817EFA7E0}"/>
                    </a:ext>
                  </a:extLst>
                </p:cNvPr>
                <p:cNvSpPr/>
                <p:nvPr/>
              </p:nvSpPr>
              <p:spPr>
                <a:xfrm>
                  <a:off x="995090" y="2780928"/>
                  <a:ext cx="288032" cy="288032"/>
                </a:xfrm>
                <a:prstGeom prst="ellipse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DBC0ACE8-B7DF-9D26-D36E-6512058688B6}"/>
                    </a:ext>
                  </a:extLst>
                </p:cNvPr>
                <p:cNvSpPr/>
                <p:nvPr/>
              </p:nvSpPr>
              <p:spPr>
                <a:xfrm>
                  <a:off x="995090" y="3809547"/>
                  <a:ext cx="288032" cy="288032"/>
                </a:xfrm>
                <a:prstGeom prst="ellipse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C6190A8A-7380-FC9C-19FD-3088852BFA10}"/>
                    </a:ext>
                  </a:extLst>
                </p:cNvPr>
                <p:cNvSpPr/>
                <p:nvPr/>
              </p:nvSpPr>
              <p:spPr>
                <a:xfrm>
                  <a:off x="3347864" y="5949280"/>
                  <a:ext cx="288032" cy="288032"/>
                </a:xfrm>
                <a:prstGeom prst="ellipse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19B98637-F46F-9C30-AB10-AC49C309D10F}"/>
                    </a:ext>
                  </a:extLst>
                </p:cNvPr>
                <p:cNvSpPr/>
                <p:nvPr/>
              </p:nvSpPr>
              <p:spPr>
                <a:xfrm>
                  <a:off x="3491880" y="5686916"/>
                  <a:ext cx="288032" cy="288032"/>
                </a:xfrm>
                <a:prstGeom prst="ellipse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BE7BF333-44C7-BABE-73BD-04F70FF29E9F}"/>
                    </a:ext>
                  </a:extLst>
                </p:cNvPr>
                <p:cNvSpPr/>
                <p:nvPr/>
              </p:nvSpPr>
              <p:spPr>
                <a:xfrm>
                  <a:off x="2627784" y="2497580"/>
                  <a:ext cx="288032" cy="288032"/>
                </a:xfrm>
                <a:prstGeom prst="ellipse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8F2E6A2-F4BC-5DCB-D520-765B336A1895}"/>
                </a:ext>
              </a:extLst>
            </p:cNvPr>
            <p:cNvSpPr txBox="1"/>
            <p:nvPr/>
          </p:nvSpPr>
          <p:spPr>
            <a:xfrm>
              <a:off x="3400758" y="6068165"/>
              <a:ext cx="38836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spc="2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raf_106g_uk_646_rs_4163 – 11th August 1945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64141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BA6E3B-B743-68AC-E9D9-64B848130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EACCE8F4-37F6-FCF8-ECD6-1D039A5AF7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Hospitals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AB67AD49-E861-40B1-7EC0-E2A70122C8A8}"/>
              </a:ext>
            </a:extLst>
          </p:cNvPr>
          <p:cNvSpPr txBox="1"/>
          <p:nvPr/>
        </p:nvSpPr>
        <p:spPr>
          <a:xfrm>
            <a:off x="404811" y="1333981"/>
            <a:ext cx="4184073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Additional hospital capacity was needed during the war to deal with casualties from air raids etc. 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Extra buildings were added to hospitals and military hospitals were built.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this photograph of Alder Hey Hospital in Liverpool, you can see the hutted accommodation that was added during the war.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752B459A-3135-2798-580C-7C51DAEB1015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Hospitals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94623F9-3F04-7A72-C39C-9493A9905940}"/>
              </a:ext>
            </a:extLst>
          </p:cNvPr>
          <p:cNvGrpSpPr/>
          <p:nvPr/>
        </p:nvGrpSpPr>
        <p:grpSpPr>
          <a:xfrm>
            <a:off x="4682027" y="580118"/>
            <a:ext cx="7067108" cy="5948472"/>
            <a:chOff x="4571190" y="451729"/>
            <a:chExt cx="7067108" cy="5948472"/>
          </a:xfrm>
        </p:grpSpPr>
        <p:pic>
          <p:nvPicPr>
            <p:cNvPr id="4" name="Picture 3" descr="An aerial view of a city&#10;&#10;AI-generated content may be incorrect.">
              <a:extLst>
                <a:ext uri="{FF2B5EF4-FFF2-40B4-BE49-F238E27FC236}">
                  <a16:creationId xmlns:a16="http://schemas.microsoft.com/office/drawing/2014/main" id="{40DF69AC-9FDE-5B19-66CE-A81554E3E0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1190" y="451729"/>
              <a:ext cx="7067108" cy="5733028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F00C2B4-73EB-3E88-FFCE-97F15E1FDA69}"/>
                </a:ext>
              </a:extLst>
            </p:cNvPr>
            <p:cNvSpPr txBox="1"/>
            <p:nvPr/>
          </p:nvSpPr>
          <p:spPr>
            <a:xfrm>
              <a:off x="4571190" y="6184757"/>
              <a:ext cx="38836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raf_106g_uk_626_rs_4195 – 10th August 1945</a:t>
              </a:r>
            </a:p>
          </p:txBody>
        </p:sp>
      </p:grpSp>
      <p:pic>
        <p:nvPicPr>
          <p:cNvPr id="18" name="Picture 17" descr="A close-up of a sign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985CAA8-C53B-AF0D-8161-5FE073CB4D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29D78606-A31C-FED6-7A49-4E84A1F66F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610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E13B0A-EDD5-7752-0437-977C62C0B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6ACC4FB5-DFB8-580C-25CF-E1C8388896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Munitions sites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7A4E5244-900C-C1D3-5594-3F69EC3558ED}"/>
              </a:ext>
            </a:extLst>
          </p:cNvPr>
          <p:cNvSpPr txBox="1"/>
          <p:nvPr/>
        </p:nvSpPr>
        <p:spPr>
          <a:xfrm>
            <a:off x="543356" y="1258255"/>
            <a:ext cx="3963990" cy="4912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Munitions sites were factories where military weapons, ammunition, equipment and stores were produced.</a:t>
            </a:r>
          </a:p>
          <a:p>
            <a:pPr>
              <a:lnSpc>
                <a:spcPct val="150000"/>
              </a:lnSpc>
            </a:pPr>
            <a:endParaRPr lang="en-GB" sz="14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From 1941 onwards, over one million British women worked in munitions factories until victory in 1945.</a:t>
            </a:r>
          </a:p>
          <a:p>
            <a:pPr>
              <a:lnSpc>
                <a:spcPct val="150000"/>
              </a:lnSpc>
            </a:pPr>
            <a:endParaRPr lang="en-GB" sz="14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When completed ROF Kirkby had more than 1,000 buildings, 18 miles of roads, 23 miles of railway lines along with a station, 200 houses for key workers and a YWCA hostel to house 1,000 women.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9DF6462-E260-455A-C7CD-DEC06D47448F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Munitions sites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9026C2B8-1326-7679-A9B4-37BAD9E8F4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E5613BA-9DB9-D666-A8CA-6101AA9BC6DB}"/>
              </a:ext>
            </a:extLst>
          </p:cNvPr>
          <p:cNvGrpSpPr/>
          <p:nvPr/>
        </p:nvGrpSpPr>
        <p:grpSpPr>
          <a:xfrm>
            <a:off x="4758810" y="1258255"/>
            <a:ext cx="6308047" cy="5119543"/>
            <a:chOff x="495089" y="1115453"/>
            <a:chExt cx="6308047" cy="5119543"/>
          </a:xfrm>
        </p:grpSpPr>
        <p:pic>
          <p:nvPicPr>
            <p:cNvPr id="9" name="Picture 8" descr="Black and white aerial photo of a rural area with lots of factory buildings.">
              <a:extLst>
                <a:ext uri="{FF2B5EF4-FFF2-40B4-BE49-F238E27FC236}">
                  <a16:creationId xmlns:a16="http://schemas.microsoft.com/office/drawing/2014/main" id="{BCA1D6D9-483D-28FB-3234-AE476E4521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5089" y="1157375"/>
              <a:ext cx="6271471" cy="5077621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F14F1B1-1BF6-D477-FC05-E37A289CF8AA}"/>
                </a:ext>
              </a:extLst>
            </p:cNvPr>
            <p:cNvSpPr txBox="1"/>
            <p:nvPr/>
          </p:nvSpPr>
          <p:spPr>
            <a:xfrm>
              <a:off x="2919456" y="1115453"/>
              <a:ext cx="38836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spc="2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EAW005653 – 15th May 1947</a:t>
              </a:r>
            </a:p>
          </p:txBody>
        </p:sp>
      </p:grpSp>
      <p:pic>
        <p:nvPicPr>
          <p:cNvPr id="6" name="Picture 5" descr="A cartoon of a person in a blue jumpsuit&#10;&#10;AI-generated content may be incorrect.">
            <a:extLst>
              <a:ext uri="{FF2B5EF4-FFF2-40B4-BE49-F238E27FC236}">
                <a16:creationId xmlns:a16="http://schemas.microsoft.com/office/drawing/2014/main" id="{69DE21BF-102F-5063-E792-E882F85309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4538" y="1516466"/>
            <a:ext cx="2038260" cy="5895716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8C27F7FE-359C-5AC6-83FB-41290B269C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76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835135-00D4-CDC6-1658-DEB5CD641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B28917B0-B6E1-D9B7-21BB-F81F2B7D03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Pre-fabricated houses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30A3EEC9-CCF4-8F0F-7609-C376E5941EDB}"/>
              </a:ext>
            </a:extLst>
          </p:cNvPr>
          <p:cNvSpPr txBox="1"/>
          <p:nvPr/>
        </p:nvSpPr>
        <p:spPr>
          <a:xfrm>
            <a:off x="6793577" y="1149582"/>
            <a:ext cx="4895904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Pre-fabricated houses were temporary homes that were built to quickly replace the homes destroyed by bombing.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They were made in factories and could be quickly assembled on site. Over 156,00 were built in 1946 and 1947.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single storey pre-fabs on Lichfield Road, Cambridge can be seen in between the usual two storey houses on either side.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786ECC5B-A37E-769A-CEBE-77551821AA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sp>
        <p:nvSpPr>
          <p:cNvPr id="3" name="Title">
            <a:extLst>
              <a:ext uri="{FF2B5EF4-FFF2-40B4-BE49-F238E27FC236}">
                <a16:creationId xmlns:a16="http://schemas.microsoft.com/office/drawing/2014/main" id="{4F19FD43-2F67-008C-0162-7B61B46C2597}"/>
              </a:ext>
            </a:extLst>
          </p:cNvPr>
          <p:cNvSpPr txBox="1">
            <a:spLocks/>
          </p:cNvSpPr>
          <p:nvPr/>
        </p:nvSpPr>
        <p:spPr>
          <a:xfrm>
            <a:off x="386339" y="304647"/>
            <a:ext cx="9745953" cy="75713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800" dirty="0">
                <a:ln w="12700">
                  <a:noFill/>
                </a:ln>
                <a:latin typeface="Superclarendon Rg" panose="02060605060000020003" pitchFamily="18" charset="77"/>
              </a:rPr>
              <a:t>Pre-fabricated houses</a:t>
            </a:r>
          </a:p>
        </p:txBody>
      </p:sp>
      <p:pic>
        <p:nvPicPr>
          <p:cNvPr id="19" name="Logo">
            <a:extLst>
              <a:ext uri="{FF2B5EF4-FFF2-40B4-BE49-F238E27FC236}">
                <a16:creationId xmlns:a16="http://schemas.microsoft.com/office/drawing/2014/main" id="{80935131-D1C3-921E-3087-22C58A21F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6EFE3C04-2041-5188-F78E-D77290E05FD2}"/>
              </a:ext>
            </a:extLst>
          </p:cNvPr>
          <p:cNvGrpSpPr/>
          <p:nvPr/>
        </p:nvGrpSpPr>
        <p:grpSpPr>
          <a:xfrm>
            <a:off x="386339" y="1148752"/>
            <a:ext cx="6238877" cy="5103195"/>
            <a:chOff x="5015550" y="1317617"/>
            <a:chExt cx="6238877" cy="510319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F5B9E09-CE98-41F6-E132-BE1DF3C52A7C}"/>
                </a:ext>
              </a:extLst>
            </p:cNvPr>
            <p:cNvGrpSpPr/>
            <p:nvPr/>
          </p:nvGrpSpPr>
          <p:grpSpPr>
            <a:xfrm>
              <a:off x="5113258" y="1317617"/>
              <a:ext cx="6141169" cy="4882172"/>
              <a:chOff x="4858615" y="932596"/>
              <a:chExt cx="6596358" cy="5244043"/>
            </a:xfrm>
          </p:grpSpPr>
          <p:pic>
            <p:nvPicPr>
              <p:cNvPr id="22" name="Picture 21" descr="A photo from the air, of lots of prefab houses of the same size and design in rows. ">
                <a:extLst>
                  <a:ext uri="{FF2B5EF4-FFF2-40B4-BE49-F238E27FC236}">
                    <a16:creationId xmlns:a16="http://schemas.microsoft.com/office/drawing/2014/main" id="{76026D34-E08C-87AE-9FA6-50A21E9178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71293" y="932596"/>
                <a:ext cx="6583680" cy="5244043"/>
              </a:xfrm>
              <a:prstGeom prst="rect">
                <a:avLst/>
              </a:prstGeom>
              <a:ln w="22225">
                <a:solidFill>
                  <a:schemeClr val="tx1"/>
                </a:solidFill>
              </a:ln>
            </p:spPr>
          </p:pic>
          <p:sp>
            <p:nvSpPr>
              <p:cNvPr id="23" name="Freeform: Shape 2">
                <a:extLst>
                  <a:ext uri="{FF2B5EF4-FFF2-40B4-BE49-F238E27FC236}">
                    <a16:creationId xmlns:a16="http://schemas.microsoft.com/office/drawing/2014/main" id="{909F4DB7-D8BA-86F6-9EE5-AFA309D2EC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4858615" y="1390645"/>
                <a:ext cx="6583680" cy="3393440"/>
              </a:xfrm>
              <a:custGeom>
                <a:avLst/>
                <a:gdLst>
                  <a:gd name="connsiteX0" fmla="*/ 2326640 w 6583680"/>
                  <a:gd name="connsiteY0" fmla="*/ 1320800 h 3393440"/>
                  <a:gd name="connsiteX1" fmla="*/ 1432560 w 6583680"/>
                  <a:gd name="connsiteY1" fmla="*/ 3058160 h 3393440"/>
                  <a:gd name="connsiteX2" fmla="*/ 6583680 w 6583680"/>
                  <a:gd name="connsiteY2" fmla="*/ 3393440 h 3393440"/>
                  <a:gd name="connsiteX3" fmla="*/ 5750560 w 6583680"/>
                  <a:gd name="connsiteY3" fmla="*/ 223520 h 3393440"/>
                  <a:gd name="connsiteX4" fmla="*/ 1188720 w 6583680"/>
                  <a:gd name="connsiteY4" fmla="*/ 0 h 3393440"/>
                  <a:gd name="connsiteX5" fmla="*/ 802640 w 6583680"/>
                  <a:gd name="connsiteY5" fmla="*/ 254000 h 3393440"/>
                  <a:gd name="connsiteX6" fmla="*/ 487680 w 6583680"/>
                  <a:gd name="connsiteY6" fmla="*/ 609600 h 3393440"/>
                  <a:gd name="connsiteX7" fmla="*/ 0 w 6583680"/>
                  <a:gd name="connsiteY7" fmla="*/ 579120 h 3393440"/>
                  <a:gd name="connsiteX8" fmla="*/ 0 w 6583680"/>
                  <a:gd name="connsiteY8" fmla="*/ 1280160 h 3393440"/>
                  <a:gd name="connsiteX9" fmla="*/ 1513840 w 6583680"/>
                  <a:gd name="connsiteY9" fmla="*/ 1391920 h 3393440"/>
                  <a:gd name="connsiteX10" fmla="*/ 1828800 w 6583680"/>
                  <a:gd name="connsiteY10" fmla="*/ 853440 h 3393440"/>
                  <a:gd name="connsiteX11" fmla="*/ 3332480 w 6583680"/>
                  <a:gd name="connsiteY11" fmla="*/ 873760 h 3393440"/>
                  <a:gd name="connsiteX12" fmla="*/ 3190240 w 6583680"/>
                  <a:gd name="connsiteY12" fmla="*/ 1300480 h 3393440"/>
                  <a:gd name="connsiteX13" fmla="*/ 2326640 w 6583680"/>
                  <a:gd name="connsiteY13" fmla="*/ 1320800 h 339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83680" h="3393440">
                    <a:moveTo>
                      <a:pt x="2326640" y="1320800"/>
                    </a:moveTo>
                    <a:lnTo>
                      <a:pt x="1432560" y="3058160"/>
                    </a:lnTo>
                    <a:lnTo>
                      <a:pt x="6583680" y="3393440"/>
                    </a:lnTo>
                    <a:lnTo>
                      <a:pt x="5750560" y="223520"/>
                    </a:lnTo>
                    <a:lnTo>
                      <a:pt x="1188720" y="0"/>
                    </a:lnTo>
                    <a:lnTo>
                      <a:pt x="802640" y="254000"/>
                    </a:lnTo>
                    <a:lnTo>
                      <a:pt x="487680" y="609600"/>
                    </a:lnTo>
                    <a:lnTo>
                      <a:pt x="0" y="579120"/>
                    </a:lnTo>
                    <a:lnTo>
                      <a:pt x="0" y="1280160"/>
                    </a:lnTo>
                    <a:lnTo>
                      <a:pt x="1513840" y="1391920"/>
                    </a:lnTo>
                    <a:lnTo>
                      <a:pt x="1828800" y="853440"/>
                    </a:lnTo>
                    <a:lnTo>
                      <a:pt x="3332480" y="873760"/>
                    </a:lnTo>
                    <a:lnTo>
                      <a:pt x="3190240" y="1300480"/>
                    </a:lnTo>
                    <a:lnTo>
                      <a:pt x="2326640" y="1320800"/>
                    </a:lnTo>
                    <a:close/>
                  </a:path>
                </a:pathLst>
              </a:custGeom>
              <a:noFill/>
              <a:ln w="3810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9AF7EF2-F0C0-3411-1F5B-22A07D90D620}"/>
                </a:ext>
              </a:extLst>
            </p:cNvPr>
            <p:cNvSpPr txBox="1"/>
            <p:nvPr/>
          </p:nvSpPr>
          <p:spPr>
            <a:xfrm>
              <a:off x="5015550" y="6205368"/>
              <a:ext cx="263531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EAW002930 – 1st October 1946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79311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A687B2-E076-592C-CFE3-672975114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B8778F21-FB92-9309-DAFD-AED0CAE8AA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Prisoner of war camps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CD645397-9D84-16C7-0D89-9A94ECF990CF}"/>
              </a:ext>
            </a:extLst>
          </p:cNvPr>
          <p:cNvSpPr txBox="1"/>
          <p:nvPr/>
        </p:nvSpPr>
        <p:spPr>
          <a:xfrm>
            <a:off x="404810" y="1160845"/>
            <a:ext cx="11371553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Most World War 2 prisoner of war (PoW) camps were in requisitioned buildings such as country houses, cotton mills and military camps. This ‘Standard’ type German Working PoW Camp was in Stamford. 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95A8B41C-41C8-FDDB-E9D2-6A7A7E6455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sp>
        <p:nvSpPr>
          <p:cNvPr id="3" name="Title">
            <a:extLst>
              <a:ext uri="{FF2B5EF4-FFF2-40B4-BE49-F238E27FC236}">
                <a16:creationId xmlns:a16="http://schemas.microsoft.com/office/drawing/2014/main" id="{FD7AEB12-BD75-6403-8252-885AD048722B}"/>
              </a:ext>
            </a:extLst>
          </p:cNvPr>
          <p:cNvSpPr txBox="1">
            <a:spLocks/>
          </p:cNvSpPr>
          <p:nvPr/>
        </p:nvSpPr>
        <p:spPr>
          <a:xfrm>
            <a:off x="404811" y="373150"/>
            <a:ext cx="9745953" cy="75713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800" dirty="0">
                <a:ln w="12700">
                  <a:noFill/>
                </a:ln>
                <a:latin typeface="Superclarendon Rg" panose="02060605060000020003" pitchFamily="18" charset="77"/>
              </a:rPr>
              <a:t>Prisoner of war camps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525FD0E-0903-98CD-B50F-15AFBE75B49E}"/>
              </a:ext>
            </a:extLst>
          </p:cNvPr>
          <p:cNvGrpSpPr/>
          <p:nvPr/>
        </p:nvGrpSpPr>
        <p:grpSpPr>
          <a:xfrm>
            <a:off x="625961" y="1977031"/>
            <a:ext cx="10958549" cy="4128495"/>
            <a:chOff x="606838" y="2438432"/>
            <a:chExt cx="9893276" cy="3727167"/>
          </a:xfrm>
        </p:grpSpPr>
        <p:pic>
          <p:nvPicPr>
            <p:cNvPr id="5" name="Picture 4" descr="Black and white aerial photo of a rural area with some white roofed buildings.">
              <a:extLst>
                <a:ext uri="{FF2B5EF4-FFF2-40B4-BE49-F238E27FC236}">
                  <a16:creationId xmlns:a16="http://schemas.microsoft.com/office/drawing/2014/main" id="{ECF68547-C597-3DF6-91EA-CD008D3B0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06838" y="2471082"/>
              <a:ext cx="9837574" cy="3694517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61D74B7-E835-8EC7-C1E7-5775304095DA}"/>
                </a:ext>
              </a:extLst>
            </p:cNvPr>
            <p:cNvSpPr txBox="1"/>
            <p:nvPr/>
          </p:nvSpPr>
          <p:spPr>
            <a:xfrm>
              <a:off x="6616434" y="2438432"/>
              <a:ext cx="38836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spc="2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raf_540_62_sffo_0074 – 22nd July 1948 </a:t>
              </a:r>
            </a:p>
          </p:txBody>
        </p:sp>
      </p:grpSp>
      <p:pic>
        <p:nvPicPr>
          <p:cNvPr id="19" name="Logo">
            <a:extLst>
              <a:ext uri="{FF2B5EF4-FFF2-40B4-BE49-F238E27FC236}">
                <a16:creationId xmlns:a16="http://schemas.microsoft.com/office/drawing/2014/main" id="{61E35F6A-34A2-44B3-4045-587104326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826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C75EC9-CA8F-8976-0305-4233EBD93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A5C14E0C-141B-11A3-327A-0633AE588B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Seafront </a:t>
            </a:r>
            <a:r>
              <a:rPr lang="en-US" dirty="0" err="1"/>
              <a:t>defences</a:t>
            </a:r>
            <a:endParaRPr lang="en-US" dirty="0"/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82D02A4B-4598-69F4-034C-3D7C163996AC}"/>
              </a:ext>
            </a:extLst>
          </p:cNvPr>
          <p:cNvSpPr txBox="1"/>
          <p:nvPr/>
        </p:nvSpPr>
        <p:spPr>
          <a:xfrm>
            <a:off x="404811" y="1201135"/>
            <a:ext cx="10909735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Anti-tank defences were built on beaches that were potentially a landing place for German troops. Some can still be seen today.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CEC1CC99-A9C6-1F02-D828-1DA097027C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F32BEDDF-3B04-4FDE-6CE4-391B2C7517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5E7C9653-8AB0-E921-3EB7-AC64949F5C71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Seafront defences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F0B69AB-42F7-4823-D441-404A150CAE2A}"/>
              </a:ext>
            </a:extLst>
          </p:cNvPr>
          <p:cNvGrpSpPr/>
          <p:nvPr/>
        </p:nvGrpSpPr>
        <p:grpSpPr>
          <a:xfrm>
            <a:off x="806102" y="5630307"/>
            <a:ext cx="4229972" cy="377989"/>
            <a:chOff x="4548589" y="5813814"/>
            <a:chExt cx="4229972" cy="37798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77CF012-5D89-D223-6F8B-E07A7582ED03}"/>
                </a:ext>
              </a:extLst>
            </p:cNvPr>
            <p:cNvSpPr txBox="1"/>
            <p:nvPr/>
          </p:nvSpPr>
          <p:spPr>
            <a:xfrm>
              <a:off x="4691712" y="5813814"/>
              <a:ext cx="4086849" cy="3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350" spc="20" dirty="0">
                  <a:latin typeface="Linkpen 17a Print" panose="03050602060000000000" pitchFamily="66" charset="77"/>
                </a:rPr>
                <a:t>Dragon’s Teeth – Isle of Grain, Kent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087CF7A-A13F-3791-20C0-EA258C6CF8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501567" y="5888544"/>
              <a:ext cx="324875" cy="230832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7A2BBEF-FA11-EE00-F9E8-DC575066BF09}"/>
              </a:ext>
            </a:extLst>
          </p:cNvPr>
          <p:cNvGrpSpPr/>
          <p:nvPr/>
        </p:nvGrpSpPr>
        <p:grpSpPr>
          <a:xfrm>
            <a:off x="6465609" y="5630307"/>
            <a:ext cx="3524598" cy="689612"/>
            <a:chOff x="4548589" y="5830828"/>
            <a:chExt cx="3524598" cy="68961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B9112E7-FC7E-6657-A917-4B61FCADC143}"/>
                </a:ext>
              </a:extLst>
            </p:cNvPr>
            <p:cNvSpPr txBox="1"/>
            <p:nvPr/>
          </p:nvSpPr>
          <p:spPr>
            <a:xfrm>
              <a:off x="4682477" y="5830828"/>
              <a:ext cx="3390710" cy="689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350" spc="20" dirty="0">
                  <a:latin typeface="Linkpen 17a Print" panose="03050602060000000000" pitchFamily="66" charset="77"/>
                </a:rPr>
                <a:t>Anti-invasion obstacles at Scarborough, North Yorkshire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C8BB4DB-0282-504F-A6DC-40DAC560C4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501567" y="5907422"/>
              <a:ext cx="324875" cy="230832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2A643F6-579F-DE9B-A2FA-CCBCE982962B}"/>
              </a:ext>
            </a:extLst>
          </p:cNvPr>
          <p:cNvGrpSpPr/>
          <p:nvPr/>
        </p:nvGrpSpPr>
        <p:grpSpPr>
          <a:xfrm>
            <a:off x="700323" y="2071490"/>
            <a:ext cx="5026068" cy="3485123"/>
            <a:chOff x="871813" y="2577921"/>
            <a:chExt cx="5026068" cy="3485123"/>
          </a:xfrm>
        </p:grpSpPr>
        <p:pic>
          <p:nvPicPr>
            <p:cNvPr id="16" name="Picture 15" descr="Photo of a beach with lots of stones on it. ">
              <a:extLst>
                <a:ext uri="{FF2B5EF4-FFF2-40B4-BE49-F238E27FC236}">
                  <a16:creationId xmlns:a16="http://schemas.microsoft.com/office/drawing/2014/main" id="{6B34DB17-0005-FB33-DD05-11D770DFD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7029" y="2616013"/>
              <a:ext cx="4950852" cy="3447031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8A7FB14-AB71-4F2E-AC8E-130DB785E86B}"/>
                </a:ext>
              </a:extLst>
            </p:cNvPr>
            <p:cNvSpPr txBox="1"/>
            <p:nvPr/>
          </p:nvSpPr>
          <p:spPr>
            <a:xfrm>
              <a:off x="871813" y="2577921"/>
              <a:ext cx="184285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DP076219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CDB7108-053C-A1A8-CA1E-1D8ED1F831B8}"/>
              </a:ext>
            </a:extLst>
          </p:cNvPr>
          <p:cNvGrpSpPr/>
          <p:nvPr/>
        </p:nvGrpSpPr>
        <p:grpSpPr>
          <a:xfrm>
            <a:off x="6401601" y="2066611"/>
            <a:ext cx="5014860" cy="3490002"/>
            <a:chOff x="6186541" y="2573042"/>
            <a:chExt cx="5014860" cy="3490002"/>
          </a:xfrm>
        </p:grpSpPr>
        <p:pic>
          <p:nvPicPr>
            <p:cNvPr id="21" name="Picture 20" descr="Black and white aerial photo of a beach with big concrete blocks on it.">
              <a:extLst>
                <a:ext uri="{FF2B5EF4-FFF2-40B4-BE49-F238E27FC236}">
                  <a16:creationId xmlns:a16="http://schemas.microsoft.com/office/drawing/2014/main" id="{40BC0B85-BF98-47BF-E7C9-3E5E548C9B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50549" y="2616013"/>
              <a:ext cx="4950852" cy="3447031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5C0EBBA-3FC0-89B9-B97F-14AEF49FB47D}"/>
                </a:ext>
              </a:extLst>
            </p:cNvPr>
            <p:cNvSpPr txBox="1"/>
            <p:nvPr/>
          </p:nvSpPr>
          <p:spPr>
            <a:xfrm>
              <a:off x="6186541" y="2573042"/>
              <a:ext cx="314034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raf_4h_br42_b_v_0092 – 1st August 1940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39537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60D54F-6EA7-ACAB-DAC6-8E0D6F5E0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0B43912E-BFA2-32A5-E304-2EDD5DA222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Searchlight batteries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8C64745C-969F-2A89-7BD3-C7B473CCE2BE}"/>
              </a:ext>
            </a:extLst>
          </p:cNvPr>
          <p:cNvSpPr txBox="1"/>
          <p:nvPr/>
        </p:nvSpPr>
        <p:spPr>
          <a:xfrm>
            <a:off x="450992" y="1219607"/>
            <a:ext cx="3298971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Searchlights were used to find enemy aircraft and reduce the amount of ammunition used to shoot them down.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This searchlight battery in Bedford shows the standard ring-ditch layout that you can look out for when looking for searchlight batteries in your area.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B0720680-5282-B8C7-E102-A51497AF50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4EE0FBE5-846B-3542-D4F7-AB371E1DE507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8443625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Searchlight batteries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42503AF-E02A-1B05-6AF8-50A45CAE1A91}"/>
              </a:ext>
            </a:extLst>
          </p:cNvPr>
          <p:cNvGrpSpPr/>
          <p:nvPr/>
        </p:nvGrpSpPr>
        <p:grpSpPr>
          <a:xfrm>
            <a:off x="3923968" y="1333914"/>
            <a:ext cx="6596250" cy="4959190"/>
            <a:chOff x="606510" y="1130714"/>
            <a:chExt cx="6596250" cy="4959190"/>
          </a:xfrm>
        </p:grpSpPr>
        <p:pic>
          <p:nvPicPr>
            <p:cNvPr id="4" name="Picture 3" descr="A close-up of a map&#10;&#10;AI-generated content may be incorrect.">
              <a:extLst>
                <a:ext uri="{FF2B5EF4-FFF2-40B4-BE49-F238E27FC236}">
                  <a16:creationId xmlns:a16="http://schemas.microsoft.com/office/drawing/2014/main" id="{61413BE4-C7E2-C4DB-7B70-E21D6641A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0519" y="1169461"/>
              <a:ext cx="6532241" cy="4920443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DD44432-F990-8EF2-C8F1-A56304946AAB}"/>
                </a:ext>
              </a:extLst>
            </p:cNvPr>
            <p:cNvSpPr txBox="1"/>
            <p:nvPr/>
          </p:nvSpPr>
          <p:spPr>
            <a:xfrm>
              <a:off x="606510" y="1130714"/>
              <a:ext cx="297793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raf_ac207_v_5050 – 24th February 1943</a:t>
              </a:r>
            </a:p>
          </p:txBody>
        </p:sp>
      </p:grpSp>
      <p:pic>
        <p:nvPicPr>
          <p:cNvPr id="11" name="Picture 10" descr="A cartoon of a military uniform&#10;&#10;AI-generated content may be incorrect.">
            <a:extLst>
              <a:ext uri="{FF2B5EF4-FFF2-40B4-BE49-F238E27FC236}">
                <a16:creationId xmlns:a16="http://schemas.microsoft.com/office/drawing/2014/main" id="{525E6C17-583F-62ED-1942-F678F3B66EC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1132" y="1452070"/>
            <a:ext cx="1831449" cy="6079085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9EE80335-CA3F-A3F1-FC11-524CD87DB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7212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>
            <a:extLst>
              <a:ext uri="{FF2B5EF4-FFF2-40B4-BE49-F238E27FC236}">
                <a16:creationId xmlns:a16="http://schemas.microsoft.com/office/drawing/2014/main" id="{582AD348-77C2-56CE-705D-AE33DB808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549" y="-140946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dirty="0"/>
              <a:t>Spotting evidence</a:t>
            </a:r>
          </a:p>
        </p:txBody>
      </p:sp>
      <p:sp>
        <p:nvSpPr>
          <p:cNvPr id="2" name="Text ">
            <a:extLst>
              <a:ext uri="{FF2B5EF4-FFF2-40B4-BE49-F238E27FC236}">
                <a16:creationId xmlns:a16="http://schemas.microsoft.com/office/drawing/2014/main" id="{4180291C-71F8-C85E-EEEE-CE3C7AEC36CE}"/>
              </a:ext>
            </a:extLst>
          </p:cNvPr>
          <p:cNvSpPr txBox="1"/>
          <p:nvPr/>
        </p:nvSpPr>
        <p:spPr>
          <a:xfrm>
            <a:off x="524898" y="1009947"/>
            <a:ext cx="3342982" cy="3370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latin typeface="Linkpen 17a Print" panose="03050602060000000000" pitchFamily="66" charset="77"/>
              </a:rPr>
              <a:t>What evidence of WW2 can you find on this photo of Southampton Docks in 1945?</a:t>
            </a:r>
          </a:p>
        </p:txBody>
      </p:sp>
      <p:pic>
        <p:nvPicPr>
          <p:cNvPr id="3" name="Picture 2" descr="An aerial view of a city&#10;&#10;AI-generated content may be incorrect.">
            <a:extLst>
              <a:ext uri="{FF2B5EF4-FFF2-40B4-BE49-F238E27FC236}">
                <a16:creationId xmlns:a16="http://schemas.microsoft.com/office/drawing/2014/main" id="{EB2B5665-B2EA-8B8D-2784-6B6056C3F6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726469" y="-154234"/>
            <a:ext cx="5972057" cy="7166468"/>
          </a:xfrm>
          <a:prstGeom prst="rect">
            <a:avLst/>
          </a:prstGeom>
        </p:spPr>
      </p:pic>
      <p:pic>
        <p:nvPicPr>
          <p:cNvPr id="30" name="Logo">
            <a:extLst>
              <a:ext uri="{FF2B5EF4-FFF2-40B4-BE49-F238E27FC236}">
                <a16:creationId xmlns:a16="http://schemas.microsoft.com/office/drawing/2014/main" id="{9076DA0D-633B-7946-116E-85E845C7AA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0310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DB13CB-E028-0188-3328-D7751F8C4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C3EB06CA-473D-E7D4-2F1C-1C039ECF8A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Spotting evidence answers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0EB5FF05-320F-D09A-93A7-98721EE5CEF6}"/>
              </a:ext>
            </a:extLst>
          </p:cNvPr>
          <p:cNvSpPr txBox="1"/>
          <p:nvPr/>
        </p:nvSpPr>
        <p:spPr>
          <a:xfrm>
            <a:off x="501249" y="647040"/>
            <a:ext cx="3342982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What evidence of WW2 can you find on this photo of Southampton Docks in 1945?</a:t>
            </a:r>
          </a:p>
        </p:txBody>
      </p:sp>
      <p:pic>
        <p:nvPicPr>
          <p:cNvPr id="25" name="Picture 24" descr="An aerial view of a city&#10;&#10;AI-generated content may be incorrect.">
            <a:extLst>
              <a:ext uri="{FF2B5EF4-FFF2-40B4-BE49-F238E27FC236}">
                <a16:creationId xmlns:a16="http://schemas.microsoft.com/office/drawing/2014/main" id="{DF0808B6-7A27-2358-4241-BA5D099923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726469" y="-154234"/>
            <a:ext cx="5972057" cy="7166468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2E615077-1C6D-6DED-752F-3BF45DFE70B9}"/>
              </a:ext>
            </a:extLst>
          </p:cNvPr>
          <p:cNvSpPr/>
          <p:nvPr/>
        </p:nvSpPr>
        <p:spPr>
          <a:xfrm>
            <a:off x="4968812" y="2549305"/>
            <a:ext cx="399989" cy="399989"/>
          </a:xfrm>
          <a:prstGeom prst="ellipse">
            <a:avLst/>
          </a:prstGeom>
          <a:noFill/>
          <a:ln w="317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Freeform: Shape 12">
            <a:extLst>
              <a:ext uri="{FF2B5EF4-FFF2-40B4-BE49-F238E27FC236}">
                <a16:creationId xmlns:a16="http://schemas.microsoft.com/office/drawing/2014/main" id="{632AB698-2101-42B0-F2F7-49161A39BD94}"/>
              </a:ext>
            </a:extLst>
          </p:cNvPr>
          <p:cNvSpPr/>
          <p:nvPr/>
        </p:nvSpPr>
        <p:spPr>
          <a:xfrm>
            <a:off x="7559878" y="621337"/>
            <a:ext cx="1008614" cy="1327124"/>
          </a:xfrm>
          <a:custGeom>
            <a:avLst/>
            <a:gdLst>
              <a:gd name="connsiteX0" fmla="*/ 444500 w 965200"/>
              <a:gd name="connsiteY0" fmla="*/ 0 h 1270000"/>
              <a:gd name="connsiteX1" fmla="*/ 393700 w 965200"/>
              <a:gd name="connsiteY1" fmla="*/ 241300 h 1270000"/>
              <a:gd name="connsiteX2" fmla="*/ 723900 w 965200"/>
              <a:gd name="connsiteY2" fmla="*/ 273050 h 1270000"/>
              <a:gd name="connsiteX3" fmla="*/ 654050 w 965200"/>
              <a:gd name="connsiteY3" fmla="*/ 590550 h 1270000"/>
              <a:gd name="connsiteX4" fmla="*/ 82550 w 965200"/>
              <a:gd name="connsiteY4" fmla="*/ 482600 h 1270000"/>
              <a:gd name="connsiteX5" fmla="*/ 0 w 965200"/>
              <a:gd name="connsiteY5" fmla="*/ 1174750 h 1270000"/>
              <a:gd name="connsiteX6" fmla="*/ 298450 w 965200"/>
              <a:gd name="connsiteY6" fmla="*/ 1250950 h 1270000"/>
              <a:gd name="connsiteX7" fmla="*/ 342900 w 965200"/>
              <a:gd name="connsiteY7" fmla="*/ 1149350 h 1270000"/>
              <a:gd name="connsiteX8" fmla="*/ 482600 w 965200"/>
              <a:gd name="connsiteY8" fmla="*/ 1181100 h 1270000"/>
              <a:gd name="connsiteX9" fmla="*/ 527050 w 965200"/>
              <a:gd name="connsiteY9" fmla="*/ 1219200 h 1270000"/>
              <a:gd name="connsiteX10" fmla="*/ 869950 w 965200"/>
              <a:gd name="connsiteY10" fmla="*/ 1270000 h 1270000"/>
              <a:gd name="connsiteX11" fmla="*/ 908050 w 965200"/>
              <a:gd name="connsiteY11" fmla="*/ 895350 h 1270000"/>
              <a:gd name="connsiteX12" fmla="*/ 946150 w 965200"/>
              <a:gd name="connsiteY12" fmla="*/ 495300 h 1270000"/>
              <a:gd name="connsiteX13" fmla="*/ 965200 w 965200"/>
              <a:gd name="connsiteY13" fmla="*/ 133350 h 1270000"/>
              <a:gd name="connsiteX14" fmla="*/ 654050 w 965200"/>
              <a:gd name="connsiteY14" fmla="*/ 31750 h 1270000"/>
              <a:gd name="connsiteX15" fmla="*/ 444500 w 965200"/>
              <a:gd name="connsiteY15" fmla="*/ 0 h 127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65200" h="1270000">
                <a:moveTo>
                  <a:pt x="444500" y="0"/>
                </a:moveTo>
                <a:lnTo>
                  <a:pt x="393700" y="241300"/>
                </a:lnTo>
                <a:lnTo>
                  <a:pt x="723900" y="273050"/>
                </a:lnTo>
                <a:lnTo>
                  <a:pt x="654050" y="590550"/>
                </a:lnTo>
                <a:lnTo>
                  <a:pt x="82550" y="482600"/>
                </a:lnTo>
                <a:lnTo>
                  <a:pt x="0" y="1174750"/>
                </a:lnTo>
                <a:lnTo>
                  <a:pt x="298450" y="1250950"/>
                </a:lnTo>
                <a:lnTo>
                  <a:pt x="342900" y="1149350"/>
                </a:lnTo>
                <a:lnTo>
                  <a:pt x="482600" y="1181100"/>
                </a:lnTo>
                <a:lnTo>
                  <a:pt x="527050" y="1219200"/>
                </a:lnTo>
                <a:lnTo>
                  <a:pt x="869950" y="1270000"/>
                </a:lnTo>
                <a:lnTo>
                  <a:pt x="908050" y="895350"/>
                </a:lnTo>
                <a:lnTo>
                  <a:pt x="946150" y="495300"/>
                </a:lnTo>
                <a:lnTo>
                  <a:pt x="965200" y="133350"/>
                </a:lnTo>
                <a:lnTo>
                  <a:pt x="654050" y="31750"/>
                </a:lnTo>
                <a:lnTo>
                  <a:pt x="444500" y="0"/>
                </a:lnTo>
                <a:close/>
              </a:path>
            </a:pathLst>
          </a:custGeom>
          <a:solidFill>
            <a:srgbClr val="FF0000">
              <a:alpha val="19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Freeform: Shape 16">
            <a:extLst>
              <a:ext uri="{FF2B5EF4-FFF2-40B4-BE49-F238E27FC236}">
                <a16:creationId xmlns:a16="http://schemas.microsoft.com/office/drawing/2014/main" id="{C11E6924-7D43-E99C-A6D7-A93B39660496}"/>
              </a:ext>
            </a:extLst>
          </p:cNvPr>
          <p:cNvSpPr/>
          <p:nvPr/>
        </p:nvSpPr>
        <p:spPr>
          <a:xfrm>
            <a:off x="6786520" y="976343"/>
            <a:ext cx="756461" cy="862630"/>
          </a:xfrm>
          <a:custGeom>
            <a:avLst/>
            <a:gdLst>
              <a:gd name="connsiteX0" fmla="*/ 425450 w 723900"/>
              <a:gd name="connsiteY0" fmla="*/ 0 h 825500"/>
              <a:gd name="connsiteX1" fmla="*/ 723900 w 723900"/>
              <a:gd name="connsiteY1" fmla="*/ 25400 h 825500"/>
              <a:gd name="connsiteX2" fmla="*/ 685800 w 723900"/>
              <a:gd name="connsiteY2" fmla="*/ 361950 h 825500"/>
              <a:gd name="connsiteX3" fmla="*/ 419100 w 723900"/>
              <a:gd name="connsiteY3" fmla="*/ 311150 h 825500"/>
              <a:gd name="connsiteX4" fmla="*/ 438150 w 723900"/>
              <a:gd name="connsiteY4" fmla="*/ 412750 h 825500"/>
              <a:gd name="connsiteX5" fmla="*/ 635000 w 723900"/>
              <a:gd name="connsiteY5" fmla="*/ 476250 h 825500"/>
              <a:gd name="connsiteX6" fmla="*/ 679450 w 723900"/>
              <a:gd name="connsiteY6" fmla="*/ 495300 h 825500"/>
              <a:gd name="connsiteX7" fmla="*/ 622300 w 723900"/>
              <a:gd name="connsiteY7" fmla="*/ 825500 h 825500"/>
              <a:gd name="connsiteX8" fmla="*/ 298450 w 723900"/>
              <a:gd name="connsiteY8" fmla="*/ 730250 h 825500"/>
              <a:gd name="connsiteX9" fmla="*/ 228600 w 723900"/>
              <a:gd name="connsiteY9" fmla="*/ 711200 h 825500"/>
              <a:gd name="connsiteX10" fmla="*/ 0 w 723900"/>
              <a:gd name="connsiteY10" fmla="*/ 673100 h 825500"/>
              <a:gd name="connsiteX11" fmla="*/ 6350 w 723900"/>
              <a:gd name="connsiteY11" fmla="*/ 577850 h 825500"/>
              <a:gd name="connsiteX12" fmla="*/ 25400 w 723900"/>
              <a:gd name="connsiteY12" fmla="*/ 387350 h 825500"/>
              <a:gd name="connsiteX13" fmla="*/ 50800 w 723900"/>
              <a:gd name="connsiteY13" fmla="*/ 215900 h 825500"/>
              <a:gd name="connsiteX14" fmla="*/ 57150 w 723900"/>
              <a:gd name="connsiteY14" fmla="*/ 158750 h 825500"/>
              <a:gd name="connsiteX15" fmla="*/ 342900 w 723900"/>
              <a:gd name="connsiteY15" fmla="*/ 285750 h 825500"/>
              <a:gd name="connsiteX16" fmla="*/ 425450 w 723900"/>
              <a:gd name="connsiteY16" fmla="*/ 0 h 82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3900" h="825500">
                <a:moveTo>
                  <a:pt x="425450" y="0"/>
                </a:moveTo>
                <a:lnTo>
                  <a:pt x="723900" y="25400"/>
                </a:lnTo>
                <a:lnTo>
                  <a:pt x="685800" y="361950"/>
                </a:lnTo>
                <a:lnTo>
                  <a:pt x="419100" y="311150"/>
                </a:lnTo>
                <a:lnTo>
                  <a:pt x="438150" y="412750"/>
                </a:lnTo>
                <a:lnTo>
                  <a:pt x="635000" y="476250"/>
                </a:lnTo>
                <a:lnTo>
                  <a:pt x="679450" y="495300"/>
                </a:lnTo>
                <a:lnTo>
                  <a:pt x="622300" y="825500"/>
                </a:lnTo>
                <a:lnTo>
                  <a:pt x="298450" y="730250"/>
                </a:lnTo>
                <a:lnTo>
                  <a:pt x="228600" y="711200"/>
                </a:lnTo>
                <a:lnTo>
                  <a:pt x="0" y="673100"/>
                </a:lnTo>
                <a:lnTo>
                  <a:pt x="6350" y="577850"/>
                </a:lnTo>
                <a:lnTo>
                  <a:pt x="25400" y="387350"/>
                </a:lnTo>
                <a:lnTo>
                  <a:pt x="50800" y="215900"/>
                </a:lnTo>
                <a:lnTo>
                  <a:pt x="57150" y="158750"/>
                </a:lnTo>
                <a:lnTo>
                  <a:pt x="342900" y="285750"/>
                </a:lnTo>
                <a:lnTo>
                  <a:pt x="425450" y="0"/>
                </a:lnTo>
                <a:close/>
              </a:path>
            </a:pathLst>
          </a:custGeom>
          <a:solidFill>
            <a:srgbClr val="FF0000">
              <a:alpha val="24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Freeform: Shape 13">
            <a:extLst>
              <a:ext uri="{FF2B5EF4-FFF2-40B4-BE49-F238E27FC236}">
                <a16:creationId xmlns:a16="http://schemas.microsoft.com/office/drawing/2014/main" id="{CD3D3029-2198-2353-8E69-489C408294A5}"/>
              </a:ext>
            </a:extLst>
          </p:cNvPr>
          <p:cNvSpPr/>
          <p:nvPr/>
        </p:nvSpPr>
        <p:spPr>
          <a:xfrm>
            <a:off x="7180481" y="1964941"/>
            <a:ext cx="1307289" cy="1627550"/>
          </a:xfrm>
          <a:custGeom>
            <a:avLst/>
            <a:gdLst>
              <a:gd name="connsiteX0" fmla="*/ 944545 w 1251019"/>
              <a:gd name="connsiteY0" fmla="*/ 0 h 1557495"/>
              <a:gd name="connsiteX1" fmla="*/ 1251019 w 1251019"/>
              <a:gd name="connsiteY1" fmla="*/ 20097 h 1557495"/>
              <a:gd name="connsiteX2" fmla="*/ 1210826 w 1251019"/>
              <a:gd name="connsiteY2" fmla="*/ 602901 h 1557495"/>
              <a:gd name="connsiteX3" fmla="*/ 1210826 w 1251019"/>
              <a:gd name="connsiteY3" fmla="*/ 633046 h 1557495"/>
              <a:gd name="connsiteX4" fmla="*/ 1190729 w 1251019"/>
              <a:gd name="connsiteY4" fmla="*/ 723482 h 1557495"/>
              <a:gd name="connsiteX5" fmla="*/ 1150536 w 1251019"/>
              <a:gd name="connsiteY5" fmla="*/ 1180682 h 1557495"/>
              <a:gd name="connsiteX6" fmla="*/ 1105318 w 1251019"/>
              <a:gd name="connsiteY6" fmla="*/ 1557495 h 1557495"/>
              <a:gd name="connsiteX7" fmla="*/ 864158 w 1251019"/>
              <a:gd name="connsiteY7" fmla="*/ 1492181 h 1557495"/>
              <a:gd name="connsiteX8" fmla="*/ 788795 w 1251019"/>
              <a:gd name="connsiteY8" fmla="*/ 1472084 h 1557495"/>
              <a:gd name="connsiteX9" fmla="*/ 889279 w 1251019"/>
              <a:gd name="connsiteY9" fmla="*/ 1150537 h 1557495"/>
              <a:gd name="connsiteX10" fmla="*/ 818940 w 1251019"/>
              <a:gd name="connsiteY10" fmla="*/ 1090246 h 1557495"/>
              <a:gd name="connsiteX11" fmla="*/ 572756 w 1251019"/>
              <a:gd name="connsiteY11" fmla="*/ 1040005 h 1557495"/>
              <a:gd name="connsiteX12" fmla="*/ 532562 w 1251019"/>
              <a:gd name="connsiteY12" fmla="*/ 1230923 h 1557495"/>
              <a:gd name="connsiteX13" fmla="*/ 432079 w 1251019"/>
              <a:gd name="connsiteY13" fmla="*/ 1225899 h 1557495"/>
              <a:gd name="connsiteX14" fmla="*/ 321547 w 1251019"/>
              <a:gd name="connsiteY14" fmla="*/ 1522326 h 1557495"/>
              <a:gd name="connsiteX15" fmla="*/ 30145 w 1251019"/>
              <a:gd name="connsiteY15" fmla="*/ 1396721 h 1557495"/>
              <a:gd name="connsiteX16" fmla="*/ 0 w 1251019"/>
              <a:gd name="connsiteY16" fmla="*/ 1371600 h 1557495"/>
              <a:gd name="connsiteX17" fmla="*/ 65314 w 1251019"/>
              <a:gd name="connsiteY17" fmla="*/ 1090246 h 1557495"/>
              <a:gd name="connsiteX18" fmla="*/ 85411 w 1251019"/>
              <a:gd name="connsiteY18" fmla="*/ 1050053 h 1557495"/>
              <a:gd name="connsiteX19" fmla="*/ 271305 w 1251019"/>
              <a:gd name="connsiteY19" fmla="*/ 1105319 h 1557495"/>
              <a:gd name="connsiteX20" fmla="*/ 321547 w 1251019"/>
              <a:gd name="connsiteY20" fmla="*/ 974690 h 1557495"/>
              <a:gd name="connsiteX21" fmla="*/ 417006 w 1251019"/>
              <a:gd name="connsiteY21" fmla="*/ 954594 h 1557495"/>
              <a:gd name="connsiteX22" fmla="*/ 422030 w 1251019"/>
              <a:gd name="connsiteY22" fmla="*/ 884255 h 1557495"/>
              <a:gd name="connsiteX23" fmla="*/ 422030 w 1251019"/>
              <a:gd name="connsiteY23" fmla="*/ 828989 h 1557495"/>
              <a:gd name="connsiteX24" fmla="*/ 175846 w 1251019"/>
              <a:gd name="connsiteY24" fmla="*/ 748603 h 1557495"/>
              <a:gd name="connsiteX25" fmla="*/ 246184 w 1251019"/>
              <a:gd name="connsiteY25" fmla="*/ 507442 h 1557495"/>
              <a:gd name="connsiteX26" fmla="*/ 256232 w 1251019"/>
              <a:gd name="connsiteY26" fmla="*/ 462225 h 1557495"/>
              <a:gd name="connsiteX27" fmla="*/ 668215 w 1251019"/>
              <a:gd name="connsiteY27" fmla="*/ 552660 h 1557495"/>
              <a:gd name="connsiteX28" fmla="*/ 693336 w 1251019"/>
              <a:gd name="connsiteY28" fmla="*/ 517490 h 1557495"/>
              <a:gd name="connsiteX29" fmla="*/ 723481 w 1251019"/>
              <a:gd name="connsiteY29" fmla="*/ 341644 h 1557495"/>
              <a:gd name="connsiteX30" fmla="*/ 733529 w 1251019"/>
              <a:gd name="connsiteY30" fmla="*/ 276330 h 1557495"/>
              <a:gd name="connsiteX31" fmla="*/ 904351 w 1251019"/>
              <a:gd name="connsiteY31" fmla="*/ 291403 h 1557495"/>
              <a:gd name="connsiteX32" fmla="*/ 944545 w 1251019"/>
              <a:gd name="connsiteY32" fmla="*/ 0 h 155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51019" h="1557495">
                <a:moveTo>
                  <a:pt x="944545" y="0"/>
                </a:moveTo>
                <a:lnTo>
                  <a:pt x="1251019" y="20097"/>
                </a:lnTo>
                <a:lnTo>
                  <a:pt x="1210826" y="602901"/>
                </a:lnTo>
                <a:lnTo>
                  <a:pt x="1210826" y="633046"/>
                </a:lnTo>
                <a:lnTo>
                  <a:pt x="1190729" y="723482"/>
                </a:lnTo>
                <a:lnTo>
                  <a:pt x="1150536" y="1180682"/>
                </a:lnTo>
                <a:lnTo>
                  <a:pt x="1105318" y="1557495"/>
                </a:lnTo>
                <a:lnTo>
                  <a:pt x="864158" y="1492181"/>
                </a:lnTo>
                <a:lnTo>
                  <a:pt x="788795" y="1472084"/>
                </a:lnTo>
                <a:lnTo>
                  <a:pt x="889279" y="1150537"/>
                </a:lnTo>
                <a:lnTo>
                  <a:pt x="818940" y="1090246"/>
                </a:lnTo>
                <a:lnTo>
                  <a:pt x="572756" y="1040005"/>
                </a:lnTo>
                <a:lnTo>
                  <a:pt x="532562" y="1230923"/>
                </a:lnTo>
                <a:lnTo>
                  <a:pt x="432079" y="1225899"/>
                </a:lnTo>
                <a:lnTo>
                  <a:pt x="321547" y="1522326"/>
                </a:lnTo>
                <a:lnTo>
                  <a:pt x="30145" y="1396721"/>
                </a:lnTo>
                <a:lnTo>
                  <a:pt x="0" y="1371600"/>
                </a:lnTo>
                <a:lnTo>
                  <a:pt x="65314" y="1090246"/>
                </a:lnTo>
                <a:lnTo>
                  <a:pt x="85411" y="1050053"/>
                </a:lnTo>
                <a:lnTo>
                  <a:pt x="271305" y="1105319"/>
                </a:lnTo>
                <a:lnTo>
                  <a:pt x="321547" y="974690"/>
                </a:lnTo>
                <a:lnTo>
                  <a:pt x="417006" y="954594"/>
                </a:lnTo>
                <a:lnTo>
                  <a:pt x="422030" y="884255"/>
                </a:lnTo>
                <a:lnTo>
                  <a:pt x="422030" y="828989"/>
                </a:lnTo>
                <a:lnTo>
                  <a:pt x="175846" y="748603"/>
                </a:lnTo>
                <a:lnTo>
                  <a:pt x="246184" y="507442"/>
                </a:lnTo>
                <a:lnTo>
                  <a:pt x="256232" y="462225"/>
                </a:lnTo>
                <a:lnTo>
                  <a:pt x="668215" y="552660"/>
                </a:lnTo>
                <a:lnTo>
                  <a:pt x="693336" y="517490"/>
                </a:lnTo>
                <a:lnTo>
                  <a:pt x="723481" y="341644"/>
                </a:lnTo>
                <a:lnTo>
                  <a:pt x="733529" y="276330"/>
                </a:lnTo>
                <a:lnTo>
                  <a:pt x="904351" y="291403"/>
                </a:lnTo>
                <a:lnTo>
                  <a:pt x="944545" y="0"/>
                </a:lnTo>
                <a:close/>
              </a:path>
            </a:pathLst>
          </a:custGeom>
          <a:solidFill>
            <a:srgbClr val="FF0000">
              <a:alpha val="22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Freeform: Shape 14">
            <a:extLst>
              <a:ext uri="{FF2B5EF4-FFF2-40B4-BE49-F238E27FC236}">
                <a16:creationId xmlns:a16="http://schemas.microsoft.com/office/drawing/2014/main" id="{4CD51FB0-1BB4-7C06-930B-160F10BFB6DC}"/>
              </a:ext>
            </a:extLst>
          </p:cNvPr>
          <p:cNvSpPr/>
          <p:nvPr/>
        </p:nvSpPr>
        <p:spPr>
          <a:xfrm>
            <a:off x="8369423" y="3487925"/>
            <a:ext cx="567345" cy="706693"/>
          </a:xfrm>
          <a:custGeom>
            <a:avLst/>
            <a:gdLst>
              <a:gd name="connsiteX0" fmla="*/ 123825 w 542925"/>
              <a:gd name="connsiteY0" fmla="*/ 0 h 676275"/>
              <a:gd name="connsiteX1" fmla="*/ 542925 w 542925"/>
              <a:gd name="connsiteY1" fmla="*/ 190500 h 676275"/>
              <a:gd name="connsiteX2" fmla="*/ 409575 w 542925"/>
              <a:gd name="connsiteY2" fmla="*/ 676275 h 676275"/>
              <a:gd name="connsiteX3" fmla="*/ 0 w 542925"/>
              <a:gd name="connsiteY3" fmla="*/ 542925 h 676275"/>
              <a:gd name="connsiteX4" fmla="*/ 76200 w 542925"/>
              <a:gd name="connsiteY4" fmla="*/ 219075 h 676275"/>
              <a:gd name="connsiteX5" fmla="*/ 123825 w 542925"/>
              <a:gd name="connsiteY5" fmla="*/ 0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925" h="676275">
                <a:moveTo>
                  <a:pt x="123825" y="0"/>
                </a:moveTo>
                <a:lnTo>
                  <a:pt x="542925" y="190500"/>
                </a:lnTo>
                <a:lnTo>
                  <a:pt x="409575" y="676275"/>
                </a:lnTo>
                <a:lnTo>
                  <a:pt x="0" y="542925"/>
                </a:lnTo>
                <a:lnTo>
                  <a:pt x="76200" y="219075"/>
                </a:lnTo>
                <a:lnTo>
                  <a:pt x="123825" y="0"/>
                </a:lnTo>
                <a:close/>
              </a:path>
            </a:pathLst>
          </a:custGeom>
          <a:solidFill>
            <a:srgbClr val="FF0000">
              <a:alpha val="26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Freeform: Shape 15">
            <a:extLst>
              <a:ext uri="{FF2B5EF4-FFF2-40B4-BE49-F238E27FC236}">
                <a16:creationId xmlns:a16="http://schemas.microsoft.com/office/drawing/2014/main" id="{DAF35B49-695B-0B0F-4998-39AE4BB54FBF}"/>
              </a:ext>
            </a:extLst>
          </p:cNvPr>
          <p:cNvSpPr/>
          <p:nvPr/>
        </p:nvSpPr>
        <p:spPr>
          <a:xfrm>
            <a:off x="6823324" y="2711557"/>
            <a:ext cx="391501" cy="577299"/>
          </a:xfrm>
          <a:custGeom>
            <a:avLst/>
            <a:gdLst>
              <a:gd name="connsiteX0" fmla="*/ 82550 w 374650"/>
              <a:gd name="connsiteY0" fmla="*/ 0 h 552450"/>
              <a:gd name="connsiteX1" fmla="*/ 374650 w 374650"/>
              <a:gd name="connsiteY1" fmla="*/ 57150 h 552450"/>
              <a:gd name="connsiteX2" fmla="*/ 254000 w 374650"/>
              <a:gd name="connsiteY2" fmla="*/ 552450 h 552450"/>
              <a:gd name="connsiteX3" fmla="*/ 152400 w 374650"/>
              <a:gd name="connsiteY3" fmla="*/ 533400 h 552450"/>
              <a:gd name="connsiteX4" fmla="*/ 76200 w 374650"/>
              <a:gd name="connsiteY4" fmla="*/ 495300 h 552450"/>
              <a:gd name="connsiteX5" fmla="*/ 0 w 374650"/>
              <a:gd name="connsiteY5" fmla="*/ 355600 h 552450"/>
              <a:gd name="connsiteX6" fmla="*/ 82550 w 374650"/>
              <a:gd name="connsiteY6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4650" h="552450">
                <a:moveTo>
                  <a:pt x="82550" y="0"/>
                </a:moveTo>
                <a:lnTo>
                  <a:pt x="374650" y="57150"/>
                </a:lnTo>
                <a:lnTo>
                  <a:pt x="254000" y="552450"/>
                </a:lnTo>
                <a:lnTo>
                  <a:pt x="152400" y="533400"/>
                </a:lnTo>
                <a:lnTo>
                  <a:pt x="76200" y="495300"/>
                </a:lnTo>
                <a:lnTo>
                  <a:pt x="0" y="355600"/>
                </a:lnTo>
                <a:lnTo>
                  <a:pt x="82550" y="0"/>
                </a:lnTo>
                <a:close/>
              </a:path>
            </a:pathLst>
          </a:custGeom>
          <a:solidFill>
            <a:srgbClr val="FF0000">
              <a:alpha val="24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Freeform: Shape 17">
            <a:extLst>
              <a:ext uri="{FF2B5EF4-FFF2-40B4-BE49-F238E27FC236}">
                <a16:creationId xmlns:a16="http://schemas.microsoft.com/office/drawing/2014/main" id="{3A328DC9-C435-3426-E7DF-09BE7F63E880}"/>
              </a:ext>
            </a:extLst>
          </p:cNvPr>
          <p:cNvSpPr/>
          <p:nvPr/>
        </p:nvSpPr>
        <p:spPr>
          <a:xfrm>
            <a:off x="10101320" y="631291"/>
            <a:ext cx="1184458" cy="1821477"/>
          </a:xfrm>
          <a:custGeom>
            <a:avLst/>
            <a:gdLst>
              <a:gd name="connsiteX0" fmla="*/ 714375 w 1133475"/>
              <a:gd name="connsiteY0" fmla="*/ 0 h 1743075"/>
              <a:gd name="connsiteX1" fmla="*/ 228600 w 1133475"/>
              <a:gd name="connsiteY1" fmla="*/ 28575 h 1743075"/>
              <a:gd name="connsiteX2" fmla="*/ 19050 w 1133475"/>
              <a:gd name="connsiteY2" fmla="*/ 1285875 h 1743075"/>
              <a:gd name="connsiteX3" fmla="*/ 0 w 1133475"/>
              <a:gd name="connsiteY3" fmla="*/ 1428750 h 1743075"/>
              <a:gd name="connsiteX4" fmla="*/ 742950 w 1133475"/>
              <a:gd name="connsiteY4" fmla="*/ 1638300 h 1743075"/>
              <a:gd name="connsiteX5" fmla="*/ 1133475 w 1133475"/>
              <a:gd name="connsiteY5" fmla="*/ 1743075 h 1743075"/>
              <a:gd name="connsiteX6" fmla="*/ 1104900 w 1133475"/>
              <a:gd name="connsiteY6" fmla="*/ 876300 h 1743075"/>
              <a:gd name="connsiteX7" fmla="*/ 628650 w 1133475"/>
              <a:gd name="connsiteY7" fmla="*/ 742950 h 1743075"/>
              <a:gd name="connsiteX8" fmla="*/ 714375 w 1133475"/>
              <a:gd name="connsiteY8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3475" h="1743075">
                <a:moveTo>
                  <a:pt x="714375" y="0"/>
                </a:moveTo>
                <a:lnTo>
                  <a:pt x="228600" y="28575"/>
                </a:lnTo>
                <a:lnTo>
                  <a:pt x="19050" y="1285875"/>
                </a:lnTo>
                <a:lnTo>
                  <a:pt x="0" y="1428750"/>
                </a:lnTo>
                <a:lnTo>
                  <a:pt x="742950" y="1638300"/>
                </a:lnTo>
                <a:lnTo>
                  <a:pt x="1133475" y="1743075"/>
                </a:lnTo>
                <a:lnTo>
                  <a:pt x="1104900" y="876300"/>
                </a:lnTo>
                <a:lnTo>
                  <a:pt x="628650" y="742950"/>
                </a:lnTo>
                <a:lnTo>
                  <a:pt x="714375" y="0"/>
                </a:lnTo>
                <a:close/>
              </a:path>
            </a:pathLst>
          </a:custGeom>
          <a:solidFill>
            <a:srgbClr val="FF0000">
              <a:alpha val="27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Freeform: Shape 11">
            <a:extLst>
              <a:ext uri="{FF2B5EF4-FFF2-40B4-BE49-F238E27FC236}">
                <a16:creationId xmlns:a16="http://schemas.microsoft.com/office/drawing/2014/main" id="{05C49653-3487-D260-DB71-A4BCDD8E0E66}"/>
              </a:ext>
            </a:extLst>
          </p:cNvPr>
          <p:cNvSpPr/>
          <p:nvPr/>
        </p:nvSpPr>
        <p:spPr>
          <a:xfrm>
            <a:off x="8608768" y="1942597"/>
            <a:ext cx="1111081" cy="1066638"/>
          </a:xfrm>
          <a:custGeom>
            <a:avLst/>
            <a:gdLst>
              <a:gd name="connsiteX0" fmla="*/ 53163 w 1063256"/>
              <a:gd name="connsiteY0" fmla="*/ 0 h 1020726"/>
              <a:gd name="connsiteX1" fmla="*/ 0 w 1063256"/>
              <a:gd name="connsiteY1" fmla="*/ 659219 h 1020726"/>
              <a:gd name="connsiteX2" fmla="*/ 191386 w 1063256"/>
              <a:gd name="connsiteY2" fmla="*/ 659219 h 1020726"/>
              <a:gd name="connsiteX3" fmla="*/ 202019 w 1063256"/>
              <a:gd name="connsiteY3" fmla="*/ 1020726 h 1020726"/>
              <a:gd name="connsiteX4" fmla="*/ 999460 w 1063256"/>
              <a:gd name="connsiteY4" fmla="*/ 967563 h 1020726"/>
              <a:gd name="connsiteX5" fmla="*/ 978195 w 1063256"/>
              <a:gd name="connsiteY5" fmla="*/ 478465 h 1020726"/>
              <a:gd name="connsiteX6" fmla="*/ 1063256 w 1063256"/>
              <a:gd name="connsiteY6" fmla="*/ 63796 h 1020726"/>
              <a:gd name="connsiteX7" fmla="*/ 53163 w 1063256"/>
              <a:gd name="connsiteY7" fmla="*/ 0 h 1020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3256" h="1020726">
                <a:moveTo>
                  <a:pt x="53163" y="0"/>
                </a:moveTo>
                <a:lnTo>
                  <a:pt x="0" y="659219"/>
                </a:lnTo>
                <a:lnTo>
                  <a:pt x="191386" y="659219"/>
                </a:lnTo>
                <a:lnTo>
                  <a:pt x="202019" y="1020726"/>
                </a:lnTo>
                <a:lnTo>
                  <a:pt x="999460" y="967563"/>
                </a:lnTo>
                <a:lnTo>
                  <a:pt x="978195" y="478465"/>
                </a:lnTo>
                <a:lnTo>
                  <a:pt x="1063256" y="63796"/>
                </a:lnTo>
                <a:lnTo>
                  <a:pt x="53163" y="0"/>
                </a:lnTo>
                <a:close/>
              </a:path>
            </a:pathLst>
          </a:custGeom>
          <a:solidFill>
            <a:srgbClr val="00B050">
              <a:alpha val="25000"/>
            </a:srgbClr>
          </a:solidFill>
          <a:ln w="317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Freeform: Shape 18">
            <a:extLst>
              <a:ext uri="{FF2B5EF4-FFF2-40B4-BE49-F238E27FC236}">
                <a16:creationId xmlns:a16="http://schemas.microsoft.com/office/drawing/2014/main" id="{8059B4C2-3333-342A-C6E4-B7CBC8756179}"/>
              </a:ext>
            </a:extLst>
          </p:cNvPr>
          <p:cNvSpPr/>
          <p:nvPr/>
        </p:nvSpPr>
        <p:spPr>
          <a:xfrm>
            <a:off x="5761625" y="919940"/>
            <a:ext cx="487718" cy="836088"/>
          </a:xfrm>
          <a:custGeom>
            <a:avLst/>
            <a:gdLst>
              <a:gd name="connsiteX0" fmla="*/ 161925 w 466725"/>
              <a:gd name="connsiteY0" fmla="*/ 38100 h 800100"/>
              <a:gd name="connsiteX1" fmla="*/ 38100 w 466725"/>
              <a:gd name="connsiteY1" fmla="*/ 419100 h 800100"/>
              <a:gd name="connsiteX2" fmla="*/ 0 w 466725"/>
              <a:gd name="connsiteY2" fmla="*/ 523875 h 800100"/>
              <a:gd name="connsiteX3" fmla="*/ 38100 w 466725"/>
              <a:gd name="connsiteY3" fmla="*/ 800100 h 800100"/>
              <a:gd name="connsiteX4" fmla="*/ 381000 w 466725"/>
              <a:gd name="connsiteY4" fmla="*/ 800100 h 800100"/>
              <a:gd name="connsiteX5" fmla="*/ 466725 w 466725"/>
              <a:gd name="connsiteY5" fmla="*/ 295275 h 800100"/>
              <a:gd name="connsiteX6" fmla="*/ 466725 w 466725"/>
              <a:gd name="connsiteY6" fmla="*/ 104775 h 800100"/>
              <a:gd name="connsiteX7" fmla="*/ 209550 w 466725"/>
              <a:gd name="connsiteY7" fmla="*/ 0 h 800100"/>
              <a:gd name="connsiteX8" fmla="*/ 161925 w 466725"/>
              <a:gd name="connsiteY8" fmla="*/ 38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725" h="800100">
                <a:moveTo>
                  <a:pt x="161925" y="38100"/>
                </a:moveTo>
                <a:lnTo>
                  <a:pt x="38100" y="419100"/>
                </a:lnTo>
                <a:lnTo>
                  <a:pt x="0" y="523875"/>
                </a:lnTo>
                <a:lnTo>
                  <a:pt x="38100" y="800100"/>
                </a:lnTo>
                <a:lnTo>
                  <a:pt x="381000" y="800100"/>
                </a:lnTo>
                <a:lnTo>
                  <a:pt x="466725" y="295275"/>
                </a:lnTo>
                <a:lnTo>
                  <a:pt x="466725" y="104775"/>
                </a:lnTo>
                <a:lnTo>
                  <a:pt x="209550" y="0"/>
                </a:lnTo>
                <a:lnTo>
                  <a:pt x="161925" y="38100"/>
                </a:lnTo>
                <a:close/>
              </a:path>
            </a:pathLst>
          </a:custGeom>
          <a:solidFill>
            <a:srgbClr val="FF0000">
              <a:alpha val="26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54F7813-6199-5B1F-1A26-351D421D1099}"/>
              </a:ext>
            </a:extLst>
          </p:cNvPr>
          <p:cNvSpPr/>
          <p:nvPr/>
        </p:nvSpPr>
        <p:spPr>
          <a:xfrm>
            <a:off x="7231029" y="1631495"/>
            <a:ext cx="233327" cy="233327"/>
          </a:xfrm>
          <a:prstGeom prst="ellipse">
            <a:avLst/>
          </a:prstGeom>
          <a:noFill/>
          <a:ln w="317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C1B5306F-AE48-DC29-F825-85ECF29EE802}"/>
              </a:ext>
            </a:extLst>
          </p:cNvPr>
          <p:cNvSpPr/>
          <p:nvPr/>
        </p:nvSpPr>
        <p:spPr>
          <a:xfrm>
            <a:off x="7297694" y="2893739"/>
            <a:ext cx="188884" cy="188884"/>
          </a:xfrm>
          <a:prstGeom prst="ellipse">
            <a:avLst/>
          </a:prstGeom>
          <a:noFill/>
          <a:ln w="31750">
            <a:solidFill>
              <a:srgbClr val="03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Logo">
            <a:extLst>
              <a:ext uri="{FF2B5EF4-FFF2-40B4-BE49-F238E27FC236}">
                <a16:creationId xmlns:a16="http://schemas.microsoft.com/office/drawing/2014/main" id="{4CAA3B66-5A20-6822-6D4D-2B7BB5CD1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B7042366-EFDD-7BB5-7F58-B80BAF6C6970}"/>
              </a:ext>
            </a:extLst>
          </p:cNvPr>
          <p:cNvSpPr/>
          <p:nvPr/>
        </p:nvSpPr>
        <p:spPr>
          <a:xfrm>
            <a:off x="1004376" y="5010116"/>
            <a:ext cx="2336728" cy="734027"/>
          </a:xfrm>
          <a:prstGeom prst="roundRect">
            <a:avLst/>
          </a:prstGeom>
          <a:solidFill>
            <a:srgbClr val="EC5E43"/>
          </a:solidFill>
          <a:ln w="19050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uperclarendon Rg" panose="02000505080000020003" pitchFamily="2" charset="77"/>
                <a:cs typeface="Times New Roman" panose="02020603050405020304" pitchFamily="18" charset="0"/>
              </a:rPr>
              <a:t>Answers</a:t>
            </a:r>
          </a:p>
        </p:txBody>
      </p:sp>
      <p:grpSp>
        <p:nvGrpSpPr>
          <p:cNvPr id="11" name="Group 10" descr="A key that shows,&#10;&#10;Yellow = Barrage Balloon site&#10;Blue = Emergency Water Supply&#10;Red = Bomb Damage&#10;Green = Military buildings">
            <a:extLst>
              <a:ext uri="{FF2B5EF4-FFF2-40B4-BE49-F238E27FC236}">
                <a16:creationId xmlns:a16="http://schemas.microsoft.com/office/drawing/2014/main" id="{A49E612B-05A7-CBC0-2D42-C43214DF0A2B}"/>
              </a:ext>
            </a:extLst>
          </p:cNvPr>
          <p:cNvGrpSpPr/>
          <p:nvPr/>
        </p:nvGrpSpPr>
        <p:grpSpPr>
          <a:xfrm>
            <a:off x="576616" y="2524046"/>
            <a:ext cx="3406457" cy="2081652"/>
            <a:chOff x="524897" y="2564803"/>
            <a:chExt cx="3406457" cy="2081652"/>
          </a:xfrm>
        </p:grpSpPr>
        <p:sp>
          <p:nvSpPr>
            <p:cNvPr id="2" name="Text ">
              <a:extLst>
                <a:ext uri="{FF2B5EF4-FFF2-40B4-BE49-F238E27FC236}">
                  <a16:creationId xmlns:a16="http://schemas.microsoft.com/office/drawing/2014/main" id="{227CD8DE-7391-0E25-781F-0D579F2DC82C}"/>
                </a:ext>
              </a:extLst>
            </p:cNvPr>
            <p:cNvSpPr txBox="1"/>
            <p:nvPr/>
          </p:nvSpPr>
          <p:spPr>
            <a:xfrm>
              <a:off x="832350" y="2564803"/>
              <a:ext cx="291544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600" dirty="0">
                  <a:latin typeface="Linkpen 17a Print" panose="03050602060000000000" pitchFamily="66" charset="77"/>
                </a:rPr>
                <a:t>Barrage Balloon site</a:t>
              </a:r>
            </a:p>
          </p:txBody>
        </p:sp>
        <p:sp>
          <p:nvSpPr>
            <p:cNvPr id="3" name="Text ">
              <a:extLst>
                <a:ext uri="{FF2B5EF4-FFF2-40B4-BE49-F238E27FC236}">
                  <a16:creationId xmlns:a16="http://schemas.microsoft.com/office/drawing/2014/main" id="{BE4757B1-302E-930C-13F9-A1C8552125E7}"/>
                </a:ext>
              </a:extLst>
            </p:cNvPr>
            <p:cNvSpPr txBox="1"/>
            <p:nvPr/>
          </p:nvSpPr>
          <p:spPr>
            <a:xfrm>
              <a:off x="832349" y="3115058"/>
              <a:ext cx="3099005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600" dirty="0">
                  <a:latin typeface="Linkpen 17a Print" panose="03050602060000000000" pitchFamily="66" charset="77"/>
                </a:rPr>
                <a:t>Emergency Water Supply</a:t>
              </a:r>
            </a:p>
          </p:txBody>
        </p:sp>
        <p:sp>
          <p:nvSpPr>
            <p:cNvPr id="4" name="Text ">
              <a:extLst>
                <a:ext uri="{FF2B5EF4-FFF2-40B4-BE49-F238E27FC236}">
                  <a16:creationId xmlns:a16="http://schemas.microsoft.com/office/drawing/2014/main" id="{562A239A-91AB-996D-32F3-C2E3D9702CB6}"/>
                </a:ext>
              </a:extLst>
            </p:cNvPr>
            <p:cNvSpPr txBox="1"/>
            <p:nvPr/>
          </p:nvSpPr>
          <p:spPr>
            <a:xfrm>
              <a:off x="832350" y="3665313"/>
              <a:ext cx="291544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600" dirty="0">
                  <a:latin typeface="Linkpen 17a Print" panose="03050602060000000000" pitchFamily="66" charset="77"/>
                </a:rPr>
                <a:t>Bomb Damage</a:t>
              </a:r>
            </a:p>
          </p:txBody>
        </p:sp>
        <p:sp>
          <p:nvSpPr>
            <p:cNvPr id="5" name="Text ">
              <a:extLst>
                <a:ext uri="{FF2B5EF4-FFF2-40B4-BE49-F238E27FC236}">
                  <a16:creationId xmlns:a16="http://schemas.microsoft.com/office/drawing/2014/main" id="{93D4284A-3928-1C37-A6CD-5AED1E9DD014}"/>
                </a:ext>
              </a:extLst>
            </p:cNvPr>
            <p:cNvSpPr txBox="1"/>
            <p:nvPr/>
          </p:nvSpPr>
          <p:spPr>
            <a:xfrm>
              <a:off x="832350" y="4215568"/>
              <a:ext cx="291544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600" dirty="0">
                  <a:latin typeface="Linkpen 17a Print" panose="03050602060000000000" pitchFamily="66" charset="77"/>
                </a:rPr>
                <a:t>Military Buildings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6491D75-9895-6A71-080F-488675A05BD9}"/>
                </a:ext>
              </a:extLst>
            </p:cNvPr>
            <p:cNvSpPr/>
            <p:nvPr/>
          </p:nvSpPr>
          <p:spPr>
            <a:xfrm>
              <a:off x="524898" y="2611071"/>
              <a:ext cx="307451" cy="307451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C089664-628A-AD08-5BC7-DB81A0973C70}"/>
                </a:ext>
              </a:extLst>
            </p:cNvPr>
            <p:cNvSpPr/>
            <p:nvPr/>
          </p:nvSpPr>
          <p:spPr>
            <a:xfrm>
              <a:off x="524897" y="3180114"/>
              <a:ext cx="307451" cy="307451"/>
            </a:xfrm>
            <a:prstGeom prst="rect">
              <a:avLst/>
            </a:prstGeom>
            <a:solidFill>
              <a:srgbClr val="03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7ECBF8A-3D7B-4B0A-C8C5-A236B05A48E8}"/>
                </a:ext>
              </a:extLst>
            </p:cNvPr>
            <p:cNvSpPr/>
            <p:nvPr/>
          </p:nvSpPr>
          <p:spPr>
            <a:xfrm>
              <a:off x="524897" y="3727030"/>
              <a:ext cx="307451" cy="307451"/>
            </a:xfrm>
            <a:prstGeom prst="rect">
              <a:avLst/>
            </a:prstGeom>
            <a:solidFill>
              <a:srgbClr val="FF01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1DEAEC8-ABF4-A565-32C0-309BDFE9F8A0}"/>
                </a:ext>
              </a:extLst>
            </p:cNvPr>
            <p:cNvSpPr/>
            <p:nvPr/>
          </p:nvSpPr>
          <p:spPr>
            <a:xfrm>
              <a:off x="524897" y="4296073"/>
              <a:ext cx="307451" cy="307451"/>
            </a:xfrm>
            <a:prstGeom prst="rect">
              <a:avLst/>
            </a:prstGeom>
            <a:solidFill>
              <a:srgbClr val="00B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261495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26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8" grpId="0" animBg="1"/>
      <p:bldP spid="35" grpId="0" animBg="1"/>
      <p:bldP spid="36" grpId="0" animBg="1"/>
      <p:bldP spid="27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ECF8A7-BF09-88C3-73F4-52007690D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F7D150F9-46C1-CC05-8019-A75CD70B8B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Spot the difference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CDA712E8-E839-B474-EB36-05F13A3ED3AC}"/>
              </a:ext>
            </a:extLst>
          </p:cNvPr>
          <p:cNvSpPr txBox="1"/>
          <p:nvPr/>
        </p:nvSpPr>
        <p:spPr>
          <a:xfrm>
            <a:off x="4285673" y="329161"/>
            <a:ext cx="3611418" cy="473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Spot the difference.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5C1720-1403-72B1-EA4D-F9BD66C5F8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8506" y="951346"/>
            <a:ext cx="9954987" cy="518377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F6163833-14E3-F7AE-92CC-527C052A9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301500-9664-C6A4-F289-0B1DB50B6B75}"/>
              </a:ext>
            </a:extLst>
          </p:cNvPr>
          <p:cNvSpPr txBox="1"/>
          <p:nvPr/>
        </p:nvSpPr>
        <p:spPr>
          <a:xfrm>
            <a:off x="1118506" y="916863"/>
            <a:ext cx="172979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dirty="0"/>
              <a:t>Epw042962 – 1</a:t>
            </a:r>
            <a:r>
              <a:rPr lang="en-GB" sz="1000" baseline="30000" dirty="0"/>
              <a:t>st</a:t>
            </a:r>
            <a:r>
              <a:rPr lang="en-GB" sz="1000" dirty="0"/>
              <a:t> August 1933</a:t>
            </a:r>
          </a:p>
        </p:txBody>
      </p:sp>
    </p:spTree>
    <p:extLst>
      <p:ext uri="{BB962C8B-B14F-4D97-AF65-F5344CB8AC3E}">
        <p14:creationId xmlns:p14="http://schemas.microsoft.com/office/powerpoint/2010/main" val="13493864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A4E4FD-33BF-12B5-5A1D-E15C710AE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2C97F0-9368-8A6D-2207-90228EC4FC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889" y="951346"/>
            <a:ext cx="9954986" cy="520253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4" name="Slide Title">
            <a:extLst>
              <a:ext uri="{FF2B5EF4-FFF2-40B4-BE49-F238E27FC236}">
                <a16:creationId xmlns:a16="http://schemas.microsoft.com/office/drawing/2014/main" id="{51869EFD-351D-0793-7B5A-DA9267F590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Spot the difference 2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5C756685-E689-9BDC-99DC-446ACF8806B8}"/>
              </a:ext>
            </a:extLst>
          </p:cNvPr>
          <p:cNvSpPr txBox="1"/>
          <p:nvPr/>
        </p:nvSpPr>
        <p:spPr>
          <a:xfrm>
            <a:off x="4285673" y="329161"/>
            <a:ext cx="3611418" cy="473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Spot the difference.</a:t>
            </a:r>
          </a:p>
        </p:txBody>
      </p:sp>
      <p:pic>
        <p:nvPicPr>
          <p:cNvPr id="19" name="Logo">
            <a:extLst>
              <a:ext uri="{FF2B5EF4-FFF2-40B4-BE49-F238E27FC236}">
                <a16:creationId xmlns:a16="http://schemas.microsoft.com/office/drawing/2014/main" id="{C980DEA8-ADE4-BE0B-C1EC-0D2C80E847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10CA641-77F3-F972-002A-A2317515ADF6}"/>
              </a:ext>
            </a:extLst>
          </p:cNvPr>
          <p:cNvSpPr txBox="1"/>
          <p:nvPr/>
        </p:nvSpPr>
        <p:spPr>
          <a:xfrm>
            <a:off x="1079164" y="5907663"/>
            <a:ext cx="172979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dirty="0"/>
              <a:t>© google maps 2025</a:t>
            </a:r>
          </a:p>
        </p:txBody>
      </p:sp>
    </p:spTree>
    <p:extLst>
      <p:ext uri="{BB962C8B-B14F-4D97-AF65-F5344CB8AC3E}">
        <p14:creationId xmlns:p14="http://schemas.microsoft.com/office/powerpoint/2010/main" val="12966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50F70D-DC75-4DC4-8B60-B2CC5EFCC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953C89D3-4267-6B67-DE45-5F6F755CDD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Web Links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F8587ADC-B350-9F30-D2ED-3329E32C12A9}"/>
              </a:ext>
            </a:extLst>
          </p:cNvPr>
          <p:cNvSpPr txBox="1"/>
          <p:nvPr/>
        </p:nvSpPr>
        <p:spPr>
          <a:xfrm>
            <a:off x="622430" y="1383733"/>
            <a:ext cx="498404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Use the </a:t>
            </a:r>
            <a:r>
              <a:rPr lang="en-GB" b="1" dirty="0">
                <a:latin typeface="Linkpen 17a Print" panose="03050602060000000000" pitchFamily="66" charset="77"/>
              </a:rPr>
              <a:t>interactive map</a:t>
            </a:r>
            <a:r>
              <a:rPr lang="en-GB" dirty="0">
                <a:latin typeface="Linkpen 17a Print" panose="03050602060000000000" pitchFamily="66" charset="77"/>
              </a:rPr>
              <a:t> to see if any bombs landed near </a:t>
            </a:r>
            <a:r>
              <a:rPr lang="en-GB">
                <a:latin typeface="Linkpen 17a Print" panose="03050602060000000000" pitchFamily="66" charset="77"/>
              </a:rPr>
              <a:t>to your </a:t>
            </a:r>
            <a:r>
              <a:rPr lang="en-GB" dirty="0">
                <a:latin typeface="Linkpen 17a Print" panose="03050602060000000000" pitchFamily="66" charset="77"/>
              </a:rPr>
              <a:t>school using this site.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97A3E8-D5F5-D4DE-2E79-2B37F1D1E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7186" y="454361"/>
            <a:ext cx="5791198" cy="594927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54994AEC-6919-5985-18B6-88CFC03A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sp>
        <p:nvSpPr>
          <p:cNvPr id="4" name="Text ">
            <a:extLst>
              <a:ext uri="{FF2B5EF4-FFF2-40B4-BE49-F238E27FC236}">
                <a16:creationId xmlns:a16="http://schemas.microsoft.com/office/drawing/2014/main" id="{1CD16736-37CF-5A94-9E57-03EA254C703A}"/>
              </a:ext>
            </a:extLst>
          </p:cNvPr>
          <p:cNvSpPr txBox="1"/>
          <p:nvPr/>
        </p:nvSpPr>
        <p:spPr>
          <a:xfrm>
            <a:off x="463616" y="3985839"/>
            <a:ext cx="5473570" cy="888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See if there are any </a:t>
            </a:r>
            <a:r>
              <a:rPr lang="en-GB" b="1" dirty="0">
                <a:latin typeface="Linkpen 17a Print" panose="03050602060000000000" pitchFamily="66" charset="77"/>
              </a:rPr>
              <a:t>aerial photographs</a:t>
            </a:r>
            <a:r>
              <a:rPr lang="en-GB" dirty="0">
                <a:latin typeface="Linkpen 17a Print" panose="03050602060000000000" pitchFamily="66" charset="77"/>
              </a:rPr>
              <a:t> of your school.</a:t>
            </a:r>
          </a:p>
        </p:txBody>
      </p:sp>
      <p:sp>
        <p:nvSpPr>
          <p:cNvPr id="5" name="Rounded Rectangle 4">
            <a:hlinkClick r:id="rId6"/>
            <a:extLst>
              <a:ext uri="{FF2B5EF4-FFF2-40B4-BE49-F238E27FC236}">
                <a16:creationId xmlns:a16="http://schemas.microsoft.com/office/drawing/2014/main" id="{710C8DD4-16AF-6832-EF31-A33D05B7BA95}"/>
              </a:ext>
            </a:extLst>
          </p:cNvPr>
          <p:cNvSpPr/>
          <p:nvPr/>
        </p:nvSpPr>
        <p:spPr>
          <a:xfrm>
            <a:off x="1445352" y="2797410"/>
            <a:ext cx="3609642" cy="734027"/>
          </a:xfrm>
          <a:prstGeom prst="roundRect">
            <a:avLst/>
          </a:prstGeom>
          <a:solidFill>
            <a:srgbClr val="EC5E43"/>
          </a:solidFill>
          <a:ln w="19050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uperclarendon Rg" panose="02000505080000020003" pitchFamily="2" charset="77"/>
                <a:cs typeface="Times New Roman" panose="02020603050405020304" pitchFamily="18" charset="0"/>
              </a:rPr>
              <a:t>Interactive map</a:t>
            </a:r>
          </a:p>
        </p:txBody>
      </p:sp>
      <p:sp>
        <p:nvSpPr>
          <p:cNvPr id="6" name="Rounded Rectangle 5">
            <a:hlinkClick r:id="rId7"/>
            <a:extLst>
              <a:ext uri="{FF2B5EF4-FFF2-40B4-BE49-F238E27FC236}">
                <a16:creationId xmlns:a16="http://schemas.microsoft.com/office/drawing/2014/main" id="{2C39D495-8609-2F37-704D-F588477EEFB1}"/>
              </a:ext>
            </a:extLst>
          </p:cNvPr>
          <p:cNvSpPr/>
          <p:nvPr/>
        </p:nvSpPr>
        <p:spPr>
          <a:xfrm>
            <a:off x="1073187" y="5100044"/>
            <a:ext cx="4353972" cy="734027"/>
          </a:xfrm>
          <a:prstGeom prst="roundRect">
            <a:avLst/>
          </a:prstGeom>
          <a:solidFill>
            <a:srgbClr val="EC5E43"/>
          </a:solidFill>
          <a:ln w="19050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uperclarendon Rg" panose="02000505080000020003" pitchFamily="2" charset="77"/>
                <a:cs typeface="Times New Roman" panose="02020603050405020304" pitchFamily="18" charset="0"/>
              </a:rPr>
              <a:t>Aerial photographs</a:t>
            </a:r>
          </a:p>
        </p:txBody>
      </p:sp>
      <p:sp>
        <p:nvSpPr>
          <p:cNvPr id="7" name="Title">
            <a:extLst>
              <a:ext uri="{FF2B5EF4-FFF2-40B4-BE49-F238E27FC236}">
                <a16:creationId xmlns:a16="http://schemas.microsoft.com/office/drawing/2014/main" id="{B562D468-DDA4-EA19-0B68-E2C63F303C57}"/>
              </a:ext>
            </a:extLst>
          </p:cNvPr>
          <p:cNvSpPr txBox="1">
            <a:spLocks/>
          </p:cNvSpPr>
          <p:nvPr/>
        </p:nvSpPr>
        <p:spPr>
          <a:xfrm>
            <a:off x="887694" y="531578"/>
            <a:ext cx="4453516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Web Links</a:t>
            </a:r>
          </a:p>
        </p:txBody>
      </p:sp>
    </p:spTree>
    <p:extLst>
      <p:ext uri="{BB962C8B-B14F-4D97-AF65-F5344CB8AC3E}">
        <p14:creationId xmlns:p14="http://schemas.microsoft.com/office/powerpoint/2010/main" val="319992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 animBg="1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1EFDC4-9EB1-0310-196E-2AC19697C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">
            <a:extLst>
              <a:ext uri="{FF2B5EF4-FFF2-40B4-BE49-F238E27FC236}">
                <a16:creationId xmlns:a16="http://schemas.microsoft.com/office/drawing/2014/main" id="{861C1E49-3115-DFC5-A68F-F0F1DB970532}"/>
              </a:ext>
            </a:extLst>
          </p:cNvPr>
          <p:cNvSpPr txBox="1">
            <a:spLocks/>
          </p:cNvSpPr>
          <p:nvPr/>
        </p:nvSpPr>
        <p:spPr>
          <a:xfrm>
            <a:off x="849549" y="247377"/>
            <a:ext cx="10492902" cy="129064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3200" dirty="0">
                <a:ln w="12700">
                  <a:noFill/>
                </a:ln>
                <a:latin typeface="Superclarendon Rg" panose="02060605060000020003" pitchFamily="18" charset="77"/>
              </a:rPr>
              <a:t>Can you find evidence of World War 2 on 1940s aerial photographs from your area?</a:t>
            </a:r>
          </a:p>
        </p:txBody>
      </p:sp>
      <p:sp>
        <p:nvSpPr>
          <p:cNvPr id="6" name="Text ">
            <a:extLst>
              <a:ext uri="{FF2B5EF4-FFF2-40B4-BE49-F238E27FC236}">
                <a16:creationId xmlns:a16="http://schemas.microsoft.com/office/drawing/2014/main" id="{0B0F1C02-84E8-4F88-9EEB-8179E33C260D}"/>
              </a:ext>
            </a:extLst>
          </p:cNvPr>
          <p:cNvSpPr txBox="1"/>
          <p:nvPr/>
        </p:nvSpPr>
        <p:spPr>
          <a:xfrm>
            <a:off x="304800" y="1615843"/>
            <a:ext cx="115953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Click on one of the headings to learn more about what to look out for.</a:t>
            </a:r>
          </a:p>
        </p:txBody>
      </p:sp>
      <p:pic>
        <p:nvPicPr>
          <p:cNvPr id="7" name="Picture 6" descr="A cartoon of a military uniform&#10;&#10;AI-generated content may be incorrect.">
            <a:extLst>
              <a:ext uri="{FF2B5EF4-FFF2-40B4-BE49-F238E27FC236}">
                <a16:creationId xmlns:a16="http://schemas.microsoft.com/office/drawing/2014/main" id="{636E0C8F-FDB7-5847-1F4F-31B0208915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9794" y="2296054"/>
            <a:ext cx="1515521" cy="5030433"/>
          </a:xfrm>
          <a:prstGeom prst="rect">
            <a:avLst/>
          </a:prstGeom>
        </p:spPr>
      </p:pic>
      <p:pic>
        <p:nvPicPr>
          <p:cNvPr id="4" name="Logo">
            <a:extLst>
              <a:ext uri="{FF2B5EF4-FFF2-40B4-BE49-F238E27FC236}">
                <a16:creationId xmlns:a16="http://schemas.microsoft.com/office/drawing/2014/main" id="{4E14F5BF-7B7B-136D-43C3-6D1838AB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947097" y="-11538"/>
            <a:ext cx="1244903" cy="877299"/>
          </a:xfrm>
          <a:prstGeom prst="rect">
            <a:avLst/>
          </a:prstGeom>
        </p:spPr>
      </p:pic>
      <p:pic>
        <p:nvPicPr>
          <p:cNvPr id="9" name="Picture 8" descr="A close-up of a sign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723AD851-9DED-0911-BBF5-27B7333BBB8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8374" y="2281372"/>
            <a:ext cx="1617258" cy="50930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close-up of a sign&#10;&#10;AI-generated content may be incorrect.">
            <a:hlinkClick r:id="rId8" action="ppaction://hlinksldjump"/>
            <a:extLst>
              <a:ext uri="{FF2B5EF4-FFF2-40B4-BE49-F238E27FC236}">
                <a16:creationId xmlns:a16="http://schemas.microsoft.com/office/drawing/2014/main" id="{938BD6F2-A63C-224C-195D-4D4E6C5982E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0891" y="3260621"/>
            <a:ext cx="1447491" cy="50930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A close-up of a sign&#10;&#10;AI-generated content may be incorrect.">
            <a:hlinkClick r:id="rId10" action="ppaction://hlinksldjump"/>
            <a:extLst>
              <a:ext uri="{FF2B5EF4-FFF2-40B4-BE49-F238E27FC236}">
                <a16:creationId xmlns:a16="http://schemas.microsoft.com/office/drawing/2014/main" id="{12A0C85E-0F53-547A-FDD9-5D64CD908CA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82" y="3260621"/>
            <a:ext cx="2466095" cy="50930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A close-up of a sign&#10;&#10;AI-generated content may be incorrect.">
            <a:hlinkClick r:id="rId12" action="ppaction://hlinksldjump"/>
            <a:extLst>
              <a:ext uri="{FF2B5EF4-FFF2-40B4-BE49-F238E27FC236}">
                <a16:creationId xmlns:a16="http://schemas.microsoft.com/office/drawing/2014/main" id="{95B26B5D-994E-661D-0E04-CF416D58499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077" y="3260621"/>
            <a:ext cx="2466095" cy="50930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 descr="A close-up of a sign&#10;&#10;AI-generated content may be incorrect.">
            <a:hlinkClick r:id="rId14" action="ppaction://hlinksldjump"/>
            <a:extLst>
              <a:ext uri="{FF2B5EF4-FFF2-40B4-BE49-F238E27FC236}">
                <a16:creationId xmlns:a16="http://schemas.microsoft.com/office/drawing/2014/main" id="{75FF952C-EC97-F2D4-9746-90673D5B752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750" y="4238670"/>
            <a:ext cx="2064014" cy="77735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 descr="A close-up of a sign&#10;&#10;AI-generated content may be incorrect.">
            <a:hlinkClick r:id="rId16" action="ppaction://hlinksldjump"/>
            <a:extLst>
              <a:ext uri="{FF2B5EF4-FFF2-40B4-BE49-F238E27FC236}">
                <a16:creationId xmlns:a16="http://schemas.microsoft.com/office/drawing/2014/main" id="{97925C1D-F72D-32A2-6579-CAD0E9DA081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8716" y="4238670"/>
            <a:ext cx="2189106" cy="77735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 descr="A close-up of a sign&#10;&#10;AI-generated content may be incorrect.">
            <a:hlinkClick r:id="rId18" action="ppaction://hlinksldjump"/>
            <a:extLst>
              <a:ext uri="{FF2B5EF4-FFF2-40B4-BE49-F238E27FC236}">
                <a16:creationId xmlns:a16="http://schemas.microsoft.com/office/drawing/2014/main" id="{25E4F6CF-E46C-F08E-AC57-382031FCA1B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79" y="2290044"/>
            <a:ext cx="2403549" cy="50930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 descr="A close-up of a sign&#10;&#10;AI-generated content may be incorrect.">
            <a:hlinkClick r:id="rId20" action="ppaction://hlinksldjump"/>
            <a:extLst>
              <a:ext uri="{FF2B5EF4-FFF2-40B4-BE49-F238E27FC236}">
                <a16:creationId xmlns:a16="http://schemas.microsoft.com/office/drawing/2014/main" id="{AFD432EE-34AA-1CBF-FE34-BCBB91563A1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69" y="3108724"/>
            <a:ext cx="2600122" cy="81309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24" descr="A close up of a sign&#10;&#10;AI-generated content may be incorrect.">
            <a:hlinkClick r:id="rId22" action="ppaction://hlinksldjump"/>
            <a:extLst>
              <a:ext uri="{FF2B5EF4-FFF2-40B4-BE49-F238E27FC236}">
                <a16:creationId xmlns:a16="http://schemas.microsoft.com/office/drawing/2014/main" id="{3CFBFBF3-24E3-4954-D2EF-512F07CDE02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8578" y="2281372"/>
            <a:ext cx="1769155" cy="50930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A close up of a sign&#10;&#10;AI-generated content may be incorrect.">
            <a:hlinkClick r:id="rId24" action="ppaction://hlinksldjump"/>
            <a:extLst>
              <a:ext uri="{FF2B5EF4-FFF2-40B4-BE49-F238E27FC236}">
                <a16:creationId xmlns:a16="http://schemas.microsoft.com/office/drawing/2014/main" id="{8966A725-8523-CC37-EF78-6C3BB7BB08C3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933" y="4315298"/>
            <a:ext cx="1769155" cy="50930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A close-up of a sign&#10;&#10;AI-generated content may be incorrect.">
            <a:hlinkClick r:id="rId26" action="ppaction://hlinksldjump"/>
            <a:extLst>
              <a:ext uri="{FF2B5EF4-FFF2-40B4-BE49-F238E27FC236}">
                <a16:creationId xmlns:a16="http://schemas.microsoft.com/office/drawing/2014/main" id="{E4A80F25-DEEE-33B2-0E11-42796A395296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0752" y="4282050"/>
            <a:ext cx="2349938" cy="50930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>
            <a:hlinkClick r:id="rId28" action="ppaction://hlinksldjump"/>
            <a:extLst>
              <a:ext uri="{FF2B5EF4-FFF2-40B4-BE49-F238E27FC236}">
                <a16:creationId xmlns:a16="http://schemas.microsoft.com/office/drawing/2014/main" id="{41267EAD-42F7-4863-B005-69537F43FB90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627" y="5290828"/>
            <a:ext cx="1520572" cy="80175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>
            <a:hlinkClick r:id="rId30" action="ppaction://hlinksldjump"/>
            <a:extLst>
              <a:ext uri="{FF2B5EF4-FFF2-40B4-BE49-F238E27FC236}">
                <a16:creationId xmlns:a16="http://schemas.microsoft.com/office/drawing/2014/main" id="{555AF8C0-DE71-8A53-3D5C-6640FB19FB04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0752" y="5290829"/>
            <a:ext cx="1861546" cy="80175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 descr="A sign with white text&#10;&#10;AI-generated content may be incorrect.">
            <a:hlinkClick r:id="rId32" action="ppaction://hlinksldjump"/>
            <a:extLst>
              <a:ext uri="{FF2B5EF4-FFF2-40B4-BE49-F238E27FC236}">
                <a16:creationId xmlns:a16="http://schemas.microsoft.com/office/drawing/2014/main" id="{97DC99D4-31D9-4E7E-09D9-8016331C1EE2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6177" y="5280690"/>
            <a:ext cx="1804896" cy="82203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A red sign with white text&#10;&#10;AI-generated content may be incorrect.">
            <a:hlinkClick r:id="rId34" action="ppaction://hlinksldjump"/>
            <a:extLst>
              <a:ext uri="{FF2B5EF4-FFF2-40B4-BE49-F238E27FC236}">
                <a16:creationId xmlns:a16="http://schemas.microsoft.com/office/drawing/2014/main" id="{3DD15287-ADCB-4E61-1F47-438B7F4D21D0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41" y="5280690"/>
            <a:ext cx="2233782" cy="82203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9" name="Picture 38" descr="A close-up of a logo&#10;&#10;AI-generated content may be incorrect.">
            <a:hlinkClick r:id="rId36" action="ppaction://hlinksldjump"/>
            <a:extLst>
              <a:ext uri="{FF2B5EF4-FFF2-40B4-BE49-F238E27FC236}">
                <a16:creationId xmlns:a16="http://schemas.microsoft.com/office/drawing/2014/main" id="{06B0B018-6050-3743-0288-F68C8F1FBAF4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0680" y="2281372"/>
            <a:ext cx="2653733" cy="50930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" name="Picture 39" descr="A close-up of a sign&#10;&#10;AI-generated content may be incorrect.">
            <a:hlinkClick r:id="rId38" action="ppaction://hlinksldjump"/>
            <a:extLst>
              <a:ext uri="{FF2B5EF4-FFF2-40B4-BE49-F238E27FC236}">
                <a16:creationId xmlns:a16="http://schemas.microsoft.com/office/drawing/2014/main" id="{7CABE682-443D-23B7-BECE-675D2E3F2C39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9986" y="6092584"/>
            <a:ext cx="1515521" cy="622592"/>
          </a:xfrm>
          <a:prstGeom prst="rect">
            <a:avLst/>
          </a:prstGeom>
        </p:spPr>
      </p:pic>
      <p:sp>
        <p:nvSpPr>
          <p:cNvPr id="42" name="Title 41">
            <a:extLst>
              <a:ext uri="{FF2B5EF4-FFF2-40B4-BE49-F238E27FC236}">
                <a16:creationId xmlns:a16="http://schemas.microsoft.com/office/drawing/2014/main" id="{4CC8AD0E-A318-4212-B4A4-1DC16185A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549" y="-140946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dirty="0"/>
              <a:t>Evidence</a:t>
            </a:r>
          </a:p>
        </p:txBody>
      </p:sp>
    </p:spTree>
    <p:extLst>
      <p:ext uri="{BB962C8B-B14F-4D97-AF65-F5344CB8AC3E}">
        <p14:creationId xmlns:p14="http://schemas.microsoft.com/office/powerpoint/2010/main" val="42791494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1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514E456E-59F3-CB37-6FBD-612061527882}"/>
              </a:ext>
            </a:extLst>
          </p:cNvPr>
          <p:cNvGrpSpPr/>
          <p:nvPr/>
        </p:nvGrpSpPr>
        <p:grpSpPr>
          <a:xfrm>
            <a:off x="4281614" y="1186176"/>
            <a:ext cx="7218974" cy="5182000"/>
            <a:chOff x="4389580" y="491294"/>
            <a:chExt cx="7218974" cy="5182000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A8A0FFD-4255-B6AE-1080-AE06452B168B}"/>
                </a:ext>
              </a:extLst>
            </p:cNvPr>
            <p:cNvGrpSpPr/>
            <p:nvPr/>
          </p:nvGrpSpPr>
          <p:grpSpPr>
            <a:xfrm>
              <a:off x="4482455" y="691602"/>
              <a:ext cx="7126099" cy="4981692"/>
              <a:chOff x="3867021" y="737256"/>
              <a:chExt cx="7700850" cy="5383487"/>
            </a:xfrm>
          </p:grpSpPr>
          <p:pic>
            <p:nvPicPr>
              <p:cNvPr id="47" name="Picture 46" descr="Black and white aerial photo of an urban area">
                <a:extLst>
                  <a:ext uri="{FF2B5EF4-FFF2-40B4-BE49-F238E27FC236}">
                    <a16:creationId xmlns:a16="http://schemas.microsoft.com/office/drawing/2014/main" id="{0E5F941C-C14D-4FC7-B402-1D072C4F0D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867021" y="737256"/>
                <a:ext cx="7700850" cy="5383487"/>
              </a:xfrm>
              <a:prstGeom prst="rect">
                <a:avLst/>
              </a:prstGeom>
              <a:ln w="22225">
                <a:solidFill>
                  <a:schemeClr val="tx1"/>
                </a:solidFill>
              </a:ln>
            </p:spPr>
          </p:pic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14B85C7B-CFAE-A0C9-C32F-F58A16098680}"/>
                  </a:ext>
                </a:extLst>
              </p:cNvPr>
              <p:cNvGrpSpPr/>
              <p:nvPr/>
            </p:nvGrpSpPr>
            <p:grpSpPr>
              <a:xfrm>
                <a:off x="5786096" y="1421184"/>
                <a:ext cx="3833549" cy="4559474"/>
                <a:chOff x="2640650" y="2122654"/>
                <a:chExt cx="3833549" cy="4559474"/>
              </a:xfrm>
            </p:grpSpPr>
            <p:sp>
              <p:nvSpPr>
                <p:cNvPr id="49" name="Rounded Rectangle 48">
                  <a:extLst>
                    <a:ext uri="{FF2B5EF4-FFF2-40B4-BE49-F238E27FC236}">
                      <a16:creationId xmlns:a16="http://schemas.microsoft.com/office/drawing/2014/main" id="{D8BBAEF9-5F4E-379E-FE0A-FAB50B52E304}"/>
                    </a:ext>
                  </a:extLst>
                </p:cNvPr>
                <p:cNvSpPr/>
                <p:nvPr/>
              </p:nvSpPr>
              <p:spPr>
                <a:xfrm rot="314084">
                  <a:off x="3619162" y="2892923"/>
                  <a:ext cx="1589936" cy="263852"/>
                </a:xfrm>
                <a:prstGeom prst="roundRect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EC417"/>
                    </a:solidFill>
                    <a:highlight>
                      <a:srgbClr val="FEC417"/>
                    </a:highlight>
                  </a:endParaRPr>
                </a:p>
              </p:txBody>
            </p:sp>
            <p:sp>
              <p:nvSpPr>
                <p:cNvPr id="50" name="Rounded Rectangle 49">
                  <a:extLst>
                    <a:ext uri="{FF2B5EF4-FFF2-40B4-BE49-F238E27FC236}">
                      <a16:creationId xmlns:a16="http://schemas.microsoft.com/office/drawing/2014/main" id="{C1B558DA-84CA-34D8-43F5-483EECD1259A}"/>
                    </a:ext>
                  </a:extLst>
                </p:cNvPr>
                <p:cNvSpPr/>
                <p:nvPr/>
              </p:nvSpPr>
              <p:spPr>
                <a:xfrm rot="772202">
                  <a:off x="2640650" y="2754180"/>
                  <a:ext cx="755607" cy="225131"/>
                </a:xfrm>
                <a:prstGeom prst="roundRect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EC417"/>
                    </a:solidFill>
                    <a:highlight>
                      <a:srgbClr val="FEC417"/>
                    </a:highlight>
                  </a:endParaRPr>
                </a:p>
              </p:txBody>
            </p:sp>
            <p:sp>
              <p:nvSpPr>
                <p:cNvPr id="51" name="Rounded Rectangle 50">
                  <a:extLst>
                    <a:ext uri="{FF2B5EF4-FFF2-40B4-BE49-F238E27FC236}">
                      <a16:creationId xmlns:a16="http://schemas.microsoft.com/office/drawing/2014/main" id="{3D5E9D25-56F7-4242-4079-26502BD4B94E}"/>
                    </a:ext>
                  </a:extLst>
                </p:cNvPr>
                <p:cNvSpPr/>
                <p:nvPr/>
              </p:nvSpPr>
              <p:spPr>
                <a:xfrm rot="772202">
                  <a:off x="2727653" y="2122654"/>
                  <a:ext cx="755607" cy="278284"/>
                </a:xfrm>
                <a:prstGeom prst="roundRect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EC417"/>
                    </a:solidFill>
                    <a:highlight>
                      <a:srgbClr val="FEC417"/>
                    </a:highlight>
                  </a:endParaRPr>
                </a:p>
              </p:txBody>
            </p:sp>
            <p:sp>
              <p:nvSpPr>
                <p:cNvPr id="52" name="Rounded Rectangle 51">
                  <a:extLst>
                    <a:ext uri="{FF2B5EF4-FFF2-40B4-BE49-F238E27FC236}">
                      <a16:creationId xmlns:a16="http://schemas.microsoft.com/office/drawing/2014/main" id="{E33FD345-558F-965D-8330-88F36045884F}"/>
                    </a:ext>
                  </a:extLst>
                </p:cNvPr>
                <p:cNvSpPr/>
                <p:nvPr/>
              </p:nvSpPr>
              <p:spPr>
                <a:xfrm rot="772202">
                  <a:off x="3621480" y="3488529"/>
                  <a:ext cx="755607" cy="257692"/>
                </a:xfrm>
                <a:prstGeom prst="roundRect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EC417"/>
                    </a:solidFill>
                    <a:highlight>
                      <a:srgbClr val="FEC417"/>
                    </a:highlight>
                  </a:endParaRPr>
                </a:p>
              </p:txBody>
            </p:sp>
            <p:sp>
              <p:nvSpPr>
                <p:cNvPr id="53" name="Rounded Rectangle 52">
                  <a:extLst>
                    <a:ext uri="{FF2B5EF4-FFF2-40B4-BE49-F238E27FC236}">
                      <a16:creationId xmlns:a16="http://schemas.microsoft.com/office/drawing/2014/main" id="{258B08D5-3162-263E-E250-B8BD434EE7AA}"/>
                    </a:ext>
                  </a:extLst>
                </p:cNvPr>
                <p:cNvSpPr/>
                <p:nvPr/>
              </p:nvSpPr>
              <p:spPr>
                <a:xfrm rot="5920532">
                  <a:off x="4277012" y="3741716"/>
                  <a:ext cx="755607" cy="199039"/>
                </a:xfrm>
                <a:prstGeom prst="roundRect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EC417"/>
                    </a:solidFill>
                    <a:highlight>
                      <a:srgbClr val="FEC417"/>
                    </a:highlight>
                  </a:endParaRPr>
                </a:p>
              </p:txBody>
            </p:sp>
            <p:sp>
              <p:nvSpPr>
                <p:cNvPr id="54" name="Rounded Rectangle 53">
                  <a:extLst>
                    <a:ext uri="{FF2B5EF4-FFF2-40B4-BE49-F238E27FC236}">
                      <a16:creationId xmlns:a16="http://schemas.microsoft.com/office/drawing/2014/main" id="{3335651C-A467-71BE-4AA7-909CAB0BBFC7}"/>
                    </a:ext>
                  </a:extLst>
                </p:cNvPr>
                <p:cNvSpPr/>
                <p:nvPr/>
              </p:nvSpPr>
              <p:spPr>
                <a:xfrm rot="5920532">
                  <a:off x="5471452" y="4134290"/>
                  <a:ext cx="755607" cy="199955"/>
                </a:xfrm>
                <a:prstGeom prst="roundRect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EC417"/>
                    </a:solidFill>
                    <a:highlight>
                      <a:srgbClr val="FEC417"/>
                    </a:highlight>
                  </a:endParaRPr>
                </a:p>
              </p:txBody>
            </p:sp>
            <p:sp>
              <p:nvSpPr>
                <p:cNvPr id="55" name="Rounded Rectangle 54">
                  <a:extLst>
                    <a:ext uri="{FF2B5EF4-FFF2-40B4-BE49-F238E27FC236}">
                      <a16:creationId xmlns:a16="http://schemas.microsoft.com/office/drawing/2014/main" id="{C26FBBB4-27F4-D747-F20D-311E73FAEFEA}"/>
                    </a:ext>
                  </a:extLst>
                </p:cNvPr>
                <p:cNvSpPr/>
                <p:nvPr/>
              </p:nvSpPr>
              <p:spPr>
                <a:xfrm rot="5920532">
                  <a:off x="3361221" y="5583999"/>
                  <a:ext cx="1979916" cy="216341"/>
                </a:xfrm>
                <a:prstGeom prst="roundRect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EC417"/>
                    </a:solidFill>
                    <a:highlight>
                      <a:srgbClr val="FEC417"/>
                    </a:highlight>
                  </a:endParaRPr>
                </a:p>
              </p:txBody>
            </p:sp>
            <p:sp>
              <p:nvSpPr>
                <p:cNvPr id="56" name="Rounded Rectangle 55">
                  <a:extLst>
                    <a:ext uri="{FF2B5EF4-FFF2-40B4-BE49-F238E27FC236}">
                      <a16:creationId xmlns:a16="http://schemas.microsoft.com/office/drawing/2014/main" id="{C1485ED5-A552-9C22-4ED6-1B27961B33F6}"/>
                    </a:ext>
                  </a:extLst>
                </p:cNvPr>
                <p:cNvSpPr/>
                <p:nvPr/>
              </p:nvSpPr>
              <p:spPr>
                <a:xfrm rot="2155348">
                  <a:off x="5831110" y="2133078"/>
                  <a:ext cx="393933" cy="166333"/>
                </a:xfrm>
                <a:prstGeom prst="roundRect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EC417"/>
                    </a:solidFill>
                    <a:highlight>
                      <a:srgbClr val="FEC417"/>
                    </a:highlight>
                  </a:endParaRPr>
                </a:p>
              </p:txBody>
            </p:sp>
            <p:sp>
              <p:nvSpPr>
                <p:cNvPr id="57" name="Rounded Rectangle 56">
                  <a:extLst>
                    <a:ext uri="{FF2B5EF4-FFF2-40B4-BE49-F238E27FC236}">
                      <a16:creationId xmlns:a16="http://schemas.microsoft.com/office/drawing/2014/main" id="{9378C06D-C254-90DC-F8F9-EB4C2B5BFE36}"/>
                    </a:ext>
                  </a:extLst>
                </p:cNvPr>
                <p:cNvSpPr/>
                <p:nvPr/>
              </p:nvSpPr>
              <p:spPr>
                <a:xfrm rot="5713039">
                  <a:off x="6194066" y="4334398"/>
                  <a:ext cx="393933" cy="166333"/>
                </a:xfrm>
                <a:prstGeom prst="roundRect">
                  <a:avLst/>
                </a:prstGeom>
                <a:noFill/>
                <a:ln w="508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EC417"/>
                    </a:solidFill>
                    <a:highlight>
                      <a:srgbClr val="FEC417"/>
                    </a:highlight>
                  </a:endParaRPr>
                </a:p>
              </p:txBody>
            </p:sp>
          </p:grp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BEC623E-FCB9-0CCE-CCDC-1B3DEED6CCFF}"/>
                </a:ext>
              </a:extLst>
            </p:cNvPr>
            <p:cNvSpPr txBox="1"/>
            <p:nvPr/>
          </p:nvSpPr>
          <p:spPr>
            <a:xfrm>
              <a:off x="4389580" y="491294"/>
              <a:ext cx="355289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raf_106g_uk_626_rs_4165 – 10th August 1945 </a:t>
              </a:r>
            </a:p>
          </p:txBody>
        </p:sp>
      </p:grpSp>
      <p:pic>
        <p:nvPicPr>
          <p:cNvPr id="40" name="Picture 39" descr="A cartoon of a person in a uniform&#10;&#10;AI-generated content may be incorrect.">
            <a:extLst>
              <a:ext uri="{FF2B5EF4-FFF2-40B4-BE49-F238E27FC236}">
                <a16:creationId xmlns:a16="http://schemas.microsoft.com/office/drawing/2014/main" id="{B65DD33B-512F-6C6F-9E66-AB54F0A501C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2006" y="2170278"/>
            <a:ext cx="1831449" cy="5034087"/>
          </a:xfrm>
          <a:prstGeom prst="rect">
            <a:avLst/>
          </a:prstGeom>
        </p:spPr>
      </p:pic>
      <p:sp>
        <p:nvSpPr>
          <p:cNvPr id="14" name="Slide Title">
            <a:extLst>
              <a:ext uri="{FF2B5EF4-FFF2-40B4-BE49-F238E27FC236}">
                <a16:creationId xmlns:a16="http://schemas.microsoft.com/office/drawing/2014/main" id="{E9B954C7-F048-05C0-B5E4-75709F0D5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Air raid shelters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75796" y="1436136"/>
            <a:ext cx="3760272" cy="3368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300" dirty="0">
                <a:latin typeface="Linkpen 17a Print" panose="03050602060000000000" pitchFamily="66" charset="77"/>
              </a:rPr>
              <a:t>Due to the threat of air raids, shelters were built all over Britain. </a:t>
            </a:r>
          </a:p>
          <a:p>
            <a:pPr>
              <a:lnSpc>
                <a:spcPct val="150000"/>
              </a:lnSpc>
            </a:pPr>
            <a:endParaRPr lang="en-GB" sz="13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300" dirty="0">
                <a:latin typeface="Linkpen 17a Print" panose="03050602060000000000" pitchFamily="66" charset="77"/>
              </a:rPr>
              <a:t>Due to their size and the fact that they were covered in soil, the Anderson shelters that people built in their gardens are unlikely to be seen on aerial photographs. </a:t>
            </a:r>
          </a:p>
          <a:p>
            <a:pPr>
              <a:lnSpc>
                <a:spcPct val="150000"/>
              </a:lnSpc>
            </a:pPr>
            <a:endParaRPr lang="en-GB" sz="13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300" dirty="0">
                <a:latin typeface="Linkpen 17a Print" panose="03050602060000000000" pitchFamily="66" charset="77"/>
              </a:rPr>
              <a:t>The larger public air raid shelters, on the other hand, can be spotted.</a:t>
            </a:r>
          </a:p>
        </p:txBody>
      </p:sp>
      <p:pic>
        <p:nvPicPr>
          <p:cNvPr id="18" name="Picture 17" descr="A close-up of a sign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DBBF2A53-BB07-C745-E742-0770E8BA984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C79AA2E1-9A9B-0E6D-8B26-88CC2A18E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8DCC2AF7-6434-B6A2-CDC8-4D0EE8E5179F}"/>
              </a:ext>
            </a:extLst>
          </p:cNvPr>
          <p:cNvGrpSpPr/>
          <p:nvPr/>
        </p:nvGrpSpPr>
        <p:grpSpPr>
          <a:xfrm>
            <a:off x="872129" y="5082125"/>
            <a:ext cx="3409485" cy="967573"/>
            <a:chOff x="4503289" y="5841523"/>
            <a:chExt cx="3409485" cy="967573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952A445-4B64-1202-65BF-AE7A7B66019D}"/>
                </a:ext>
              </a:extLst>
            </p:cNvPr>
            <p:cNvSpPr txBox="1"/>
            <p:nvPr/>
          </p:nvSpPr>
          <p:spPr>
            <a:xfrm>
              <a:off x="4503289" y="5841523"/>
              <a:ext cx="3154173" cy="967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300" spc="20" dirty="0">
                  <a:latin typeface="Linkpen 17a Print" panose="03050602060000000000" pitchFamily="66" charset="77"/>
                </a:rPr>
                <a:t>Highlighted in yellow, you can see public air raid shelters on roads in Liverpool.</a:t>
              </a:r>
            </a:p>
          </p:txBody>
        </p: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13B9820B-B852-E06D-D8B3-42133B3D19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87899" y="5935603"/>
              <a:ext cx="324875" cy="230832"/>
            </a:xfrm>
            <a:prstGeom prst="rect">
              <a:avLst/>
            </a:prstGeom>
          </p:spPr>
        </p:pic>
      </p:grpSp>
      <p:sp>
        <p:nvSpPr>
          <p:cNvPr id="61" name="Title">
            <a:extLst>
              <a:ext uri="{FF2B5EF4-FFF2-40B4-BE49-F238E27FC236}">
                <a16:creationId xmlns:a16="http://schemas.microsoft.com/office/drawing/2014/main" id="{D4933B01-D816-4FD0-3A32-1B2F8FEE746E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Air raid shelters</a:t>
            </a:r>
          </a:p>
        </p:txBody>
      </p:sp>
    </p:spTree>
    <p:extLst>
      <p:ext uri="{BB962C8B-B14F-4D97-AF65-F5344CB8AC3E}">
        <p14:creationId xmlns:p14="http://schemas.microsoft.com/office/powerpoint/2010/main" val="1996384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5D5D26-E622-8058-4FA2-8C1D172C0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038EFB19-E67C-A44A-84DF-784D918708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Airfields</a:t>
            </a:r>
          </a:p>
        </p:txBody>
      </p:sp>
      <p:sp>
        <p:nvSpPr>
          <p:cNvPr id="7" name="Title">
            <a:extLst>
              <a:ext uri="{FF2B5EF4-FFF2-40B4-BE49-F238E27FC236}">
                <a16:creationId xmlns:a16="http://schemas.microsoft.com/office/drawing/2014/main" id="{3753D4A1-F8EB-4A2F-E67F-FE1FA1C8B32E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Airfields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8E1190B6-23B4-CCED-A861-4ACE51506011}"/>
              </a:ext>
            </a:extLst>
          </p:cNvPr>
          <p:cNvSpPr txBox="1"/>
          <p:nvPr/>
        </p:nvSpPr>
        <p:spPr>
          <a:xfrm>
            <a:off x="494268" y="1327830"/>
            <a:ext cx="10986532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During World War 2, there were 740 airfields or aerodromes around Britain. They were very important during the Battle of Britain and as a base for bombing raids in Germany. You can sometimes see the planes and the long, straight runways.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43AD18B8-77AC-78A9-D8CA-116210AA4F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pic>
        <p:nvPicPr>
          <p:cNvPr id="24" name="Picture 23" descr="A cartoon of a person wearing a trench coat&#10;&#10;AI-generated content may be incorrect.">
            <a:extLst>
              <a:ext uri="{FF2B5EF4-FFF2-40B4-BE49-F238E27FC236}">
                <a16:creationId xmlns:a16="http://schemas.microsoft.com/office/drawing/2014/main" id="{397002BF-AF9F-E06E-1161-12BF1675D96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192" y="2114339"/>
            <a:ext cx="1729757" cy="5019132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57231D23-65DF-5947-4ABB-EB23C796BB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BFBCDAE7-D6FE-ADB7-7A3D-F9BF6FE7AF70}"/>
              </a:ext>
            </a:extLst>
          </p:cNvPr>
          <p:cNvGrpSpPr/>
          <p:nvPr/>
        </p:nvGrpSpPr>
        <p:grpSpPr>
          <a:xfrm>
            <a:off x="494268" y="2551186"/>
            <a:ext cx="5506760" cy="3109944"/>
            <a:chOff x="1227962" y="2391190"/>
            <a:chExt cx="5506760" cy="3109944"/>
          </a:xfrm>
        </p:grpSpPr>
        <p:pic>
          <p:nvPicPr>
            <p:cNvPr id="28" name="Picture 27" descr="Black and white aerial photo of an urban area and airfield with planes. ">
              <a:extLst>
                <a:ext uri="{FF2B5EF4-FFF2-40B4-BE49-F238E27FC236}">
                  <a16:creationId xmlns:a16="http://schemas.microsoft.com/office/drawing/2014/main" id="{123F8016-1964-0395-4FF9-77950B69E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451771" y="1218183"/>
              <a:ext cx="3109944" cy="5455958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9306025-E325-7918-BA97-F1BC4CC6E38D}"/>
                </a:ext>
              </a:extLst>
            </p:cNvPr>
            <p:cNvSpPr txBox="1"/>
            <p:nvPr/>
          </p:nvSpPr>
          <p:spPr>
            <a:xfrm>
              <a:off x="1227962" y="5169445"/>
              <a:ext cx="3309902" cy="257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800" spc="20" dirty="0"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raf_106g_uk_625_rs_4061 – 10th August 1945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DC6069C-D1D9-4C56-F7E2-767C3638D89A}"/>
              </a:ext>
            </a:extLst>
          </p:cNvPr>
          <p:cNvGrpSpPr/>
          <p:nvPr/>
        </p:nvGrpSpPr>
        <p:grpSpPr>
          <a:xfrm>
            <a:off x="6324551" y="2534885"/>
            <a:ext cx="3633424" cy="3160998"/>
            <a:chOff x="7051859" y="2390551"/>
            <a:chExt cx="3633424" cy="3160998"/>
          </a:xfrm>
        </p:grpSpPr>
        <p:pic>
          <p:nvPicPr>
            <p:cNvPr id="32" name="Picture 31" descr="Black and white aerial photo of an airfield. ">
              <a:extLst>
                <a:ext uri="{FF2B5EF4-FFF2-40B4-BE49-F238E27FC236}">
                  <a16:creationId xmlns:a16="http://schemas.microsoft.com/office/drawing/2014/main" id="{F6ED83EB-80CE-12A1-D3B1-BABC19F40F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7293186" y="2159453"/>
              <a:ext cx="3153141" cy="3631052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BC225B7-91FB-4C0E-3898-81DD07239D7E}"/>
                </a:ext>
              </a:extLst>
            </p:cNvPr>
            <p:cNvSpPr txBox="1"/>
            <p:nvPr/>
          </p:nvSpPr>
          <p:spPr>
            <a:xfrm>
              <a:off x="7051859" y="2390551"/>
              <a:ext cx="3309902" cy="213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600" spc="20" dirty="0">
                  <a:latin typeface="Arial" panose="020B0604020202020204" pitchFamily="34" charset="0"/>
                  <a:cs typeface="Arial" panose="020B0604020202020204" pitchFamily="34" charset="0"/>
                </a:rPr>
                <a:t>© Historic England ref: raf_106g_uk_923_rp_3135 – 15th October 1945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E23192B-E13C-1D52-B2E3-78570E0E9ED4}"/>
              </a:ext>
            </a:extLst>
          </p:cNvPr>
          <p:cNvGrpSpPr/>
          <p:nvPr/>
        </p:nvGrpSpPr>
        <p:grpSpPr>
          <a:xfrm>
            <a:off x="494268" y="5742957"/>
            <a:ext cx="4652898" cy="377989"/>
            <a:chOff x="1637843" y="5448073"/>
            <a:chExt cx="4652898" cy="37798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E6DA79B-DDE3-0EB1-94E0-D52EBCDB6F05}"/>
                </a:ext>
              </a:extLst>
            </p:cNvPr>
            <p:cNvSpPr txBox="1"/>
            <p:nvPr/>
          </p:nvSpPr>
          <p:spPr>
            <a:xfrm>
              <a:off x="1866394" y="5448073"/>
              <a:ext cx="4424347" cy="3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350" spc="20" dirty="0">
                  <a:latin typeface="Linkpen 17a Print" panose="03050602060000000000" pitchFamily="66" charset="77"/>
                </a:rPr>
                <a:t>Blackpool Airfield (now Blackpool Airport)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C0B6301-9166-1ADB-4079-DFE907F0AF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590821" y="5511437"/>
              <a:ext cx="324875" cy="230832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5918E80-B608-146B-AA8A-A12950DB730C}"/>
              </a:ext>
            </a:extLst>
          </p:cNvPr>
          <p:cNvGrpSpPr/>
          <p:nvPr/>
        </p:nvGrpSpPr>
        <p:grpSpPr>
          <a:xfrm>
            <a:off x="6307006" y="5787765"/>
            <a:ext cx="4652898" cy="377989"/>
            <a:chOff x="1637843" y="5448073"/>
            <a:chExt cx="4652898" cy="37798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FA2B5A3-1ECC-FEEC-71D8-26C3CE2039A8}"/>
                </a:ext>
              </a:extLst>
            </p:cNvPr>
            <p:cNvSpPr txBox="1"/>
            <p:nvPr/>
          </p:nvSpPr>
          <p:spPr>
            <a:xfrm>
              <a:off x="1866394" y="5448073"/>
              <a:ext cx="4424347" cy="3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350" spc="20" dirty="0">
                  <a:latin typeface="Linkpen 17a Print" panose="03050602060000000000" pitchFamily="66" charset="77"/>
                </a:rPr>
                <a:t>Leicester Airfield (now Leicester Airport)</a:t>
              </a: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EDF21D40-3DEF-A440-F72B-0153C712ED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590821" y="5511437"/>
              <a:ext cx="324875" cy="2308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3117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5EB809-39F4-C8B7-82E8-A51E783C2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A69E00C2-098C-9E25-99E6-DDCCCC11E7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Allotments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22370384-0C85-D8AA-DA0B-97F2CD43F1E2}"/>
              </a:ext>
            </a:extLst>
          </p:cNvPr>
          <p:cNvSpPr txBox="1"/>
          <p:nvPr/>
        </p:nvSpPr>
        <p:spPr>
          <a:xfrm>
            <a:off x="475796" y="1436136"/>
            <a:ext cx="3712257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Due to a food shortage, the government’s Dig For Victory campaign encouraged people to grow more fruit and vegetables. 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Public spaces like parks and golf courses were turned into allotments.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A7BC277E-919A-F415-2453-66597EF3F9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DD4E7913-8349-683C-35E6-E616C3288B06}"/>
              </a:ext>
            </a:extLst>
          </p:cNvPr>
          <p:cNvGrpSpPr/>
          <p:nvPr/>
        </p:nvGrpSpPr>
        <p:grpSpPr>
          <a:xfrm>
            <a:off x="758898" y="5082125"/>
            <a:ext cx="3409485" cy="967573"/>
            <a:chOff x="4503289" y="5841523"/>
            <a:chExt cx="3409485" cy="967573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1E04CD56-2FF4-DA28-E7C3-4073320D8570}"/>
                </a:ext>
              </a:extLst>
            </p:cNvPr>
            <p:cNvSpPr txBox="1"/>
            <p:nvPr/>
          </p:nvSpPr>
          <p:spPr>
            <a:xfrm>
              <a:off x="4503289" y="5841523"/>
              <a:ext cx="3154173" cy="967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300" spc="20" dirty="0">
                  <a:latin typeface="Linkpen 17a Print" panose="03050602060000000000" pitchFamily="66" charset="77"/>
                </a:rPr>
                <a:t>Huge areas of allotments in the middle of a housing estate in Oldfield Park, Bath. </a:t>
              </a:r>
            </a:p>
          </p:txBody>
        </p: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65C2FB52-162B-5FB2-AD99-AED055D97B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87899" y="5935603"/>
              <a:ext cx="324875" cy="230832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950D330-DE1C-45A6-E0B9-63C6A3F814A5}"/>
              </a:ext>
            </a:extLst>
          </p:cNvPr>
          <p:cNvGrpSpPr/>
          <p:nvPr/>
        </p:nvGrpSpPr>
        <p:grpSpPr>
          <a:xfrm>
            <a:off x="4454557" y="1248156"/>
            <a:ext cx="7270882" cy="5357128"/>
            <a:chOff x="3746519" y="688480"/>
            <a:chExt cx="7705723" cy="567751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62A63C9-144C-DBDB-CD6A-5AB746F048E6}"/>
                </a:ext>
              </a:extLst>
            </p:cNvPr>
            <p:cNvGrpSpPr/>
            <p:nvPr/>
          </p:nvGrpSpPr>
          <p:grpSpPr>
            <a:xfrm>
              <a:off x="3855535" y="688480"/>
              <a:ext cx="7596707" cy="5481039"/>
              <a:chOff x="3338597" y="2226615"/>
              <a:chExt cx="6207299" cy="4478578"/>
            </a:xfrm>
          </p:grpSpPr>
          <p:pic>
            <p:nvPicPr>
              <p:cNvPr id="5" name="Picture 4" descr="Black and white aerial photo of a large area of allotments surrounded by suburban housing estates">
                <a:extLst>
                  <a:ext uri="{FF2B5EF4-FFF2-40B4-BE49-F238E27FC236}">
                    <a16:creationId xmlns:a16="http://schemas.microsoft.com/office/drawing/2014/main" id="{50DA8298-38A9-0CD8-6FBE-61E953993A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38597" y="2226615"/>
                <a:ext cx="6207299" cy="4478578"/>
              </a:xfrm>
              <a:prstGeom prst="rect">
                <a:avLst/>
              </a:prstGeom>
              <a:ln w="22225">
                <a:solidFill>
                  <a:schemeClr val="tx1"/>
                </a:solidFill>
              </a:ln>
            </p:spPr>
          </p:pic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936EECF8-5602-238F-17D3-1A98A6B7D2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/>
            </p:nvGrpSpPr>
            <p:grpSpPr>
              <a:xfrm>
                <a:off x="3904735" y="2256960"/>
                <a:ext cx="5276336" cy="4337709"/>
                <a:chOff x="4586314" y="1327799"/>
                <a:chExt cx="6088775" cy="5142016"/>
              </a:xfrm>
            </p:grpSpPr>
            <p:sp>
              <p:nvSpPr>
                <p:cNvPr id="9" name="Freeform 8">
                  <a:extLst>
                    <a:ext uri="{FF2B5EF4-FFF2-40B4-BE49-F238E27FC236}">
                      <a16:creationId xmlns:a16="http://schemas.microsoft.com/office/drawing/2014/main" id="{E0C66075-D228-F02D-0104-D280A3F5FA10}"/>
                    </a:ext>
                  </a:extLst>
                </p:cNvPr>
                <p:cNvSpPr/>
                <p:nvPr/>
              </p:nvSpPr>
              <p:spPr>
                <a:xfrm>
                  <a:off x="4586314" y="1327799"/>
                  <a:ext cx="3360718" cy="5142016"/>
                </a:xfrm>
                <a:custGeom>
                  <a:avLst/>
                  <a:gdLst>
                    <a:gd name="connsiteX0" fmla="*/ 1781299 w 3360717"/>
                    <a:gd name="connsiteY0" fmla="*/ 0 h 5142016"/>
                    <a:gd name="connsiteX1" fmla="*/ 1211284 w 3360717"/>
                    <a:gd name="connsiteY1" fmla="*/ 843148 h 5142016"/>
                    <a:gd name="connsiteX2" fmla="*/ 1306286 w 3360717"/>
                    <a:gd name="connsiteY2" fmla="*/ 914400 h 5142016"/>
                    <a:gd name="connsiteX3" fmla="*/ 831273 w 3360717"/>
                    <a:gd name="connsiteY3" fmla="*/ 1698172 h 5142016"/>
                    <a:gd name="connsiteX4" fmla="*/ 653143 w 3360717"/>
                    <a:gd name="connsiteY4" fmla="*/ 1650670 h 5142016"/>
                    <a:gd name="connsiteX5" fmla="*/ 605642 w 3360717"/>
                    <a:gd name="connsiteY5" fmla="*/ 1603169 h 5142016"/>
                    <a:gd name="connsiteX6" fmla="*/ 0 w 3360717"/>
                    <a:gd name="connsiteY6" fmla="*/ 2529444 h 5142016"/>
                    <a:gd name="connsiteX7" fmla="*/ 439387 w 3360717"/>
                    <a:gd name="connsiteY7" fmla="*/ 2814452 h 5142016"/>
                    <a:gd name="connsiteX8" fmla="*/ 380011 w 3360717"/>
                    <a:gd name="connsiteY8" fmla="*/ 2992582 h 5142016"/>
                    <a:gd name="connsiteX9" fmla="*/ 558141 w 3360717"/>
                    <a:gd name="connsiteY9" fmla="*/ 3194463 h 5142016"/>
                    <a:gd name="connsiteX10" fmla="*/ 795647 w 3360717"/>
                    <a:gd name="connsiteY10" fmla="*/ 3265715 h 5142016"/>
                    <a:gd name="connsiteX11" fmla="*/ 843149 w 3360717"/>
                    <a:gd name="connsiteY11" fmla="*/ 3372593 h 5142016"/>
                    <a:gd name="connsiteX12" fmla="*/ 878775 w 3360717"/>
                    <a:gd name="connsiteY12" fmla="*/ 3586348 h 5142016"/>
                    <a:gd name="connsiteX13" fmla="*/ 1330037 w 3360717"/>
                    <a:gd name="connsiteY13" fmla="*/ 3823855 h 5142016"/>
                    <a:gd name="connsiteX14" fmla="*/ 1211284 w 3360717"/>
                    <a:gd name="connsiteY14" fmla="*/ 4144489 h 5142016"/>
                    <a:gd name="connsiteX15" fmla="*/ 1484416 w 3360717"/>
                    <a:gd name="connsiteY15" fmla="*/ 4429496 h 5142016"/>
                    <a:gd name="connsiteX16" fmla="*/ 1710047 w 3360717"/>
                    <a:gd name="connsiteY16" fmla="*/ 4762006 h 5142016"/>
                    <a:gd name="connsiteX17" fmla="*/ 1816925 w 3360717"/>
                    <a:gd name="connsiteY17" fmla="*/ 5047013 h 5142016"/>
                    <a:gd name="connsiteX18" fmla="*/ 1805050 w 3360717"/>
                    <a:gd name="connsiteY18" fmla="*/ 5142016 h 5142016"/>
                    <a:gd name="connsiteX19" fmla="*/ 2743200 w 3360717"/>
                    <a:gd name="connsiteY19" fmla="*/ 4963886 h 5142016"/>
                    <a:gd name="connsiteX20" fmla="*/ 3028208 w 3360717"/>
                    <a:gd name="connsiteY20" fmla="*/ 4595751 h 5142016"/>
                    <a:gd name="connsiteX21" fmla="*/ 3241964 w 3360717"/>
                    <a:gd name="connsiteY21" fmla="*/ 4298868 h 5142016"/>
                    <a:gd name="connsiteX22" fmla="*/ 3360717 w 3360717"/>
                    <a:gd name="connsiteY22" fmla="*/ 4073237 h 5142016"/>
                    <a:gd name="connsiteX23" fmla="*/ 3313216 w 3360717"/>
                    <a:gd name="connsiteY23" fmla="*/ 3633850 h 5142016"/>
                    <a:gd name="connsiteX24" fmla="*/ 3182587 w 3360717"/>
                    <a:gd name="connsiteY24" fmla="*/ 3289465 h 5142016"/>
                    <a:gd name="connsiteX25" fmla="*/ 3206338 w 3360717"/>
                    <a:gd name="connsiteY25" fmla="*/ 3123211 h 5142016"/>
                    <a:gd name="connsiteX26" fmla="*/ 3218213 w 3360717"/>
                    <a:gd name="connsiteY26" fmla="*/ 2921330 h 5142016"/>
                    <a:gd name="connsiteX27" fmla="*/ 3158837 w 3360717"/>
                    <a:gd name="connsiteY27" fmla="*/ 2683824 h 5142016"/>
                    <a:gd name="connsiteX28" fmla="*/ 3087585 w 3360717"/>
                    <a:gd name="connsiteY28" fmla="*/ 2576946 h 5142016"/>
                    <a:gd name="connsiteX29" fmla="*/ 2945081 w 3360717"/>
                    <a:gd name="connsiteY29" fmla="*/ 2434442 h 5142016"/>
                    <a:gd name="connsiteX30" fmla="*/ 2695699 w 3360717"/>
                    <a:gd name="connsiteY30" fmla="*/ 2648198 h 5142016"/>
                    <a:gd name="connsiteX31" fmla="*/ 2422567 w 3360717"/>
                    <a:gd name="connsiteY31" fmla="*/ 2778826 h 5142016"/>
                    <a:gd name="connsiteX32" fmla="*/ 1733798 w 3360717"/>
                    <a:gd name="connsiteY32" fmla="*/ 2280063 h 5142016"/>
                    <a:gd name="connsiteX33" fmla="*/ 1923803 w 3360717"/>
                    <a:gd name="connsiteY33" fmla="*/ 2042556 h 5142016"/>
                    <a:gd name="connsiteX34" fmla="*/ 2280063 w 3360717"/>
                    <a:gd name="connsiteY34" fmla="*/ 1971304 h 5142016"/>
                    <a:gd name="connsiteX35" fmla="*/ 2565071 w 3360717"/>
                    <a:gd name="connsiteY35" fmla="*/ 1650670 h 5142016"/>
                    <a:gd name="connsiteX36" fmla="*/ 2671949 w 3360717"/>
                    <a:gd name="connsiteY36" fmla="*/ 1520042 h 5142016"/>
                    <a:gd name="connsiteX37" fmla="*/ 2755076 w 3360717"/>
                    <a:gd name="connsiteY37" fmla="*/ 1413164 h 5142016"/>
                    <a:gd name="connsiteX38" fmla="*/ 2766951 w 3360717"/>
                    <a:gd name="connsiteY38" fmla="*/ 1389413 h 5142016"/>
                    <a:gd name="connsiteX39" fmla="*/ 2968832 w 3360717"/>
                    <a:gd name="connsiteY39" fmla="*/ 1484416 h 5142016"/>
                    <a:gd name="connsiteX40" fmla="*/ 3277590 w 3360717"/>
                    <a:gd name="connsiteY40" fmla="*/ 1282535 h 5142016"/>
                    <a:gd name="connsiteX41" fmla="*/ 3051959 w 3360717"/>
                    <a:gd name="connsiteY41" fmla="*/ 985652 h 5142016"/>
                    <a:gd name="connsiteX42" fmla="*/ 1900052 w 3360717"/>
                    <a:gd name="connsiteY42" fmla="*/ 59377 h 5142016"/>
                    <a:gd name="connsiteX43" fmla="*/ 1781299 w 3360717"/>
                    <a:gd name="connsiteY43" fmla="*/ 59377 h 5142016"/>
                    <a:gd name="connsiteX44" fmla="*/ 1733798 w 3360717"/>
                    <a:gd name="connsiteY44" fmla="*/ 59377 h 5142016"/>
                    <a:gd name="connsiteX45" fmla="*/ 1733798 w 3360717"/>
                    <a:gd name="connsiteY45" fmla="*/ 59377 h 514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3360717" h="5142016">
                      <a:moveTo>
                        <a:pt x="1781299" y="0"/>
                      </a:moveTo>
                      <a:lnTo>
                        <a:pt x="1211284" y="843148"/>
                      </a:lnTo>
                      <a:lnTo>
                        <a:pt x="1306286" y="914400"/>
                      </a:lnTo>
                      <a:lnTo>
                        <a:pt x="831273" y="1698172"/>
                      </a:lnTo>
                      <a:lnTo>
                        <a:pt x="653143" y="1650670"/>
                      </a:lnTo>
                      <a:lnTo>
                        <a:pt x="605642" y="1603169"/>
                      </a:lnTo>
                      <a:lnTo>
                        <a:pt x="0" y="2529444"/>
                      </a:lnTo>
                      <a:lnTo>
                        <a:pt x="439387" y="2814452"/>
                      </a:lnTo>
                      <a:lnTo>
                        <a:pt x="380011" y="2992582"/>
                      </a:lnTo>
                      <a:lnTo>
                        <a:pt x="558141" y="3194463"/>
                      </a:lnTo>
                      <a:lnTo>
                        <a:pt x="795647" y="3265715"/>
                      </a:lnTo>
                      <a:lnTo>
                        <a:pt x="843149" y="3372593"/>
                      </a:lnTo>
                      <a:lnTo>
                        <a:pt x="878775" y="3586348"/>
                      </a:lnTo>
                      <a:lnTo>
                        <a:pt x="1330037" y="3823855"/>
                      </a:lnTo>
                      <a:lnTo>
                        <a:pt x="1211284" y="4144489"/>
                      </a:lnTo>
                      <a:lnTo>
                        <a:pt x="1484416" y="4429496"/>
                      </a:lnTo>
                      <a:lnTo>
                        <a:pt x="1710047" y="4762006"/>
                      </a:lnTo>
                      <a:lnTo>
                        <a:pt x="1816925" y="5047013"/>
                      </a:lnTo>
                      <a:lnTo>
                        <a:pt x="1805050" y="5142016"/>
                      </a:lnTo>
                      <a:lnTo>
                        <a:pt x="2743200" y="4963886"/>
                      </a:lnTo>
                      <a:lnTo>
                        <a:pt x="3028208" y="4595751"/>
                      </a:lnTo>
                      <a:lnTo>
                        <a:pt x="3241964" y="4298868"/>
                      </a:lnTo>
                      <a:lnTo>
                        <a:pt x="3360717" y="4073237"/>
                      </a:lnTo>
                      <a:lnTo>
                        <a:pt x="3313216" y="3633850"/>
                      </a:lnTo>
                      <a:lnTo>
                        <a:pt x="3182587" y="3289465"/>
                      </a:lnTo>
                      <a:lnTo>
                        <a:pt x="3206338" y="3123211"/>
                      </a:lnTo>
                      <a:lnTo>
                        <a:pt x="3218213" y="2921330"/>
                      </a:lnTo>
                      <a:lnTo>
                        <a:pt x="3158837" y="2683824"/>
                      </a:lnTo>
                      <a:lnTo>
                        <a:pt x="3087585" y="2576946"/>
                      </a:lnTo>
                      <a:lnTo>
                        <a:pt x="2945081" y="2434442"/>
                      </a:lnTo>
                      <a:lnTo>
                        <a:pt x="2695699" y="2648198"/>
                      </a:lnTo>
                      <a:lnTo>
                        <a:pt x="2422567" y="2778826"/>
                      </a:lnTo>
                      <a:lnTo>
                        <a:pt x="1733798" y="2280063"/>
                      </a:lnTo>
                      <a:lnTo>
                        <a:pt x="1923803" y="2042556"/>
                      </a:lnTo>
                      <a:lnTo>
                        <a:pt x="2280063" y="1971304"/>
                      </a:lnTo>
                      <a:lnTo>
                        <a:pt x="2565071" y="1650670"/>
                      </a:lnTo>
                      <a:lnTo>
                        <a:pt x="2671949" y="1520042"/>
                      </a:lnTo>
                      <a:lnTo>
                        <a:pt x="2755076" y="1413164"/>
                      </a:lnTo>
                      <a:lnTo>
                        <a:pt x="2766951" y="1389413"/>
                      </a:lnTo>
                      <a:lnTo>
                        <a:pt x="2968832" y="1484416"/>
                      </a:lnTo>
                      <a:lnTo>
                        <a:pt x="3277590" y="1282535"/>
                      </a:lnTo>
                      <a:lnTo>
                        <a:pt x="3051959" y="985652"/>
                      </a:lnTo>
                      <a:lnTo>
                        <a:pt x="1900052" y="59377"/>
                      </a:lnTo>
                      <a:lnTo>
                        <a:pt x="1781299" y="59377"/>
                      </a:lnTo>
                      <a:lnTo>
                        <a:pt x="1733798" y="59377"/>
                      </a:lnTo>
                      <a:lnTo>
                        <a:pt x="1733798" y="59377"/>
                      </a:lnTo>
                    </a:path>
                  </a:pathLst>
                </a:custGeom>
                <a:noFill/>
                <a:ln w="381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10" name="Freeform: Shape 8">
                  <a:extLst>
                    <a:ext uri="{FF2B5EF4-FFF2-40B4-BE49-F238E27FC236}">
                      <a16:creationId xmlns:a16="http://schemas.microsoft.com/office/drawing/2014/main" id="{093CA2BE-0864-CD2C-0BE9-42B715F26A17}"/>
                    </a:ext>
                  </a:extLst>
                </p:cNvPr>
                <p:cNvSpPr/>
                <p:nvPr/>
              </p:nvSpPr>
              <p:spPr>
                <a:xfrm>
                  <a:off x="9377917" y="3051544"/>
                  <a:ext cx="1297172" cy="1318437"/>
                </a:xfrm>
                <a:custGeom>
                  <a:avLst/>
                  <a:gdLst>
                    <a:gd name="connsiteX0" fmla="*/ 329610 w 1297172"/>
                    <a:gd name="connsiteY0" fmla="*/ 0 h 1318437"/>
                    <a:gd name="connsiteX1" fmla="*/ 552893 w 1297172"/>
                    <a:gd name="connsiteY1" fmla="*/ 170121 h 1318437"/>
                    <a:gd name="connsiteX2" fmla="*/ 765544 w 1297172"/>
                    <a:gd name="connsiteY2" fmla="*/ 287079 h 1318437"/>
                    <a:gd name="connsiteX3" fmla="*/ 893135 w 1297172"/>
                    <a:gd name="connsiteY3" fmla="*/ 372140 h 1318437"/>
                    <a:gd name="connsiteX4" fmla="*/ 999461 w 1297172"/>
                    <a:gd name="connsiteY4" fmla="*/ 414670 h 1318437"/>
                    <a:gd name="connsiteX5" fmla="*/ 1137684 w 1297172"/>
                    <a:gd name="connsiteY5" fmla="*/ 712382 h 1318437"/>
                    <a:gd name="connsiteX6" fmla="*/ 1244010 w 1297172"/>
                    <a:gd name="connsiteY6" fmla="*/ 978196 h 1318437"/>
                    <a:gd name="connsiteX7" fmla="*/ 1244010 w 1297172"/>
                    <a:gd name="connsiteY7" fmla="*/ 1031358 h 1318437"/>
                    <a:gd name="connsiteX8" fmla="*/ 1297172 w 1297172"/>
                    <a:gd name="connsiteY8" fmla="*/ 1318437 h 1318437"/>
                    <a:gd name="connsiteX9" fmla="*/ 531628 w 1297172"/>
                    <a:gd name="connsiteY9" fmla="*/ 776177 h 1318437"/>
                    <a:gd name="connsiteX10" fmla="*/ 159489 w 1297172"/>
                    <a:gd name="connsiteY10" fmla="*/ 467833 h 1318437"/>
                    <a:gd name="connsiteX11" fmla="*/ 0 w 1297172"/>
                    <a:gd name="connsiteY11" fmla="*/ 372140 h 1318437"/>
                    <a:gd name="connsiteX12" fmla="*/ 329610 w 1297172"/>
                    <a:gd name="connsiteY12" fmla="*/ 0 h 1318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97172" h="1318437">
                      <a:moveTo>
                        <a:pt x="329610" y="0"/>
                      </a:moveTo>
                      <a:lnTo>
                        <a:pt x="552893" y="170121"/>
                      </a:lnTo>
                      <a:lnTo>
                        <a:pt x="765544" y="287079"/>
                      </a:lnTo>
                      <a:lnTo>
                        <a:pt x="893135" y="372140"/>
                      </a:lnTo>
                      <a:lnTo>
                        <a:pt x="999461" y="414670"/>
                      </a:lnTo>
                      <a:lnTo>
                        <a:pt x="1137684" y="712382"/>
                      </a:lnTo>
                      <a:lnTo>
                        <a:pt x="1244010" y="978196"/>
                      </a:lnTo>
                      <a:lnTo>
                        <a:pt x="1244010" y="1031358"/>
                      </a:lnTo>
                      <a:lnTo>
                        <a:pt x="1297172" y="1318437"/>
                      </a:lnTo>
                      <a:lnTo>
                        <a:pt x="531628" y="776177"/>
                      </a:lnTo>
                      <a:lnTo>
                        <a:pt x="159489" y="467833"/>
                      </a:lnTo>
                      <a:lnTo>
                        <a:pt x="0" y="372140"/>
                      </a:lnTo>
                      <a:lnTo>
                        <a:pt x="329610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7EE0E95-CB38-08DF-0A81-BF510C89A072}"/>
                </a:ext>
              </a:extLst>
            </p:cNvPr>
            <p:cNvSpPr txBox="1"/>
            <p:nvPr/>
          </p:nvSpPr>
          <p:spPr>
            <a:xfrm>
              <a:off x="3746519" y="6137666"/>
              <a:ext cx="3564161" cy="228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raf_cpe_uk_1988_v_5172 – 12th April 1947 </a:t>
              </a:r>
            </a:p>
          </p:txBody>
        </p:sp>
      </p:grpSp>
      <p:pic>
        <p:nvPicPr>
          <p:cNvPr id="19" name="Logo">
            <a:extLst>
              <a:ext uri="{FF2B5EF4-FFF2-40B4-BE49-F238E27FC236}">
                <a16:creationId xmlns:a16="http://schemas.microsoft.com/office/drawing/2014/main" id="{1E3D5DB2-B10B-F88A-84BF-3C1C60BEBB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sp>
        <p:nvSpPr>
          <p:cNvPr id="11" name="Title">
            <a:extLst>
              <a:ext uri="{FF2B5EF4-FFF2-40B4-BE49-F238E27FC236}">
                <a16:creationId xmlns:a16="http://schemas.microsoft.com/office/drawing/2014/main" id="{581F8DA6-4293-DA2F-ED04-6EA1A7DB8909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Allotments</a:t>
            </a:r>
          </a:p>
        </p:txBody>
      </p:sp>
    </p:spTree>
    <p:extLst>
      <p:ext uri="{BB962C8B-B14F-4D97-AF65-F5344CB8AC3E}">
        <p14:creationId xmlns:p14="http://schemas.microsoft.com/office/powerpoint/2010/main" val="14804339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26D674-DE71-739A-AC8E-3DCFC9B9A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8A6A0C8C-BCC4-89DA-4767-1CB00089ED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Anti-aircraft sites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5585C246-C7DD-5E8A-3D68-DBBC52ED643E}"/>
              </a:ext>
            </a:extLst>
          </p:cNvPr>
          <p:cNvSpPr txBox="1"/>
          <p:nvPr/>
        </p:nvSpPr>
        <p:spPr>
          <a:xfrm>
            <a:off x="475796" y="1300641"/>
            <a:ext cx="11263622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Anti-aircraft (AA) sites were widespread due to the threat of bombing. There were three main types of anti-aircraft sites, heavy guns (HAA), light guns (LAA) and batteries (ZAA).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AB329FA8-FABE-8461-F84F-3968B33B97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8ABE4B50-07B4-4623-871E-76A5A36FA05D}"/>
              </a:ext>
            </a:extLst>
          </p:cNvPr>
          <p:cNvGrpSpPr/>
          <p:nvPr/>
        </p:nvGrpSpPr>
        <p:grpSpPr>
          <a:xfrm>
            <a:off x="5072990" y="5492638"/>
            <a:ext cx="5287560" cy="967573"/>
            <a:chOff x="2504305" y="5841523"/>
            <a:chExt cx="5287560" cy="967573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6992F94-8430-11FB-D7A9-5C1CCB035715}"/>
                </a:ext>
              </a:extLst>
            </p:cNvPr>
            <p:cNvSpPr txBox="1"/>
            <p:nvPr/>
          </p:nvSpPr>
          <p:spPr>
            <a:xfrm>
              <a:off x="2504305" y="5841523"/>
              <a:ext cx="5153157" cy="967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300" spc="20" dirty="0">
                  <a:latin typeface="Linkpen 17a Print" panose="03050602060000000000" pitchFamily="66" charset="77"/>
                </a:rPr>
                <a:t>ZAA sites are clearly seen on aerial photographs. They were a series of rockets laid out in a grid pattern. This one is at Radcliffe Park, Salford.</a:t>
              </a:r>
            </a:p>
          </p:txBody>
        </p: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3CB4A6B-3452-8EA0-9BC1-19A3278152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7514011" y="5898659"/>
              <a:ext cx="324875" cy="230832"/>
            </a:xfrm>
            <a:prstGeom prst="rect">
              <a:avLst/>
            </a:prstGeom>
          </p:spPr>
        </p:pic>
      </p:grpSp>
      <p:pic>
        <p:nvPicPr>
          <p:cNvPr id="19" name="Logo">
            <a:extLst>
              <a:ext uri="{FF2B5EF4-FFF2-40B4-BE49-F238E27FC236}">
                <a16:creationId xmlns:a16="http://schemas.microsoft.com/office/drawing/2014/main" id="{1BE3E5D6-4DBC-5604-A3B9-EFFC4EFA45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sp>
        <p:nvSpPr>
          <p:cNvPr id="11" name="Title">
            <a:extLst>
              <a:ext uri="{FF2B5EF4-FFF2-40B4-BE49-F238E27FC236}">
                <a16:creationId xmlns:a16="http://schemas.microsoft.com/office/drawing/2014/main" id="{A899EA8E-2433-E61D-46BD-0287FE86645F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Anti-aircraft sites</a:t>
            </a:r>
          </a:p>
        </p:txBody>
      </p:sp>
      <p:sp>
        <p:nvSpPr>
          <p:cNvPr id="7" name="Text ">
            <a:extLst>
              <a:ext uri="{FF2B5EF4-FFF2-40B4-BE49-F238E27FC236}">
                <a16:creationId xmlns:a16="http://schemas.microsoft.com/office/drawing/2014/main" id="{F2196D38-BDDE-C788-FDD5-AD0412843ECD}"/>
              </a:ext>
            </a:extLst>
          </p:cNvPr>
          <p:cNvSpPr txBox="1"/>
          <p:nvPr/>
        </p:nvSpPr>
        <p:spPr>
          <a:xfrm>
            <a:off x="475796" y="2194940"/>
            <a:ext cx="7262319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LAA sites used a range of weapons against low flying aircraft. They are rarely visible on aerial photographs.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2708699-7896-8D08-04F3-AAD3C2CAC7ED}"/>
              </a:ext>
            </a:extLst>
          </p:cNvPr>
          <p:cNvGrpSpPr/>
          <p:nvPr/>
        </p:nvGrpSpPr>
        <p:grpSpPr>
          <a:xfrm>
            <a:off x="475796" y="3151057"/>
            <a:ext cx="3643957" cy="2941177"/>
            <a:chOff x="481004" y="3096634"/>
            <a:chExt cx="3643957" cy="2941177"/>
          </a:xfrm>
        </p:grpSpPr>
        <p:pic>
          <p:nvPicPr>
            <p:cNvPr id="13" name="Picture 12" descr="Aerial view of a building&#10;&#10;AI-generated content may be incorrect.">
              <a:extLst>
                <a:ext uri="{FF2B5EF4-FFF2-40B4-BE49-F238E27FC236}">
                  <a16:creationId xmlns:a16="http://schemas.microsoft.com/office/drawing/2014/main" id="{0D622C02-A64C-E29E-0830-096FEB50C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5925" y="3140232"/>
              <a:ext cx="3579036" cy="2897579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7E405A1-2B22-2174-2A0E-B825945787EB}"/>
                </a:ext>
              </a:extLst>
            </p:cNvPr>
            <p:cNvSpPr txBox="1"/>
            <p:nvPr/>
          </p:nvSpPr>
          <p:spPr>
            <a:xfrm>
              <a:off x="481004" y="3096634"/>
              <a:ext cx="355289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os_52r49_v_040 – 23rd August 1952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65566BD-8A03-47F6-AC69-3903D79496E9}"/>
              </a:ext>
            </a:extLst>
          </p:cNvPr>
          <p:cNvGrpSpPr/>
          <p:nvPr/>
        </p:nvGrpSpPr>
        <p:grpSpPr>
          <a:xfrm>
            <a:off x="7861661" y="2181894"/>
            <a:ext cx="3784666" cy="3226130"/>
            <a:chOff x="4482887" y="1917284"/>
            <a:chExt cx="3784666" cy="3226130"/>
          </a:xfrm>
        </p:grpSpPr>
        <p:pic>
          <p:nvPicPr>
            <p:cNvPr id="17" name="Picture 16" descr="An aerial view of a field&#10;&#10;AI-generated content may be incorrect.">
              <a:extLst>
                <a:ext uri="{FF2B5EF4-FFF2-40B4-BE49-F238E27FC236}">
                  <a16:creationId xmlns:a16="http://schemas.microsoft.com/office/drawing/2014/main" id="{2B06F8CC-4F84-4EEA-F8E4-0E2811620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4327" y="2103331"/>
              <a:ext cx="3693226" cy="3040083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6D0256-5BF7-92A7-5D80-60C426F23001}"/>
                </a:ext>
              </a:extLst>
            </p:cNvPr>
            <p:cNvSpPr txBox="1"/>
            <p:nvPr/>
          </p:nvSpPr>
          <p:spPr>
            <a:xfrm>
              <a:off x="4482887" y="1917284"/>
              <a:ext cx="355289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raf_106g_uk_622_rp_3332  - 10th August 1945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8AB61B6-31C1-BA38-33B7-B23B97CFA011}"/>
              </a:ext>
            </a:extLst>
          </p:cNvPr>
          <p:cNvGrpSpPr/>
          <p:nvPr/>
        </p:nvGrpSpPr>
        <p:grpSpPr>
          <a:xfrm>
            <a:off x="4211193" y="3166419"/>
            <a:ext cx="2753024" cy="1567737"/>
            <a:chOff x="4340851" y="5841523"/>
            <a:chExt cx="2753024" cy="156773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E166B5-71A8-6EDF-CF2C-2C678B6679A8}"/>
                </a:ext>
              </a:extLst>
            </p:cNvPr>
            <p:cNvSpPr txBox="1"/>
            <p:nvPr/>
          </p:nvSpPr>
          <p:spPr>
            <a:xfrm>
              <a:off x="4596608" y="5841523"/>
              <a:ext cx="2497267" cy="1567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300" spc="20" dirty="0">
                  <a:latin typeface="Linkpen 17a Print" panose="03050602060000000000" pitchFamily="66" charset="77"/>
                </a:rPr>
                <a:t>HAA sites are clearly seen on aerial photographs. This one is at </a:t>
              </a:r>
              <a:r>
                <a:rPr lang="en-US" sz="1300" spc="20" dirty="0" err="1">
                  <a:latin typeface="Linkpen 17a Print" panose="03050602060000000000" pitchFamily="66" charset="77"/>
                </a:rPr>
                <a:t>Grangetown</a:t>
              </a:r>
              <a:r>
                <a:rPr lang="en-US" sz="1300" spc="20" dirty="0">
                  <a:latin typeface="Linkpen 17a Print" panose="03050602060000000000" pitchFamily="66" charset="77"/>
                </a:rPr>
                <a:t>, Middlesbrough.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490DD27-BAAB-F8BD-D44C-11B7132691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4340851" y="5935603"/>
              <a:ext cx="324875" cy="2308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2779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11" grpId="0"/>
      <p:bldP spid="7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E33E7F-EC84-066A-0169-B989D0E5B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D3CF405F-6980-F226-F49E-97D5CC3DD0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Anti-glider trenches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14E0F3E2-A83B-4717-7B92-AC66706D60AF}"/>
              </a:ext>
            </a:extLst>
          </p:cNvPr>
          <p:cNvSpPr txBox="1"/>
          <p:nvPr/>
        </p:nvSpPr>
        <p:spPr>
          <a:xfrm>
            <a:off x="7940863" y="1270835"/>
            <a:ext cx="3815588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Anti-glider trenches can be seen on large areas of open land. The zig-zag trenches were designed to stop enemy planes from landing.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This picture shows the anti-glider trenches on the parkland in front of Hampton Court in London.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red areas show bomb craters.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03C096FF-5513-10C6-69A5-02059B5E15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510170FF-1F10-F51D-9EBE-74D07C2CB3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sp>
        <p:nvSpPr>
          <p:cNvPr id="11" name="Title">
            <a:extLst>
              <a:ext uri="{FF2B5EF4-FFF2-40B4-BE49-F238E27FC236}">
                <a16:creationId xmlns:a16="http://schemas.microsoft.com/office/drawing/2014/main" id="{D1E6D5D3-052A-E388-CDEC-1DF91AA2F70D}"/>
              </a:ext>
            </a:extLst>
          </p:cNvPr>
          <p:cNvSpPr txBox="1">
            <a:spLocks/>
          </p:cNvSpPr>
          <p:nvPr/>
        </p:nvSpPr>
        <p:spPr>
          <a:xfrm>
            <a:off x="395575" y="361423"/>
            <a:ext cx="8997807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Anti-glider (landing) trenches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6D94249-B21B-28C4-86AD-D829399DD71D}"/>
              </a:ext>
            </a:extLst>
          </p:cNvPr>
          <p:cNvGrpSpPr/>
          <p:nvPr/>
        </p:nvGrpSpPr>
        <p:grpSpPr>
          <a:xfrm>
            <a:off x="335267" y="1106793"/>
            <a:ext cx="7467609" cy="5104441"/>
            <a:chOff x="335270" y="1052343"/>
            <a:chExt cx="7467609" cy="5104441"/>
          </a:xfrm>
        </p:grpSpPr>
        <p:pic>
          <p:nvPicPr>
            <p:cNvPr id="3" name="Picture 2" descr="A map of a park&#10;&#10;AI-generated content may be incorrect.">
              <a:extLst>
                <a:ext uri="{FF2B5EF4-FFF2-40B4-BE49-F238E27FC236}">
                  <a16:creationId xmlns:a16="http://schemas.microsoft.com/office/drawing/2014/main" id="{A26D5F92-0A84-0A16-2BB1-4B1BB766F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270" y="1052343"/>
              <a:ext cx="7467609" cy="5104441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1ECA1BE-2ECC-F87E-7A5C-D1C420F599A7}"/>
                </a:ext>
              </a:extLst>
            </p:cNvPr>
            <p:cNvSpPr/>
            <p:nvPr/>
          </p:nvSpPr>
          <p:spPr>
            <a:xfrm>
              <a:off x="530112" y="1209040"/>
              <a:ext cx="7140688" cy="4826000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84630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63722C-36BF-C3F6-ED29-3F88A9BB9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7FC5027A-A0B8-EF56-0256-8250F96D86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/>
          <a:lstStyle/>
          <a:p>
            <a:r>
              <a:rPr lang="en-US" dirty="0"/>
              <a:t>Barracks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13B4039E-51FC-1088-E8ED-9E999EA29F39}"/>
              </a:ext>
            </a:extLst>
          </p:cNvPr>
          <p:cNvSpPr txBox="1"/>
          <p:nvPr/>
        </p:nvSpPr>
        <p:spPr>
          <a:xfrm>
            <a:off x="504260" y="1429744"/>
            <a:ext cx="3033268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Lots of accommodation was built for soldiers during World War 2. 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Army barracks, such as these ones in Dover, Kent can be seen from aerial pictures.</a:t>
            </a:r>
          </a:p>
        </p:txBody>
      </p:sp>
      <p:pic>
        <p:nvPicPr>
          <p:cNvPr id="18" name="Picture 17" descr="A close-up of a sign&#10;&#10;AI-generated content may be incorrect.">
            <a:hlinkClick r:id="rId4" action="ppaction://hlinksldjump"/>
            <a:extLst>
              <a:ext uri="{FF2B5EF4-FFF2-40B4-BE49-F238E27FC236}">
                <a16:creationId xmlns:a16="http://schemas.microsoft.com/office/drawing/2014/main" id="{31184D87-2C47-FA21-BEAE-F3F74A07EC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7727" y="128104"/>
            <a:ext cx="2038260" cy="837339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41800985-B7D2-D4F2-4E0F-92C27EE55093}"/>
              </a:ext>
            </a:extLst>
          </p:cNvPr>
          <p:cNvSpPr txBox="1">
            <a:spLocks/>
          </p:cNvSpPr>
          <p:nvPr/>
        </p:nvSpPr>
        <p:spPr>
          <a:xfrm>
            <a:off x="404811" y="480202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Barracks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B80D4B-77E0-70E3-8DC3-9398B2769F82}"/>
              </a:ext>
            </a:extLst>
          </p:cNvPr>
          <p:cNvGrpSpPr/>
          <p:nvPr/>
        </p:nvGrpSpPr>
        <p:grpSpPr>
          <a:xfrm>
            <a:off x="4224190" y="1192818"/>
            <a:ext cx="7510623" cy="5214998"/>
            <a:chOff x="3606943" y="714091"/>
            <a:chExt cx="7882856" cy="547345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63835B3-0A66-D5CF-4886-A49044043381}"/>
                </a:ext>
              </a:extLst>
            </p:cNvPr>
            <p:cNvGrpSpPr/>
            <p:nvPr/>
          </p:nvGrpSpPr>
          <p:grpSpPr>
            <a:xfrm>
              <a:off x="3606943" y="741680"/>
              <a:ext cx="7882856" cy="5445869"/>
              <a:chOff x="4869247" y="1278567"/>
              <a:chExt cx="6225473" cy="4300866"/>
            </a:xfrm>
          </p:grpSpPr>
          <p:pic>
            <p:nvPicPr>
              <p:cNvPr id="10" name="Picture 9" descr="Black and white aerial photo of a rural area showing an army barracks. ">
                <a:extLst>
                  <a:ext uri="{FF2B5EF4-FFF2-40B4-BE49-F238E27FC236}">
                    <a16:creationId xmlns:a16="http://schemas.microsoft.com/office/drawing/2014/main" id="{DA370FB4-C70B-F2B8-F830-537273C060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69247" y="1278567"/>
                <a:ext cx="6225473" cy="4300866"/>
              </a:xfrm>
              <a:prstGeom prst="rect">
                <a:avLst/>
              </a:prstGeom>
              <a:ln w="22225">
                <a:solidFill>
                  <a:schemeClr val="tx1"/>
                </a:solidFill>
              </a:ln>
            </p:spPr>
          </p:pic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F5FC294-312A-19E6-AA96-CCCDC1E9725B}"/>
                  </a:ext>
                </a:extLst>
              </p:cNvPr>
              <p:cNvSpPr/>
              <p:nvPr/>
            </p:nvSpPr>
            <p:spPr>
              <a:xfrm rot="1145348">
                <a:off x="7721424" y="2428871"/>
                <a:ext cx="2722985" cy="2740918"/>
              </a:xfrm>
              <a:prstGeom prst="roundRect">
                <a:avLst/>
              </a:prstGeom>
              <a:noFill/>
              <a:ln w="7620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DC622EF-8BD7-93B6-ED13-526D422CB2D3}"/>
                </a:ext>
              </a:extLst>
            </p:cNvPr>
            <p:cNvSpPr txBox="1"/>
            <p:nvPr/>
          </p:nvSpPr>
          <p:spPr>
            <a:xfrm>
              <a:off x="5430584" y="714091"/>
              <a:ext cx="317326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spc="2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Historic England ref: os_53t77_v_032 – 10th June 1953</a:t>
              </a:r>
            </a:p>
          </p:txBody>
        </p:sp>
      </p:grpSp>
      <p:pic>
        <p:nvPicPr>
          <p:cNvPr id="19" name="Logo">
            <a:extLst>
              <a:ext uri="{FF2B5EF4-FFF2-40B4-BE49-F238E27FC236}">
                <a16:creationId xmlns:a16="http://schemas.microsoft.com/office/drawing/2014/main" id="{4882F0FA-1579-F94F-075C-41EC49124A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0550" y="5565912"/>
            <a:ext cx="1831449" cy="1290645"/>
          </a:xfrm>
          <a:prstGeom prst="rect">
            <a:avLst/>
          </a:prstGeom>
        </p:spPr>
      </p:pic>
      <p:pic>
        <p:nvPicPr>
          <p:cNvPr id="13" name="Picture 12" descr="A cartoon of a person in a military uniform&#10;&#10;AI-generated content may be incorrect.">
            <a:extLst>
              <a:ext uri="{FF2B5EF4-FFF2-40B4-BE49-F238E27FC236}">
                <a16:creationId xmlns:a16="http://schemas.microsoft.com/office/drawing/2014/main" id="{030A9D02-D7C7-B953-8D03-04D69C2008B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7528" y="2514825"/>
            <a:ext cx="1664156" cy="479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16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365</TotalTime>
  <Words>1429</Words>
  <Application>Microsoft Macintosh PowerPoint</Application>
  <PresentationFormat>Widescreen</PresentationFormat>
  <Paragraphs>164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Calibri</vt:lpstr>
      <vt:lpstr>Aptos</vt:lpstr>
      <vt:lpstr>Superclarendon Rg</vt:lpstr>
      <vt:lpstr>Calibri Light</vt:lpstr>
      <vt:lpstr>Linkpen 17a Print</vt:lpstr>
      <vt:lpstr>Arial</vt:lpstr>
      <vt:lpstr>Office Theme</vt:lpstr>
      <vt:lpstr>Aerial evidence</vt:lpstr>
      <vt:lpstr>Spotting evidence</vt:lpstr>
      <vt:lpstr>Evidence</vt:lpstr>
      <vt:lpstr>Air raid shelters</vt:lpstr>
      <vt:lpstr>Airfields</vt:lpstr>
      <vt:lpstr>Allotments</vt:lpstr>
      <vt:lpstr>Anti-aircraft sites</vt:lpstr>
      <vt:lpstr>Anti-glider trenches</vt:lpstr>
      <vt:lpstr>Barracks</vt:lpstr>
      <vt:lpstr>Barrage balloons</vt:lpstr>
      <vt:lpstr>Bomb damage</vt:lpstr>
      <vt:lpstr>Camouflaged buildings</vt:lpstr>
      <vt:lpstr>Emergency water supplies</vt:lpstr>
      <vt:lpstr>Hospitals</vt:lpstr>
      <vt:lpstr>Munitions sites</vt:lpstr>
      <vt:lpstr>Pre-fabricated houses</vt:lpstr>
      <vt:lpstr>Prisoner of war camps</vt:lpstr>
      <vt:lpstr>Seafront defences</vt:lpstr>
      <vt:lpstr>Searchlight batteries</vt:lpstr>
      <vt:lpstr>Spotting evidence answers</vt:lpstr>
      <vt:lpstr>Spot the difference</vt:lpstr>
      <vt:lpstr>Spot the difference 2</vt:lpstr>
      <vt:lpstr>Web Links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Teacher's Pet Classroom Resources</cp:lastModifiedBy>
  <cp:revision>60</cp:revision>
  <dcterms:created xsi:type="dcterms:W3CDTF">2022-12-09T08:02:53Z</dcterms:created>
  <dcterms:modified xsi:type="dcterms:W3CDTF">2026-01-08T08:08:08Z</dcterms:modified>
</cp:coreProperties>
</file>