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7"/>
  </p:notesMasterIdLst>
  <p:sldIdLst>
    <p:sldId id="256" r:id="rId2"/>
    <p:sldId id="259"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2" r:id="rId23"/>
    <p:sldId id="283" r:id="rId24"/>
    <p:sldId id="284" r:id="rId25"/>
    <p:sldId id="285" r:id="rId26"/>
  </p:sldIdLst>
  <p:sldSz cx="12192000" cy="6858000"/>
  <p:notesSz cx="6858000" cy="9144000"/>
  <p:embeddedFontLst>
    <p:embeddedFont>
      <p:font typeface="Linkpen 17a Print" panose="03050602060000000000" pitchFamily="66" charset="77"/>
      <p:regular r:id="rId28"/>
    </p:embeddedFont>
    <p:embeddedFont>
      <p:font typeface="Superclarendon Rg" panose="02000505080000020003" pitchFamily="2" charset="77"/>
      <p:regular r:id="rId29"/>
      <p:bold r:id="rId30"/>
      <p:italic r:id="rId31"/>
      <p:boldItalic r:id="rId3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E42"/>
    <a:srgbClr val="56AE44"/>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219"/>
    <p:restoredTop sz="96301"/>
  </p:normalViewPr>
  <p:slideViewPr>
    <p:cSldViewPr snapToGrid="0">
      <p:cViewPr varScale="1">
        <p:scale>
          <a:sx n="122" d="100"/>
          <a:sy n="122" d="100"/>
        </p:scale>
        <p:origin x="1088" y="20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1/8/26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5D18B-18A3-4AE8-E7F2-5AF7F8610B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B0330E-A67E-3978-43AF-807222E742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A05918-5D06-8F2F-F3C7-809F96D2282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2FBE82D-9B95-5583-DFC6-FA202E99CC78}"/>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3239925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1B5637-2835-3C17-4635-2332E7CBB9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213BC9-CAE8-F0BA-172F-91F8319475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BF69D4-F41A-139F-BEBD-9A0A2749227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FCDA397-2567-A74C-681A-3CB22B27EB00}"/>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19918092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8013B-1726-7205-455C-ED351F8934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1C7653-DED0-2797-F4B2-F28F6D1B10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FC9DE3-3EF9-FBEE-C8C6-45D731AE6FF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28D208C-A6C7-8BC8-0FB0-17139CB1CE06}"/>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18547587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237E02-FDA4-EE47-683D-5B0B01AF28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98F862-F0AB-1E51-7A32-F3138A6ECB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2EBAF1-ECCB-F223-5F85-1959403F326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E4317F0-B6B0-15EB-8A54-1DFA21352281}"/>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866322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579DCA-C459-D1AF-4F76-2C2AB12734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941B35-938B-8810-420E-CCA111BA9D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2B6060-0308-08C8-180E-DEB0C4AAC19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BE2DB40-9DDE-F684-2972-0E3AED153DF7}"/>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36238922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E4B903-D44D-5F31-51F3-0455717893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BA4AA8-CA09-3CE4-DFBA-4F04738041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F9B218-7ED4-F8DB-F4C9-F8CDB88BB7B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A7BE8D8-61C5-BBCD-D652-4701FF17A2CC}"/>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1737684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492F8-29F2-FC0B-2B83-AEB7E91C0D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0A2000-57EF-5E39-A179-5F19B0AEBA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FC261F-802E-E946-12D6-B13AD9E8F56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D79EFCE-6980-BC16-7A56-6314CF8BA29E}"/>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23302421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82F65-64E8-7361-4334-12AD72B411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AFAE79-AC12-896D-A0C5-F136755F69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8773C4-71B4-DABF-D6C8-2A6904AFAC5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4EA5181-FC6A-0D7C-DD7B-E98478CFB2EC}"/>
              </a:ext>
            </a:extLst>
          </p:cNvPr>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21254687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01F298-8562-E42E-9B4B-F31CE93662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3C89EB-9A56-53CE-7B69-EFC99F73FE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77BA54-1C81-6ED0-C88E-EABDA0CAE7A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0A3C11C-C118-F8FD-2E7F-B201133ABBD4}"/>
              </a:ext>
            </a:extLst>
          </p:cNvPr>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13276632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3FAA5-8286-1DE3-A417-7095524642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E03F1F-728A-CEDD-2FF1-54C6DD1B03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A30E3E-D246-1534-E698-619547C84AC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86D5D78-A71C-3E4B-043D-12CC017943E9}"/>
              </a:ext>
            </a:extLst>
          </p:cNvPr>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1081964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01839-5693-9B05-B2E6-B470629945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E3BB60-BCE9-B546-F362-283BFBC1DC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4C80BF-EF74-9D76-CEB7-65EE60F2532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39EC810-EC69-FE06-24C6-69D7C4478EB0}"/>
              </a:ext>
            </a:extLst>
          </p:cNvPr>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3278238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33013-A858-F185-00F3-57ACEEB180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0AAD47-9A2F-EF9B-E35C-411F16B116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361C75-02F9-B2A9-AB5E-4B80526FB9E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C317020-575A-7069-9846-EE009ABCC520}"/>
              </a:ext>
            </a:extLst>
          </p:cNvPr>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34913025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4D2BB-9940-CD80-7162-64147DD970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F4DF3B-31BC-FC6F-B498-35BC66BA29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915EA0-3014-6BF9-793D-FE054F3D453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6D31B1B-BCAC-3660-5FCE-210419240F37}"/>
              </a:ext>
            </a:extLst>
          </p:cNvPr>
          <p:cNvSpPr>
            <a:spLocks noGrp="1"/>
          </p:cNvSpPr>
          <p:nvPr>
            <p:ph type="sldNum" sz="quarter" idx="5"/>
          </p:nvPr>
        </p:nvSpPr>
        <p:spPr/>
        <p:txBody>
          <a:bodyPr/>
          <a:lstStyle/>
          <a:p>
            <a:fld id="{B9A9C89F-BC79-EA45-8B75-0CCB6AC67A58}" type="slidenum">
              <a:rPr lang="en-US" smtClean="0"/>
              <a:t>22</a:t>
            </a:fld>
            <a:endParaRPr lang="en-US"/>
          </a:p>
        </p:txBody>
      </p:sp>
    </p:spTree>
    <p:extLst>
      <p:ext uri="{BB962C8B-B14F-4D97-AF65-F5344CB8AC3E}">
        <p14:creationId xmlns:p14="http://schemas.microsoft.com/office/powerpoint/2010/main" val="25276999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B5B752-643C-E69D-E668-3A8A53ED35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2D47A8-121D-AD99-EE0A-30DE702E27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77834E-3606-162D-7825-F7846F370DE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2BA93CF-1B53-29B1-B481-BA5C303D7FFF}"/>
              </a:ext>
            </a:extLst>
          </p:cNvPr>
          <p:cNvSpPr>
            <a:spLocks noGrp="1"/>
          </p:cNvSpPr>
          <p:nvPr>
            <p:ph type="sldNum" sz="quarter" idx="5"/>
          </p:nvPr>
        </p:nvSpPr>
        <p:spPr/>
        <p:txBody>
          <a:bodyPr/>
          <a:lstStyle/>
          <a:p>
            <a:fld id="{B9A9C89F-BC79-EA45-8B75-0CCB6AC67A58}" type="slidenum">
              <a:rPr lang="en-US" smtClean="0"/>
              <a:t>23</a:t>
            </a:fld>
            <a:endParaRPr lang="en-US"/>
          </a:p>
        </p:txBody>
      </p:sp>
    </p:spTree>
    <p:extLst>
      <p:ext uri="{BB962C8B-B14F-4D97-AF65-F5344CB8AC3E}">
        <p14:creationId xmlns:p14="http://schemas.microsoft.com/office/powerpoint/2010/main" val="5209828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9D26A-CF97-5453-4307-915F01571D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E4E344-F1C8-7DC8-9E10-EF5578B063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3B0913-8CF8-544E-14DF-C69FA7BE881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C5F3B28-E5E8-5FE6-93F9-9C083E5E9A2A}"/>
              </a:ext>
            </a:extLst>
          </p:cNvPr>
          <p:cNvSpPr>
            <a:spLocks noGrp="1"/>
          </p:cNvSpPr>
          <p:nvPr>
            <p:ph type="sldNum" sz="quarter" idx="5"/>
          </p:nvPr>
        </p:nvSpPr>
        <p:spPr/>
        <p:txBody>
          <a:bodyPr/>
          <a:lstStyle/>
          <a:p>
            <a:fld id="{B9A9C89F-BC79-EA45-8B75-0CCB6AC67A58}" type="slidenum">
              <a:rPr lang="en-US" smtClean="0"/>
              <a:t>24</a:t>
            </a:fld>
            <a:endParaRPr lang="en-US"/>
          </a:p>
        </p:txBody>
      </p:sp>
    </p:spTree>
    <p:extLst>
      <p:ext uri="{BB962C8B-B14F-4D97-AF65-F5344CB8AC3E}">
        <p14:creationId xmlns:p14="http://schemas.microsoft.com/office/powerpoint/2010/main" val="37401117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D9DFA-298F-8BDC-AD39-004E9F51ED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B1013B-6BCF-634A-D136-58D72C72FF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961856-917A-8088-D7F4-E6252D6A618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94E01EF-A7C0-72C1-92B1-4F6A7F1CA7D3}"/>
              </a:ext>
            </a:extLst>
          </p:cNvPr>
          <p:cNvSpPr>
            <a:spLocks noGrp="1"/>
          </p:cNvSpPr>
          <p:nvPr>
            <p:ph type="sldNum" sz="quarter" idx="5"/>
          </p:nvPr>
        </p:nvSpPr>
        <p:spPr/>
        <p:txBody>
          <a:bodyPr/>
          <a:lstStyle/>
          <a:p>
            <a:fld id="{B9A9C89F-BC79-EA45-8B75-0CCB6AC67A58}" type="slidenum">
              <a:rPr lang="en-US" smtClean="0"/>
              <a:t>25</a:t>
            </a:fld>
            <a:endParaRPr lang="en-US"/>
          </a:p>
        </p:txBody>
      </p:sp>
    </p:spTree>
    <p:extLst>
      <p:ext uri="{BB962C8B-B14F-4D97-AF65-F5344CB8AC3E}">
        <p14:creationId xmlns:p14="http://schemas.microsoft.com/office/powerpoint/2010/main" val="3853227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39BC02-444B-F90B-A5E8-479E978D53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60D52C-4558-B1F6-CF12-762E241895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9EF875-C269-D1ED-61C9-712EFECB082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FD62F2E-D135-8093-8A46-EB31D55D9226}"/>
              </a:ext>
            </a:extLst>
          </p:cNvPr>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1644314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AC26E-7EB9-D61E-D1C6-5EFC30A343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F12557-D610-A420-4D0C-65B92243D7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BDC666-68AD-B37A-73AA-B4E5585A4F2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A419179-A9A4-5473-7F79-0001F9EF5C76}"/>
              </a:ext>
            </a:extLst>
          </p:cNvPr>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3725566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DB4F1-1D73-EFE6-1D0D-246518E717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889944-D53A-C8D3-0071-9BD58BF307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D46ABC-CEE6-7375-3C7C-6DD1A09BA8A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07E0F81-C443-93BE-F732-5B4CE437E0CE}"/>
              </a:ext>
            </a:extLst>
          </p:cNvPr>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40494800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58F63F-A51C-B7A8-DD29-7D3F07A0C9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6C9D91-E096-5B78-CF86-4EF98C257A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78AF4D-BBB4-2908-8F65-A92A4F07633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1EF7334-E36B-59B5-FF06-A9E8AB473CAD}"/>
              </a:ext>
            </a:extLst>
          </p:cNvPr>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1763647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CB588-D4BF-EAA8-3D89-B9EF4D5AFD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C6776B-C57F-D853-E7BB-BB9B0453BD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2BC9DA-77DF-ED19-36F1-0E35FCFE66A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51021CD-4E4C-17F9-D17D-81E4B16F5BF4}"/>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11762852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40C48A-AA17-A815-A552-CBD541227D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927405-6469-FE3B-B4A5-48186FA81C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B84DF6-0B88-5AEB-CA97-4641A634BE5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5A85A57-4036-C19E-0CD0-105EAC1B7212}"/>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17686392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4C8E2-5F9E-8374-B345-32263AF7C0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EB7620-AEE1-0A38-5BCC-647C883602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47AD80-5F49-60CA-A144-E0F6BAE12CD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6BEC0BF-8839-2C01-6255-47131701A276}"/>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23384798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1/8/26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1/8/26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1/8/26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1/8/26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1/8/26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1/8/26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1/8/26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2.pn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4.png"/><Relationship Id="rId4" Type="http://schemas.openxmlformats.org/officeDocument/2006/relationships/image" Target="../media/image23.jp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8.jp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4.png"/><Relationship Id="rId7" Type="http://schemas.openxmlformats.org/officeDocument/2006/relationships/hyperlink" Target="https://heritagecalling.com/2021/03/04/from-prototype-to-defender-of-the-skies-the-story-of-the-spitfire/"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hyperlink" Target="https://www.youtube.com/watch?v=49Q5Dn3yvN8" TargetMode="External"/><Relationship Id="rId10" Type="http://schemas.openxmlformats.org/officeDocument/2006/relationships/image" Target="../media/image3.png"/><Relationship Id="rId4" Type="http://schemas.openxmlformats.org/officeDocument/2006/relationships/image" Target="../media/image29.png"/><Relationship Id="rId9"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15.pn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5.jp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41.png"/><Relationship Id="rId4" Type="http://schemas.openxmlformats.org/officeDocument/2006/relationships/image" Target="../media/image40.jp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3.png"/><Relationship Id="rId4" Type="http://schemas.openxmlformats.org/officeDocument/2006/relationships/image" Target="../media/image42.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4.jpe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5.jpe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6.jpe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8.png"/><Relationship Id="rId4" Type="http://schemas.openxmlformats.org/officeDocument/2006/relationships/image" Target="../media/image47.jpe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9.jpe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2.jpe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jpe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lstStyle/>
          <a:p>
            <a:r>
              <a:rPr lang="en-US" dirty="0"/>
              <a:t>20th Century Southampton</a:t>
            </a:r>
          </a:p>
        </p:txBody>
      </p:sp>
      <p:pic>
        <p:nvPicPr>
          <p:cNvPr id="9" name="Title" descr="20th Century Southampton">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sp>
        <p:nvSpPr>
          <p:cNvPr id="4" name="Question top">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74425">
                    <a:schemeClr val="tx1">
                      <a:alpha val="68000"/>
                    </a:schemeClr>
                  </a:glow>
                </a:effectLst>
                <a:latin typeface="Superclarendon Rg" panose="02000505080000020003" pitchFamily="2" charset="77"/>
              </a:rPr>
              <a:t>How did Southampton change during and after the wars?</a:t>
            </a:r>
          </a:p>
        </p:txBody>
      </p:sp>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B333D4C-4DA8-F2CF-57E8-F4D2D47B472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372C0A3-D8B5-D62A-CD91-23C422084387}"/>
              </a:ext>
            </a:extLst>
          </p:cNvPr>
          <p:cNvSpPr>
            <a:spLocks noGrp="1"/>
          </p:cNvSpPr>
          <p:nvPr>
            <p:ph type="ctrTitle"/>
          </p:nvPr>
        </p:nvSpPr>
        <p:spPr>
          <a:xfrm>
            <a:off x="1524000" y="-1280448"/>
            <a:ext cx="9144000" cy="921925"/>
          </a:xfrm>
        </p:spPr>
        <p:txBody>
          <a:bodyPr>
            <a:normAutofit/>
          </a:bodyPr>
          <a:lstStyle/>
          <a:p>
            <a:r>
              <a:rPr lang="en-US" dirty="0"/>
              <a:t>Remembrance</a:t>
            </a:r>
          </a:p>
        </p:txBody>
      </p:sp>
      <p:sp>
        <p:nvSpPr>
          <p:cNvPr id="4" name="Slide Question">
            <a:extLst>
              <a:ext uri="{FF2B5EF4-FFF2-40B4-BE49-F238E27FC236}">
                <a16:creationId xmlns:a16="http://schemas.microsoft.com/office/drawing/2014/main" id="{66C3F5DB-9503-C87F-0C96-6CFAFC102A3E}"/>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was Southampton so significant during World War 1?</a:t>
            </a:r>
          </a:p>
        </p:txBody>
      </p:sp>
      <p:grpSp>
        <p:nvGrpSpPr>
          <p:cNvPr id="9" name="Group 8" descr="A modern day colour photograph of Hollybrook memorial, a large stone tower. ">
            <a:extLst>
              <a:ext uri="{FF2B5EF4-FFF2-40B4-BE49-F238E27FC236}">
                <a16:creationId xmlns:a16="http://schemas.microsoft.com/office/drawing/2014/main" id="{25755BDC-37F9-2611-567E-353416ED209C}"/>
              </a:ext>
            </a:extLst>
          </p:cNvPr>
          <p:cNvGrpSpPr/>
          <p:nvPr/>
        </p:nvGrpSpPr>
        <p:grpSpPr>
          <a:xfrm>
            <a:off x="496729" y="406640"/>
            <a:ext cx="4362352" cy="6055353"/>
            <a:chOff x="496729" y="406640"/>
            <a:chExt cx="4362352" cy="6055353"/>
          </a:xfrm>
        </p:grpSpPr>
        <p:pic>
          <p:nvPicPr>
            <p:cNvPr id="5" name="Picture 4">
              <a:extLst>
                <a:ext uri="{FF2B5EF4-FFF2-40B4-BE49-F238E27FC236}">
                  <a16:creationId xmlns:a16="http://schemas.microsoft.com/office/drawing/2014/main" id="{59CBF3CE-2182-8428-8602-E94B5E9B0C5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6729" y="482996"/>
              <a:ext cx="4309187" cy="5978997"/>
            </a:xfrm>
            <a:prstGeom prst="rect">
              <a:avLst/>
            </a:prstGeom>
            <a:ln w="19050">
              <a:solidFill>
                <a:schemeClr val="tx1"/>
              </a:solidFill>
            </a:ln>
          </p:spPr>
        </p:pic>
        <p:sp>
          <p:nvSpPr>
            <p:cNvPr id="8" name="TextBox 7">
              <a:extLst>
                <a:ext uri="{FF2B5EF4-FFF2-40B4-BE49-F238E27FC236}">
                  <a16:creationId xmlns:a16="http://schemas.microsoft.com/office/drawing/2014/main" id="{972DBBD8-E8A2-F658-6CF7-A75AE6CF875D}"/>
                </a:ext>
              </a:extLst>
            </p:cNvPr>
            <p:cNvSpPr txBox="1"/>
            <p:nvPr/>
          </p:nvSpPr>
          <p:spPr>
            <a:xfrm>
              <a:off x="2819984" y="406640"/>
              <a:ext cx="2039097" cy="257891"/>
            </a:xfrm>
            <a:prstGeom prst="rect">
              <a:avLst/>
            </a:prstGeom>
            <a:noFill/>
          </p:spPr>
          <p:txBody>
            <a:bodyPr wrap="square" rtlCol="0">
              <a:spAutoFit/>
            </a:bodyPr>
            <a:lstStyle/>
            <a:p>
              <a:pPr algn="r">
                <a:lnSpc>
                  <a:spcPct val="150000"/>
                </a:lnSpc>
              </a:pPr>
              <a:r>
                <a:rPr lang="en-GB" sz="800" dirty="0">
                  <a:solidFill>
                    <a:schemeClr val="bg1">
                      <a:lumMod val="65000"/>
                    </a:schemeClr>
                  </a:solidFill>
                  <a:latin typeface="Calibri" panose="020F0502020204030204" pitchFamily="34" charset="0"/>
                  <a:cs typeface="Calibri" panose="020F0502020204030204" pitchFamily="34" charset="0"/>
                </a:rPr>
                <a:t>© Public Domain from Wikimedia Commons</a:t>
              </a:r>
            </a:p>
          </p:txBody>
        </p:sp>
      </p:grpSp>
      <p:sp>
        <p:nvSpPr>
          <p:cNvPr id="6" name="Title">
            <a:extLst>
              <a:ext uri="{FF2B5EF4-FFF2-40B4-BE49-F238E27FC236}">
                <a16:creationId xmlns:a16="http://schemas.microsoft.com/office/drawing/2014/main" id="{D83E308D-1861-A771-F482-165B681602ED}"/>
              </a:ext>
            </a:extLst>
          </p:cNvPr>
          <p:cNvSpPr txBox="1">
            <a:spLocks/>
          </p:cNvSpPr>
          <p:nvPr/>
        </p:nvSpPr>
        <p:spPr>
          <a:xfrm>
            <a:off x="5063370" y="975702"/>
            <a:ext cx="544425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Remembrance</a:t>
            </a:r>
          </a:p>
        </p:txBody>
      </p:sp>
      <p:sp>
        <p:nvSpPr>
          <p:cNvPr id="18" name="TextBox 17">
            <a:extLst>
              <a:ext uri="{FF2B5EF4-FFF2-40B4-BE49-F238E27FC236}">
                <a16:creationId xmlns:a16="http://schemas.microsoft.com/office/drawing/2014/main" id="{3D7ECE51-DC6D-EA53-104E-F3A4E22FE408}"/>
              </a:ext>
            </a:extLst>
          </p:cNvPr>
          <p:cNvSpPr txBox="1"/>
          <p:nvPr/>
        </p:nvSpPr>
        <p:spPr>
          <a:xfrm>
            <a:off x="5107154" y="1875403"/>
            <a:ext cx="4940613" cy="1034899"/>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cs typeface="Calibri" panose="020F0502020204030204" pitchFamily="34" charset="0"/>
              </a:rPr>
              <a:t>Today, we still remember and pay tribute to those soldiers who fought for our freedom during World War 1.</a:t>
            </a:r>
          </a:p>
        </p:txBody>
      </p:sp>
      <p:sp>
        <p:nvSpPr>
          <p:cNvPr id="23" name="TextBox 22">
            <a:extLst>
              <a:ext uri="{FF2B5EF4-FFF2-40B4-BE49-F238E27FC236}">
                <a16:creationId xmlns:a16="http://schemas.microsoft.com/office/drawing/2014/main" id="{FC4C0808-CC16-05A6-FBA8-18CE1509C9D6}"/>
              </a:ext>
            </a:extLst>
          </p:cNvPr>
          <p:cNvSpPr txBox="1"/>
          <p:nvPr/>
        </p:nvSpPr>
        <p:spPr>
          <a:xfrm>
            <a:off x="5107154" y="3070598"/>
            <a:ext cx="4940613" cy="1681229"/>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cs typeface="Calibri" panose="020F0502020204030204" pitchFamily="34" charset="0"/>
              </a:rPr>
              <a:t>We do this through Remembrance Day and other gestures such as maintaining monuments or places of rest, allowing people to have a place to pray, think and remember the past.</a:t>
            </a:r>
          </a:p>
        </p:txBody>
      </p:sp>
      <p:sp>
        <p:nvSpPr>
          <p:cNvPr id="22" name="TextBox 21">
            <a:extLst>
              <a:ext uri="{FF2B5EF4-FFF2-40B4-BE49-F238E27FC236}">
                <a16:creationId xmlns:a16="http://schemas.microsoft.com/office/drawing/2014/main" id="{BE0DF3C9-3B20-C11B-27BF-4CE03C9D7510}"/>
              </a:ext>
            </a:extLst>
          </p:cNvPr>
          <p:cNvSpPr txBox="1"/>
          <p:nvPr/>
        </p:nvSpPr>
        <p:spPr>
          <a:xfrm>
            <a:off x="5107154" y="4913581"/>
            <a:ext cx="4663952" cy="1034899"/>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cs typeface="Calibri" panose="020F0502020204030204" pitchFamily="34" charset="0"/>
              </a:rPr>
              <a:t>Just short of 1900 service personnel are commemorated on the Hollybrook memorial unveiled in 1920.</a:t>
            </a:r>
          </a:p>
        </p:txBody>
      </p:sp>
      <p:pic>
        <p:nvPicPr>
          <p:cNvPr id="7" name="Picture 6" descr="An illustration of a World War 1 Solider wearing a green military uniform and hat. ">
            <a:extLst>
              <a:ext uri="{FF2B5EF4-FFF2-40B4-BE49-F238E27FC236}">
                <a16:creationId xmlns:a16="http://schemas.microsoft.com/office/drawing/2014/main" id="{AFB605D2-5B44-0010-FCE2-52B7443D7EB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58400" y="1693840"/>
            <a:ext cx="1412470" cy="4716639"/>
          </a:xfrm>
          <a:prstGeom prst="rect">
            <a:avLst/>
          </a:prstGeom>
        </p:spPr>
      </p:pic>
      <p:pic>
        <p:nvPicPr>
          <p:cNvPr id="15" name="Logo">
            <a:extLst>
              <a:ext uri="{FF2B5EF4-FFF2-40B4-BE49-F238E27FC236}">
                <a16:creationId xmlns:a16="http://schemas.microsoft.com/office/drawing/2014/main" id="{88285483-457A-4109-3397-856E04C32A59}"/>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21872207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2500"/>
                            </p:stCondLst>
                            <p:childTnLst>
                              <p:par>
                                <p:cTn id="25" presetID="2" presetClass="entr" presetSubtype="2" decel="5000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23"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DC5715C-1E25-955C-061D-CA9F1EE18000}"/>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8AF63BB-F202-D50D-BA62-4F28DA0F3D67}"/>
              </a:ext>
            </a:extLst>
          </p:cNvPr>
          <p:cNvSpPr>
            <a:spLocks noGrp="1"/>
          </p:cNvSpPr>
          <p:nvPr>
            <p:ph type="ctrTitle"/>
          </p:nvPr>
        </p:nvSpPr>
        <p:spPr>
          <a:xfrm>
            <a:off x="1524000" y="-1280448"/>
            <a:ext cx="9144000" cy="921925"/>
          </a:xfrm>
        </p:spPr>
        <p:txBody>
          <a:bodyPr/>
          <a:lstStyle/>
          <a:p>
            <a:r>
              <a:rPr lang="en-US" dirty="0"/>
              <a:t>World War 2 Begins</a:t>
            </a:r>
          </a:p>
        </p:txBody>
      </p:sp>
      <p:sp>
        <p:nvSpPr>
          <p:cNvPr id="4" name="Slide Question">
            <a:extLst>
              <a:ext uri="{FF2B5EF4-FFF2-40B4-BE49-F238E27FC236}">
                <a16:creationId xmlns:a16="http://schemas.microsoft.com/office/drawing/2014/main" id="{05F5D9D6-D5D3-92D2-2766-E249B9BE8DCF}"/>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did Southampton Suffer so badly during World War 2?</a:t>
            </a:r>
          </a:p>
        </p:txBody>
      </p:sp>
      <p:sp>
        <p:nvSpPr>
          <p:cNvPr id="2" name="TextBox 1">
            <a:extLst>
              <a:ext uri="{FF2B5EF4-FFF2-40B4-BE49-F238E27FC236}">
                <a16:creationId xmlns:a16="http://schemas.microsoft.com/office/drawing/2014/main" id="{631C9202-C4A7-810E-CF4A-A7273B0407B9}"/>
              </a:ext>
            </a:extLst>
          </p:cNvPr>
          <p:cNvSpPr txBox="1"/>
          <p:nvPr/>
        </p:nvSpPr>
        <p:spPr>
          <a:xfrm>
            <a:off x="548638" y="1054914"/>
            <a:ext cx="448158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Sadly, just over 20 years after the end of World War 1, a second brutal war began…</a:t>
            </a:r>
          </a:p>
        </p:txBody>
      </p:sp>
      <p:sp>
        <p:nvSpPr>
          <p:cNvPr id="3" name="TextBox 2">
            <a:extLst>
              <a:ext uri="{FF2B5EF4-FFF2-40B4-BE49-F238E27FC236}">
                <a16:creationId xmlns:a16="http://schemas.microsoft.com/office/drawing/2014/main" id="{04ED69AD-74F9-C8C5-D327-0ADF8F907AE4}"/>
              </a:ext>
            </a:extLst>
          </p:cNvPr>
          <p:cNvSpPr txBox="1"/>
          <p:nvPr/>
        </p:nvSpPr>
        <p:spPr>
          <a:xfrm>
            <a:off x="548639" y="2290665"/>
            <a:ext cx="461725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World War 2 was a global conflict that took place from 1939 to 1945. </a:t>
            </a:r>
          </a:p>
        </p:txBody>
      </p:sp>
      <p:sp>
        <p:nvSpPr>
          <p:cNvPr id="10" name="TextBox 9">
            <a:extLst>
              <a:ext uri="{FF2B5EF4-FFF2-40B4-BE49-F238E27FC236}">
                <a16:creationId xmlns:a16="http://schemas.microsoft.com/office/drawing/2014/main" id="{25C23D6D-6A2A-9779-4BFA-39186F20F53C}"/>
              </a:ext>
            </a:extLst>
          </p:cNvPr>
          <p:cNvSpPr txBox="1"/>
          <p:nvPr/>
        </p:nvSpPr>
        <p:spPr>
          <a:xfrm>
            <a:off x="548638" y="3203250"/>
            <a:ext cx="4481587"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 involved many countries around the world, including Britain. </a:t>
            </a:r>
          </a:p>
        </p:txBody>
      </p:sp>
      <p:sp>
        <p:nvSpPr>
          <p:cNvPr id="11" name="TextBox 10">
            <a:extLst>
              <a:ext uri="{FF2B5EF4-FFF2-40B4-BE49-F238E27FC236}">
                <a16:creationId xmlns:a16="http://schemas.microsoft.com/office/drawing/2014/main" id="{9B8EDEE2-EF10-EEA0-B139-E373A3A94D41}"/>
              </a:ext>
            </a:extLst>
          </p:cNvPr>
          <p:cNvSpPr txBox="1"/>
          <p:nvPr/>
        </p:nvSpPr>
        <p:spPr>
          <a:xfrm>
            <a:off x="548638" y="4115835"/>
            <a:ext cx="4843493"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war began when Germany, led by Adolf Hitler, invaded Poland in September 1939. </a:t>
            </a:r>
          </a:p>
        </p:txBody>
      </p:sp>
      <p:grpSp>
        <p:nvGrpSpPr>
          <p:cNvPr id="12" name="Group 11" descr="A black and white photograph of Adolph Hitler.">
            <a:extLst>
              <a:ext uri="{FF2B5EF4-FFF2-40B4-BE49-F238E27FC236}">
                <a16:creationId xmlns:a16="http://schemas.microsoft.com/office/drawing/2014/main" id="{4E89D728-EC79-581F-8888-45A534D314D6}"/>
              </a:ext>
            </a:extLst>
          </p:cNvPr>
          <p:cNvGrpSpPr/>
          <p:nvPr/>
        </p:nvGrpSpPr>
        <p:grpSpPr>
          <a:xfrm>
            <a:off x="5565979" y="858324"/>
            <a:ext cx="6020821" cy="4172453"/>
            <a:chOff x="4499696" y="1176882"/>
            <a:chExt cx="7330543" cy="5080096"/>
          </a:xfrm>
        </p:grpSpPr>
        <p:pic>
          <p:nvPicPr>
            <p:cNvPr id="13" name="Picture 12" descr="A person in a military uniform&#10;&#10;Description automatically generated">
              <a:extLst>
                <a:ext uri="{FF2B5EF4-FFF2-40B4-BE49-F238E27FC236}">
                  <a16:creationId xmlns:a16="http://schemas.microsoft.com/office/drawing/2014/main" id="{893BE896-1E60-B754-CC23-AA69E04371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99696" y="1221990"/>
              <a:ext cx="7244589" cy="5034988"/>
            </a:xfrm>
            <a:prstGeom prst="rect">
              <a:avLst/>
            </a:prstGeom>
            <a:ln w="28575">
              <a:solidFill>
                <a:schemeClr val="tx1"/>
              </a:solidFill>
            </a:ln>
          </p:spPr>
        </p:pic>
        <p:sp>
          <p:nvSpPr>
            <p:cNvPr id="16" name="TextBox 15">
              <a:extLst>
                <a:ext uri="{FF2B5EF4-FFF2-40B4-BE49-F238E27FC236}">
                  <a16:creationId xmlns:a16="http://schemas.microsoft.com/office/drawing/2014/main" id="{5A60DA74-2BAF-8531-8839-CD888CCC1975}"/>
                </a:ext>
              </a:extLst>
            </p:cNvPr>
            <p:cNvSpPr txBox="1"/>
            <p:nvPr/>
          </p:nvSpPr>
          <p:spPr>
            <a:xfrm>
              <a:off x="9693178" y="1176882"/>
              <a:ext cx="2137061" cy="262310"/>
            </a:xfrm>
            <a:prstGeom prst="rect">
              <a:avLst/>
            </a:prstGeom>
            <a:noFill/>
          </p:spPr>
          <p:txBody>
            <a:bodyPr wrap="square">
              <a:spAutoFit/>
            </a:bodyPr>
            <a:lstStyle/>
            <a:p>
              <a:pPr algn="r"/>
              <a:r>
                <a:rPr lang="en-GB" sz="800" b="0" i="0" dirty="0">
                  <a:solidFill>
                    <a:schemeClr val="bg1">
                      <a:lumMod val="65000"/>
                    </a:schemeClr>
                  </a:solidFill>
                  <a:effectLst/>
                  <a:latin typeface="Calibri" panose="020F0502020204030204" pitchFamily="34" charset="0"/>
                  <a:cs typeface="Calibri" panose="020F0502020204030204" pitchFamily="34" charset="0"/>
                </a:rPr>
                <a:t>© IWM (MOI) FLM 1531</a:t>
              </a:r>
              <a:endParaRPr lang="en-GB" sz="800" dirty="0">
                <a:solidFill>
                  <a:schemeClr val="bg1">
                    <a:lumMod val="65000"/>
                  </a:schemeClr>
                </a:solidFill>
                <a:latin typeface="Calibri" panose="020F0502020204030204" pitchFamily="34" charset="0"/>
                <a:cs typeface="Calibri" panose="020F0502020204030204" pitchFamily="34" charset="0"/>
              </a:endParaRPr>
            </a:p>
          </p:txBody>
        </p:sp>
      </p:grpSp>
      <p:pic>
        <p:nvPicPr>
          <p:cNvPr id="17" name="Timeline" descr="A timeline highlighting World War 2 (1939 - 1945). The timeline spans from AD 1933 to AD 1952. ">
            <a:extLst>
              <a:ext uri="{FF2B5EF4-FFF2-40B4-BE49-F238E27FC236}">
                <a16:creationId xmlns:a16="http://schemas.microsoft.com/office/drawing/2014/main" id="{8BB52400-CBDC-0391-C07E-0D935164B67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 y="5030777"/>
            <a:ext cx="12191997" cy="1753218"/>
          </a:xfrm>
          <a:prstGeom prst="rect">
            <a:avLst/>
          </a:prstGeom>
        </p:spPr>
      </p:pic>
      <p:pic>
        <p:nvPicPr>
          <p:cNvPr id="15" name="Logo">
            <a:extLst>
              <a:ext uri="{FF2B5EF4-FFF2-40B4-BE49-F238E27FC236}">
                <a16:creationId xmlns:a16="http://schemas.microsoft.com/office/drawing/2014/main" id="{5A3705C4-829D-0B79-C710-D7212ED513A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19619406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A842682-CCFB-7BFB-93DE-02FA27D2DDE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455B307-9FD5-E6F8-4F9E-196195B858BA}"/>
              </a:ext>
            </a:extLst>
          </p:cNvPr>
          <p:cNvSpPr>
            <a:spLocks noGrp="1"/>
          </p:cNvSpPr>
          <p:nvPr>
            <p:ph type="ctrTitle"/>
          </p:nvPr>
        </p:nvSpPr>
        <p:spPr>
          <a:xfrm>
            <a:off x="1524000" y="-1280448"/>
            <a:ext cx="9144000" cy="921925"/>
          </a:xfrm>
        </p:spPr>
        <p:txBody>
          <a:bodyPr>
            <a:normAutofit fontScale="90000"/>
          </a:bodyPr>
          <a:lstStyle/>
          <a:p>
            <a:r>
              <a:rPr lang="en-US" dirty="0"/>
              <a:t>The Allies and The Axis Powers</a:t>
            </a:r>
          </a:p>
        </p:txBody>
      </p:sp>
      <p:sp>
        <p:nvSpPr>
          <p:cNvPr id="18" name="Slide Question">
            <a:extLst>
              <a:ext uri="{FF2B5EF4-FFF2-40B4-BE49-F238E27FC236}">
                <a16:creationId xmlns:a16="http://schemas.microsoft.com/office/drawing/2014/main" id="{8C86F2E4-9B76-E70F-EBE5-17E0FAFE2B79}"/>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did Southampton Suffer so badly during World War 2?</a:t>
            </a:r>
          </a:p>
        </p:txBody>
      </p:sp>
      <p:sp>
        <p:nvSpPr>
          <p:cNvPr id="5" name="TextBox 4">
            <a:extLst>
              <a:ext uri="{FF2B5EF4-FFF2-40B4-BE49-F238E27FC236}">
                <a16:creationId xmlns:a16="http://schemas.microsoft.com/office/drawing/2014/main" id="{EDD56464-CFD9-C0E3-DD92-BAEAEDB267AE}"/>
              </a:ext>
            </a:extLst>
          </p:cNvPr>
          <p:cNvSpPr txBox="1"/>
          <p:nvPr/>
        </p:nvSpPr>
        <p:spPr>
          <a:xfrm>
            <a:off x="515533" y="597059"/>
            <a:ext cx="10780495"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invasion of Poland sparked a series of alliances and declarations of war. </a:t>
            </a:r>
          </a:p>
        </p:txBody>
      </p:sp>
      <p:sp>
        <p:nvSpPr>
          <p:cNvPr id="6" name="TextBox 5">
            <a:extLst>
              <a:ext uri="{FF2B5EF4-FFF2-40B4-BE49-F238E27FC236}">
                <a16:creationId xmlns:a16="http://schemas.microsoft.com/office/drawing/2014/main" id="{50ED1D25-9A2D-64F2-CB35-6D756F9A6C03}"/>
              </a:ext>
            </a:extLst>
          </p:cNvPr>
          <p:cNvSpPr txBox="1"/>
          <p:nvPr/>
        </p:nvSpPr>
        <p:spPr>
          <a:xfrm>
            <a:off x="515534" y="1113053"/>
            <a:ext cx="6125192"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Many nations were drawn into the conflict. </a:t>
            </a:r>
          </a:p>
        </p:txBody>
      </p:sp>
      <p:sp>
        <p:nvSpPr>
          <p:cNvPr id="7" name="TextBox 6">
            <a:extLst>
              <a:ext uri="{FF2B5EF4-FFF2-40B4-BE49-F238E27FC236}">
                <a16:creationId xmlns:a16="http://schemas.microsoft.com/office/drawing/2014/main" id="{BD91D87A-A104-7B87-707C-2CF699525B30}"/>
              </a:ext>
            </a:extLst>
          </p:cNvPr>
          <p:cNvSpPr txBox="1"/>
          <p:nvPr/>
        </p:nvSpPr>
        <p:spPr>
          <a:xfrm>
            <a:off x="515533" y="1592923"/>
            <a:ext cx="10469599"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war was fought between two major alliances: the Allies, which included Britain, the United States, and the Soviet Union, and the Axis powers, led by Germany, Italy, and Japan.</a:t>
            </a:r>
          </a:p>
        </p:txBody>
      </p:sp>
      <p:pic>
        <p:nvPicPr>
          <p:cNvPr id="8" name="Picture 7" descr="An image of a world map with blue highlighted Allies forces, red highlighted Axis Powers, and pale grey highlighted neutral countries and territories.&#10;&#10;The key on the right indicated red is 'Axis Powers (another colonies), Blue is 'Allies (and their colonies0', and pale grey is 'Neutral countries and territories'.">
            <a:extLst>
              <a:ext uri="{FF2B5EF4-FFF2-40B4-BE49-F238E27FC236}">
                <a16:creationId xmlns:a16="http://schemas.microsoft.com/office/drawing/2014/main" id="{615CA748-AB79-C8C1-17FF-FC58FBCDB4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9835" y="2347833"/>
            <a:ext cx="11500771" cy="3946638"/>
          </a:xfrm>
          <a:prstGeom prst="rect">
            <a:avLst/>
          </a:prstGeom>
        </p:spPr>
      </p:pic>
      <p:pic>
        <p:nvPicPr>
          <p:cNvPr id="9" name="Picture 8" descr="An illustration of a soldier's war helmet. ">
            <a:extLst>
              <a:ext uri="{FF2B5EF4-FFF2-40B4-BE49-F238E27FC236}">
                <a16:creationId xmlns:a16="http://schemas.microsoft.com/office/drawing/2014/main" id="{48E41036-A554-9428-17C6-8ED9A426EA4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045269">
            <a:off x="8943354" y="4443052"/>
            <a:ext cx="2129608" cy="1782561"/>
          </a:xfrm>
          <a:prstGeom prst="rect">
            <a:avLst/>
          </a:prstGeom>
        </p:spPr>
      </p:pic>
      <p:pic>
        <p:nvPicPr>
          <p:cNvPr id="15" name="Logo">
            <a:extLst>
              <a:ext uri="{FF2B5EF4-FFF2-40B4-BE49-F238E27FC236}">
                <a16:creationId xmlns:a16="http://schemas.microsoft.com/office/drawing/2014/main" id="{59072F12-E570-6E4E-F715-F45D19F01CA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4066212799"/>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2" presetClass="entr" presetSubtype="1" fill="hold" nodeType="withEffect" p14:presetBounceEnd="50000">
                                      <p:stCondLst>
                                        <p:cond delay="600"/>
                                      </p:stCondLst>
                                      <p:childTnLst>
                                        <p:set>
                                          <p:cBhvr>
                                            <p:cTn id="21" dur="1" fill="hold">
                                              <p:stCondLst>
                                                <p:cond delay="0"/>
                                              </p:stCondLst>
                                            </p:cTn>
                                            <p:tgtEl>
                                              <p:spTgt spid="9"/>
                                            </p:tgtEl>
                                            <p:attrNameLst>
                                              <p:attrName>style.visibility</p:attrName>
                                            </p:attrNameLst>
                                          </p:cBhvr>
                                          <p:to>
                                            <p:strVal val="visible"/>
                                          </p:to>
                                        </p:set>
                                        <p:anim calcmode="lin" valueType="num" p14:bounceEnd="50000">
                                          <p:cBhvr additive="base">
                                            <p:cTn id="22" dur="10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23"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2" presetClass="entr" presetSubtype="1" fill="hold" nodeType="withEffect">
                                      <p:stCondLst>
                                        <p:cond delay="6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ppt_x"/>
                                              </p:val>
                                            </p:tav>
                                            <p:tav tm="100000">
                                              <p:val>
                                                <p:strVal val="#ppt_x"/>
                                              </p:val>
                                            </p:tav>
                                          </p:tavLst>
                                        </p:anim>
                                        <p:anim calcmode="lin" valueType="num">
                                          <p:cBhvr additive="base">
                                            <p:cTn id="23"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6DBA6F8-17AE-B85D-349C-26639F8E4A66}"/>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D1C8C750-8166-C9FB-5A4E-C60F95653E32}"/>
              </a:ext>
            </a:extLst>
          </p:cNvPr>
          <p:cNvSpPr>
            <a:spLocks noGrp="1"/>
          </p:cNvSpPr>
          <p:nvPr>
            <p:ph type="ctrTitle"/>
          </p:nvPr>
        </p:nvSpPr>
        <p:spPr>
          <a:xfrm>
            <a:off x="1524000" y="-1280448"/>
            <a:ext cx="9144000" cy="921925"/>
          </a:xfrm>
        </p:spPr>
        <p:txBody>
          <a:bodyPr/>
          <a:lstStyle/>
          <a:p>
            <a:r>
              <a:rPr lang="en-US" dirty="0"/>
              <a:t>Evacuees</a:t>
            </a:r>
          </a:p>
        </p:txBody>
      </p:sp>
      <p:sp>
        <p:nvSpPr>
          <p:cNvPr id="18" name="Slide Question">
            <a:extLst>
              <a:ext uri="{FF2B5EF4-FFF2-40B4-BE49-F238E27FC236}">
                <a16:creationId xmlns:a16="http://schemas.microsoft.com/office/drawing/2014/main" id="{512AE7D4-A9CD-21FA-77AA-11D3F2028977}"/>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did Southampton Suffer so badly during World War 2?</a:t>
            </a:r>
          </a:p>
        </p:txBody>
      </p:sp>
      <p:sp>
        <p:nvSpPr>
          <p:cNvPr id="2" name="TextBox 1">
            <a:extLst>
              <a:ext uri="{FF2B5EF4-FFF2-40B4-BE49-F238E27FC236}">
                <a16:creationId xmlns:a16="http://schemas.microsoft.com/office/drawing/2014/main" id="{1AEEB0FD-BF7D-B9BE-0BEB-F21478B33753}"/>
              </a:ext>
            </a:extLst>
          </p:cNvPr>
          <p:cNvSpPr txBox="1"/>
          <p:nvPr/>
        </p:nvSpPr>
        <p:spPr>
          <a:xfrm>
            <a:off x="472274" y="606688"/>
            <a:ext cx="5950706" cy="645369"/>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In September 1939, Britain prepared for war by evacuating children and pregnant women to the countryside. </a:t>
            </a:r>
          </a:p>
        </p:txBody>
      </p:sp>
      <p:sp>
        <p:nvSpPr>
          <p:cNvPr id="3" name="TextBox 2">
            <a:extLst>
              <a:ext uri="{FF2B5EF4-FFF2-40B4-BE49-F238E27FC236}">
                <a16:creationId xmlns:a16="http://schemas.microsoft.com/office/drawing/2014/main" id="{E78BB74A-28B2-4BA4-6F35-B02D0BC14113}"/>
              </a:ext>
            </a:extLst>
          </p:cNvPr>
          <p:cNvSpPr txBox="1"/>
          <p:nvPr/>
        </p:nvSpPr>
        <p:spPr>
          <a:xfrm>
            <a:off x="472274" y="1341118"/>
            <a:ext cx="6756600" cy="933910"/>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Young children would often be evacuated with their mother but children who were old enough to go to school would go on their own, to live with people that they’d never met before in their lives.</a:t>
            </a:r>
          </a:p>
        </p:txBody>
      </p:sp>
      <p:sp>
        <p:nvSpPr>
          <p:cNvPr id="11" name="Text-red">
            <a:extLst>
              <a:ext uri="{FF2B5EF4-FFF2-40B4-BE49-F238E27FC236}">
                <a16:creationId xmlns:a16="http://schemas.microsoft.com/office/drawing/2014/main" id="{1A1DBC48-2248-2BEB-8A3D-8E6B334FCEB2}"/>
              </a:ext>
            </a:extLst>
          </p:cNvPr>
          <p:cNvSpPr txBox="1"/>
          <p:nvPr/>
        </p:nvSpPr>
        <p:spPr>
          <a:xfrm>
            <a:off x="794810" y="2332190"/>
            <a:ext cx="5628170" cy="892552"/>
          </a:xfrm>
          <a:prstGeom prst="rect">
            <a:avLst/>
          </a:prstGeom>
          <a:noFill/>
        </p:spPr>
        <p:txBody>
          <a:bodyPr wrap="square">
            <a:spAutoFit/>
          </a:bodyPr>
          <a:lstStyle/>
          <a:p>
            <a:pPr algn="ctr"/>
            <a:r>
              <a:rPr lang="en-GB" sz="2600" dirty="0">
                <a:solidFill>
                  <a:srgbClr val="EC5E43"/>
                </a:solidFill>
                <a:latin typeface="Superclarendon Rg" panose="02000505080000020003" pitchFamily="2" charset="77"/>
              </a:rPr>
              <a:t>Why do you think they were sent to the countryside?</a:t>
            </a:r>
          </a:p>
        </p:txBody>
      </p:sp>
      <p:sp>
        <p:nvSpPr>
          <p:cNvPr id="4" name="TextBox 3">
            <a:extLst>
              <a:ext uri="{FF2B5EF4-FFF2-40B4-BE49-F238E27FC236}">
                <a16:creationId xmlns:a16="http://schemas.microsoft.com/office/drawing/2014/main" id="{461903DE-4432-28B4-F66F-C86D63AE814A}"/>
              </a:ext>
            </a:extLst>
          </p:cNvPr>
          <p:cNvSpPr txBox="1"/>
          <p:nvPr/>
        </p:nvSpPr>
        <p:spPr>
          <a:xfrm>
            <a:off x="472274" y="3239617"/>
            <a:ext cx="5628170" cy="1222451"/>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The aim of evacuation was to protect children from the dangers of bombings and potential invasion which were much more likely to happen in the cities. The mission to evacuate the children was known as Operation Pied Piper. </a:t>
            </a:r>
          </a:p>
        </p:txBody>
      </p:sp>
      <p:sp>
        <p:nvSpPr>
          <p:cNvPr id="10" name="TextBox 9">
            <a:extLst>
              <a:ext uri="{FF2B5EF4-FFF2-40B4-BE49-F238E27FC236}">
                <a16:creationId xmlns:a16="http://schemas.microsoft.com/office/drawing/2014/main" id="{DF97731F-CA7C-EB4F-98C9-1AE3A38DD1D1}"/>
              </a:ext>
            </a:extLst>
          </p:cNvPr>
          <p:cNvSpPr txBox="1"/>
          <p:nvPr/>
        </p:nvSpPr>
        <p:spPr>
          <a:xfrm>
            <a:off x="472273" y="4551129"/>
            <a:ext cx="5220204" cy="1510991"/>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It was estimated that at the start of the war there were 7,722 official evacuees, 5,104 unaccompanied children, 859 mothers, 1,038 under-fives, 42 expectant mothers, 340 teachers, 12 helpers and 327 blind people – all from Southampton.</a:t>
            </a:r>
          </a:p>
        </p:txBody>
      </p:sp>
      <p:pic>
        <p:nvPicPr>
          <p:cNvPr id="19" name="Picture 18" descr="An illustration of three young evacuee children. They each have information cards and carry a box of belongings. ">
            <a:extLst>
              <a:ext uri="{FF2B5EF4-FFF2-40B4-BE49-F238E27FC236}">
                <a16:creationId xmlns:a16="http://schemas.microsoft.com/office/drawing/2014/main" id="{1E8B11D3-8B84-44ED-D5E4-5385E76FE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82989" y="2902687"/>
            <a:ext cx="2093425" cy="3738259"/>
          </a:xfrm>
          <a:prstGeom prst="rect">
            <a:avLst/>
          </a:prstGeom>
        </p:spPr>
      </p:pic>
      <p:grpSp>
        <p:nvGrpSpPr>
          <p:cNvPr id="12" name="Group 11" descr="A poster with a man talking to a little boy. The text says &quot;Leave this to us sonny - You ought to be out of London&quot;. A caption at the bottom says &quot;Ministry of Health Evacuation Scheme&quot;.">
            <a:extLst>
              <a:ext uri="{FF2B5EF4-FFF2-40B4-BE49-F238E27FC236}">
                <a16:creationId xmlns:a16="http://schemas.microsoft.com/office/drawing/2014/main" id="{A322EE7C-85E4-E903-DE8E-B69357480C9A}"/>
              </a:ext>
            </a:extLst>
          </p:cNvPr>
          <p:cNvGrpSpPr/>
          <p:nvPr/>
        </p:nvGrpSpPr>
        <p:grpSpPr>
          <a:xfrm>
            <a:off x="7763761" y="487438"/>
            <a:ext cx="3957149" cy="6044255"/>
            <a:chOff x="7905386" y="553916"/>
            <a:chExt cx="3957149" cy="6044255"/>
          </a:xfrm>
        </p:grpSpPr>
        <p:pic>
          <p:nvPicPr>
            <p:cNvPr id="13" name="Picture 12" descr="A person and child with a bag&#10;&#10;Description automatically generated">
              <a:extLst>
                <a:ext uri="{FF2B5EF4-FFF2-40B4-BE49-F238E27FC236}">
                  <a16:creationId xmlns:a16="http://schemas.microsoft.com/office/drawing/2014/main" id="{63957DAF-A9B3-C585-424F-2603B2E8766B}"/>
                </a:ext>
              </a:extLst>
            </p:cNvPr>
            <p:cNvPicPr>
              <a:picLocks noChangeAspect="1"/>
            </p:cNvPicPr>
            <p:nvPr/>
          </p:nvPicPr>
          <p:blipFill>
            <a:blip r:embed="rId5"/>
            <a:stretch>
              <a:fillRect/>
            </a:stretch>
          </p:blipFill>
          <p:spPr>
            <a:xfrm>
              <a:off x="7905386" y="553916"/>
              <a:ext cx="3957149" cy="5837614"/>
            </a:xfrm>
            <a:prstGeom prst="rect">
              <a:avLst/>
            </a:prstGeom>
            <a:ln w="28575">
              <a:solidFill>
                <a:schemeClr val="tx1"/>
              </a:solidFill>
            </a:ln>
          </p:spPr>
        </p:pic>
        <p:sp>
          <p:nvSpPr>
            <p:cNvPr id="16" name="TextBox 15">
              <a:extLst>
                <a:ext uri="{FF2B5EF4-FFF2-40B4-BE49-F238E27FC236}">
                  <a16:creationId xmlns:a16="http://schemas.microsoft.com/office/drawing/2014/main" id="{3FA24A5C-EE1E-BBBA-09CD-2061AD6177BC}"/>
                </a:ext>
              </a:extLst>
            </p:cNvPr>
            <p:cNvSpPr txBox="1"/>
            <p:nvPr/>
          </p:nvSpPr>
          <p:spPr>
            <a:xfrm>
              <a:off x="7961072" y="6382727"/>
              <a:ext cx="2034531" cy="215444"/>
            </a:xfrm>
            <a:prstGeom prst="rect">
              <a:avLst/>
            </a:prstGeom>
            <a:noFill/>
          </p:spPr>
          <p:txBody>
            <a:bodyPr wrap="none" rtlCol="0">
              <a:spAutoFit/>
            </a:bodyPr>
            <a:lstStyle/>
            <a:p>
              <a:r>
                <a:rPr lang="en-GB"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pic>
        <p:nvPicPr>
          <p:cNvPr id="15" name="Logo">
            <a:extLst>
              <a:ext uri="{FF2B5EF4-FFF2-40B4-BE49-F238E27FC236}">
                <a16:creationId xmlns:a16="http://schemas.microsoft.com/office/drawing/2014/main" id="{8183C800-5D17-CCB1-9984-1C196C4F10B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192077735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2" presetClass="entr" presetSubtype="1" fill="hold" nodeType="afterEffect" p14:presetBounceEnd="50000">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14:bounceEnd="50000">
                                          <p:cBhvr additive="base">
                                            <p:cTn id="23" dur="10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p:bldP spid="4"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ppt_x"/>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p:bldP spid="4" grpId="0"/>
          <p:bldP spid="10"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5AD2250-1A15-1031-64C6-A14241AF330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07C9C43-E301-976A-5C63-BAB9589FAD3F}"/>
              </a:ext>
            </a:extLst>
          </p:cNvPr>
          <p:cNvSpPr>
            <a:spLocks noGrp="1"/>
          </p:cNvSpPr>
          <p:nvPr>
            <p:ph type="ctrTitle"/>
          </p:nvPr>
        </p:nvSpPr>
        <p:spPr>
          <a:xfrm>
            <a:off x="1524000" y="-1280448"/>
            <a:ext cx="9144000" cy="921925"/>
          </a:xfrm>
        </p:spPr>
        <p:txBody>
          <a:bodyPr/>
          <a:lstStyle/>
          <a:p>
            <a:r>
              <a:rPr lang="en-US" dirty="0"/>
              <a:t>Spitfires!</a:t>
            </a:r>
          </a:p>
        </p:txBody>
      </p:sp>
      <p:sp>
        <p:nvSpPr>
          <p:cNvPr id="18" name="Slide Question">
            <a:extLst>
              <a:ext uri="{FF2B5EF4-FFF2-40B4-BE49-F238E27FC236}">
                <a16:creationId xmlns:a16="http://schemas.microsoft.com/office/drawing/2014/main" id="{59FD74E2-15D4-E17B-F78E-22FF91CD245D}"/>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did Southampton Suffer so badly during World War 2?</a:t>
            </a:r>
          </a:p>
        </p:txBody>
      </p:sp>
      <p:sp>
        <p:nvSpPr>
          <p:cNvPr id="6" name="Title">
            <a:extLst>
              <a:ext uri="{FF2B5EF4-FFF2-40B4-BE49-F238E27FC236}">
                <a16:creationId xmlns:a16="http://schemas.microsoft.com/office/drawing/2014/main" id="{C5EA03A0-FD5C-E872-E090-2793F1E153F5}"/>
              </a:ext>
            </a:extLst>
          </p:cNvPr>
          <p:cNvSpPr txBox="1">
            <a:spLocks/>
          </p:cNvSpPr>
          <p:nvPr/>
        </p:nvSpPr>
        <p:spPr>
          <a:xfrm>
            <a:off x="651745" y="708678"/>
            <a:ext cx="583075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Spitfires! </a:t>
            </a:r>
          </a:p>
        </p:txBody>
      </p:sp>
      <p:sp>
        <p:nvSpPr>
          <p:cNvPr id="5" name="TextBox 4">
            <a:extLst>
              <a:ext uri="{FF2B5EF4-FFF2-40B4-BE49-F238E27FC236}">
                <a16:creationId xmlns:a16="http://schemas.microsoft.com/office/drawing/2014/main" id="{A6AF7EE8-DFB8-9797-CBC3-66959ABEA9ED}"/>
              </a:ext>
            </a:extLst>
          </p:cNvPr>
          <p:cNvSpPr txBox="1"/>
          <p:nvPr/>
        </p:nvSpPr>
        <p:spPr>
          <a:xfrm>
            <a:off x="651745" y="1525205"/>
            <a:ext cx="4835537" cy="1624484"/>
          </a:xfrm>
          <a:prstGeom prst="rect">
            <a:avLst/>
          </a:prstGeom>
          <a:noFill/>
        </p:spPr>
        <p:txBody>
          <a:bodyPr wrap="square" rtlCol="0">
            <a:spAutoFit/>
          </a:bodyPr>
          <a:lstStyle/>
          <a:p>
            <a:pPr>
              <a:lnSpc>
                <a:spcPct val="150000"/>
              </a:lnSpc>
            </a:pPr>
            <a:r>
              <a:rPr lang="en-GB" sz="1350" dirty="0">
                <a:latin typeface="Linkpen 17a Print" panose="03050602060000000000" pitchFamily="66" charset="77"/>
                <a:cs typeface="Calibri" panose="020F0502020204030204" pitchFamily="34" charset="0"/>
              </a:rPr>
              <a:t>In the Second World War, Southampton was once again a key embarkation point for troops. Its docks, industries, and position on the south coast made it both valuable and vulnerable.</a:t>
            </a:r>
          </a:p>
        </p:txBody>
      </p:sp>
      <p:sp>
        <p:nvSpPr>
          <p:cNvPr id="7" name="TextBox 6">
            <a:extLst>
              <a:ext uri="{FF2B5EF4-FFF2-40B4-BE49-F238E27FC236}">
                <a16:creationId xmlns:a16="http://schemas.microsoft.com/office/drawing/2014/main" id="{E4804917-9F8C-3AC2-B900-E9C7FC7B1EA3}"/>
              </a:ext>
            </a:extLst>
          </p:cNvPr>
          <p:cNvSpPr txBox="1"/>
          <p:nvPr/>
        </p:nvSpPr>
        <p:spPr>
          <a:xfrm>
            <a:off x="651744" y="3221811"/>
            <a:ext cx="4835537" cy="1312860"/>
          </a:xfrm>
          <a:prstGeom prst="rect">
            <a:avLst/>
          </a:prstGeom>
          <a:noFill/>
        </p:spPr>
        <p:txBody>
          <a:bodyPr wrap="square" rtlCol="0">
            <a:spAutoFit/>
          </a:bodyPr>
          <a:lstStyle/>
          <a:p>
            <a:pPr>
              <a:lnSpc>
                <a:spcPct val="150000"/>
              </a:lnSpc>
            </a:pPr>
            <a:r>
              <a:rPr lang="en-GB" sz="1350" dirty="0">
                <a:latin typeface="Linkpen 17a Print" panose="03050602060000000000" pitchFamily="66" charset="77"/>
                <a:cs typeface="Calibri" panose="020F0502020204030204" pitchFamily="34" charset="0"/>
              </a:rPr>
              <a:t>The most famous wartime invention from Southampton was the </a:t>
            </a:r>
            <a:r>
              <a:rPr lang="en-GB" sz="1350" b="1" dirty="0">
                <a:latin typeface="Linkpen 17a Print" panose="03050602060000000000" pitchFamily="66" charset="77"/>
                <a:cs typeface="Calibri" panose="020F0502020204030204" pitchFamily="34" charset="0"/>
              </a:rPr>
              <a:t>Supermarine Spitfire.</a:t>
            </a:r>
            <a:r>
              <a:rPr lang="en-GB" sz="1350" dirty="0">
                <a:latin typeface="Linkpen 17a Print" panose="03050602060000000000" pitchFamily="66" charset="77"/>
                <a:cs typeface="Calibri" panose="020F0502020204030204" pitchFamily="34" charset="0"/>
              </a:rPr>
              <a:t> Designed by R. J. Mitchell, it first flew in 1936 from Southampton Airport. </a:t>
            </a:r>
          </a:p>
        </p:txBody>
      </p:sp>
      <p:sp>
        <p:nvSpPr>
          <p:cNvPr id="8" name="TextBox 7">
            <a:extLst>
              <a:ext uri="{FF2B5EF4-FFF2-40B4-BE49-F238E27FC236}">
                <a16:creationId xmlns:a16="http://schemas.microsoft.com/office/drawing/2014/main" id="{496BB309-A59A-2983-2583-717E8583BEC1}"/>
              </a:ext>
            </a:extLst>
          </p:cNvPr>
          <p:cNvSpPr txBox="1"/>
          <p:nvPr/>
        </p:nvSpPr>
        <p:spPr>
          <a:xfrm>
            <a:off x="651743" y="4606793"/>
            <a:ext cx="4835537" cy="1312860"/>
          </a:xfrm>
          <a:prstGeom prst="rect">
            <a:avLst/>
          </a:prstGeom>
          <a:noFill/>
        </p:spPr>
        <p:txBody>
          <a:bodyPr wrap="square" rtlCol="0">
            <a:spAutoFit/>
          </a:bodyPr>
          <a:lstStyle/>
          <a:p>
            <a:pPr>
              <a:lnSpc>
                <a:spcPct val="150000"/>
              </a:lnSpc>
            </a:pPr>
            <a:r>
              <a:rPr lang="en-GB" sz="1350" dirty="0">
                <a:latin typeface="Linkpen 17a Print" panose="03050602060000000000" pitchFamily="66" charset="77"/>
                <a:cs typeface="Calibri" panose="020F0502020204030204" pitchFamily="34" charset="0"/>
              </a:rPr>
              <a:t>Nearly </a:t>
            </a:r>
            <a:r>
              <a:rPr lang="en-GB" sz="1350" b="1" dirty="0">
                <a:latin typeface="Linkpen 17a Print" panose="03050602060000000000" pitchFamily="66" charset="77"/>
                <a:cs typeface="Calibri" panose="020F0502020204030204" pitchFamily="34" charset="0"/>
              </a:rPr>
              <a:t>8,000 Spitfires </a:t>
            </a:r>
            <a:r>
              <a:rPr lang="en-GB" sz="1350" dirty="0">
                <a:latin typeface="Linkpen 17a Print" panose="03050602060000000000" pitchFamily="66" charset="77"/>
                <a:cs typeface="Calibri" panose="020F0502020204030204" pitchFamily="34" charset="0"/>
              </a:rPr>
              <a:t>were built in the city, not only in large factories but also in converted garages, laundries, and even bus stations.</a:t>
            </a:r>
          </a:p>
        </p:txBody>
      </p:sp>
      <p:pic>
        <p:nvPicPr>
          <p:cNvPr id="27" name="Picture 26" descr="An illustration of a green and grey spitfire plane. ">
            <a:extLst>
              <a:ext uri="{FF2B5EF4-FFF2-40B4-BE49-F238E27FC236}">
                <a16:creationId xmlns:a16="http://schemas.microsoft.com/office/drawing/2014/main" id="{A96FD2A0-5D78-D23C-8891-23E70EAB73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87280" y="670342"/>
            <a:ext cx="4678189" cy="3037970"/>
          </a:xfrm>
          <a:prstGeom prst="rect">
            <a:avLst/>
          </a:prstGeom>
        </p:spPr>
      </p:pic>
      <p:pic>
        <p:nvPicPr>
          <p:cNvPr id="20" name="Picture 19" descr="A button that links to external footage. ">
            <a:hlinkClick r:id="rId5"/>
            <a:extLst>
              <a:ext uri="{FF2B5EF4-FFF2-40B4-BE49-F238E27FC236}">
                <a16:creationId xmlns:a16="http://schemas.microsoft.com/office/drawing/2014/main" id="{2B904826-355F-B7B3-06F7-72FE0F10360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30595" y="4071422"/>
            <a:ext cx="3657600" cy="736600"/>
          </a:xfrm>
          <a:prstGeom prst="rect">
            <a:avLst/>
          </a:prstGeom>
        </p:spPr>
      </p:pic>
      <p:pic>
        <p:nvPicPr>
          <p:cNvPr id="22" name="Picture 21" descr="A button that links to an external website. ">
            <a:hlinkClick r:id="rId7"/>
            <a:extLst>
              <a:ext uri="{FF2B5EF4-FFF2-40B4-BE49-F238E27FC236}">
                <a16:creationId xmlns:a16="http://schemas.microsoft.com/office/drawing/2014/main" id="{94779EE3-2EED-998E-3CB1-4A7D7004A62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930595" y="4918632"/>
            <a:ext cx="3657600" cy="736600"/>
          </a:xfrm>
          <a:prstGeom prst="rect">
            <a:avLst/>
          </a:prstGeom>
        </p:spPr>
      </p:pic>
      <p:pic>
        <p:nvPicPr>
          <p:cNvPr id="25" name="Picture 24" descr="An illustration of a World War 2 pilot. He is wearing a trench coat, gloves, and goggles. &#10;">
            <a:extLst>
              <a:ext uri="{FF2B5EF4-FFF2-40B4-BE49-F238E27FC236}">
                <a16:creationId xmlns:a16="http://schemas.microsoft.com/office/drawing/2014/main" id="{65DF4187-6691-B216-A3D0-13607AAA94E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010245" y="1875402"/>
            <a:ext cx="1590501" cy="4615063"/>
          </a:xfrm>
          <a:prstGeom prst="rect">
            <a:avLst/>
          </a:prstGeom>
        </p:spPr>
      </p:pic>
      <p:pic>
        <p:nvPicPr>
          <p:cNvPr id="15" name="Logo">
            <a:extLst>
              <a:ext uri="{FF2B5EF4-FFF2-40B4-BE49-F238E27FC236}">
                <a16:creationId xmlns:a16="http://schemas.microsoft.com/office/drawing/2014/main" id="{0F10E2A0-EE15-B3B4-7CAE-6206C8D0447D}"/>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23642912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1000" fill="hold"/>
                                        <p:tgtEl>
                                          <p:spTgt spid="27"/>
                                        </p:tgtEl>
                                        <p:attrNameLst>
                                          <p:attrName>ppt_x</p:attrName>
                                        </p:attrNameLst>
                                      </p:cBhvr>
                                      <p:tavLst>
                                        <p:tav tm="0">
                                          <p:val>
                                            <p:strVal val="0-#ppt_w/2"/>
                                          </p:val>
                                        </p:tav>
                                        <p:tav tm="100000">
                                          <p:val>
                                            <p:strVal val="#ppt_x"/>
                                          </p:val>
                                        </p:tav>
                                      </p:tavLst>
                                    </p:anim>
                                    <p:anim calcmode="lin" valueType="num">
                                      <p:cBhvr additive="base">
                                        <p:cTn id="12" dur="10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par>
                          <p:cTn id="33" fill="hold">
                            <p:stCondLst>
                              <p:cond delay="4000"/>
                            </p:stCondLst>
                            <p:childTnLst>
                              <p:par>
                                <p:cTn id="34" presetID="2" presetClass="entr" presetSubtype="2" decel="50000"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1000" fill="hold"/>
                                        <p:tgtEl>
                                          <p:spTgt spid="25"/>
                                        </p:tgtEl>
                                        <p:attrNameLst>
                                          <p:attrName>ppt_x</p:attrName>
                                        </p:attrNameLst>
                                      </p:cBhvr>
                                      <p:tavLst>
                                        <p:tav tm="0">
                                          <p:val>
                                            <p:strVal val="1+#ppt_w/2"/>
                                          </p:val>
                                        </p:tav>
                                        <p:tav tm="100000">
                                          <p:val>
                                            <p:strVal val="#ppt_x"/>
                                          </p:val>
                                        </p:tav>
                                      </p:tavLst>
                                    </p:anim>
                                    <p:anim calcmode="lin" valueType="num">
                                      <p:cBhvr additive="base">
                                        <p:cTn id="37"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72321F3-D398-793D-ECDD-393E03052AA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4F4F1A7B-8059-984D-4576-B4798345E99B}"/>
              </a:ext>
            </a:extLst>
          </p:cNvPr>
          <p:cNvSpPr>
            <a:spLocks noGrp="1"/>
          </p:cNvSpPr>
          <p:nvPr>
            <p:ph type="ctrTitle"/>
          </p:nvPr>
        </p:nvSpPr>
        <p:spPr>
          <a:xfrm>
            <a:off x="1524000" y="-1280448"/>
            <a:ext cx="9144000" cy="921925"/>
          </a:xfrm>
        </p:spPr>
        <p:txBody>
          <a:bodyPr/>
          <a:lstStyle/>
          <a:p>
            <a:r>
              <a:rPr lang="en-US" dirty="0"/>
              <a:t>Air-raids</a:t>
            </a:r>
          </a:p>
        </p:txBody>
      </p:sp>
      <p:sp>
        <p:nvSpPr>
          <p:cNvPr id="18" name="Slide Question">
            <a:extLst>
              <a:ext uri="{FF2B5EF4-FFF2-40B4-BE49-F238E27FC236}">
                <a16:creationId xmlns:a16="http://schemas.microsoft.com/office/drawing/2014/main" id="{1577D763-3BCE-7CE0-962B-E66C7DF0509D}"/>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did Southampton Suffer so badly during World War 2?</a:t>
            </a:r>
          </a:p>
        </p:txBody>
      </p:sp>
      <p:sp>
        <p:nvSpPr>
          <p:cNvPr id="6" name="Title">
            <a:extLst>
              <a:ext uri="{FF2B5EF4-FFF2-40B4-BE49-F238E27FC236}">
                <a16:creationId xmlns:a16="http://schemas.microsoft.com/office/drawing/2014/main" id="{043F57AD-A72E-09BF-4B5E-572A6F6D5A3E}"/>
              </a:ext>
            </a:extLst>
          </p:cNvPr>
          <p:cNvSpPr txBox="1">
            <a:spLocks/>
          </p:cNvSpPr>
          <p:nvPr/>
        </p:nvSpPr>
        <p:spPr>
          <a:xfrm>
            <a:off x="450514" y="536797"/>
            <a:ext cx="442064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Air-raids </a:t>
            </a:r>
          </a:p>
        </p:txBody>
      </p:sp>
      <p:grpSp>
        <p:nvGrpSpPr>
          <p:cNvPr id="12" name="Group 11" descr="A black and white old photograph of the air raid bomb damage at Southampton. It shows a large building reduced to rubble. ">
            <a:extLst>
              <a:ext uri="{FF2B5EF4-FFF2-40B4-BE49-F238E27FC236}">
                <a16:creationId xmlns:a16="http://schemas.microsoft.com/office/drawing/2014/main" id="{753F355D-8ACE-F276-D7C7-F7F7AEF4F094}"/>
              </a:ext>
            </a:extLst>
          </p:cNvPr>
          <p:cNvGrpSpPr/>
          <p:nvPr/>
        </p:nvGrpSpPr>
        <p:grpSpPr>
          <a:xfrm>
            <a:off x="467001" y="1291316"/>
            <a:ext cx="5419108" cy="4567222"/>
            <a:chOff x="498900" y="1291316"/>
            <a:chExt cx="5419108" cy="4567222"/>
          </a:xfrm>
        </p:grpSpPr>
        <p:pic>
          <p:nvPicPr>
            <p:cNvPr id="3" name="Picture 2" descr="A building that has been demolished&#10;&#10;AI-generated content may be incorrect.">
              <a:extLst>
                <a:ext uri="{FF2B5EF4-FFF2-40B4-BE49-F238E27FC236}">
                  <a16:creationId xmlns:a16="http://schemas.microsoft.com/office/drawing/2014/main" id="{625FE223-A4F3-6FE4-10FA-C9C101E260CD}"/>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6956" y="1319597"/>
              <a:ext cx="5361052" cy="4538941"/>
            </a:xfrm>
            <a:prstGeom prst="rect">
              <a:avLst/>
            </a:prstGeom>
            <a:ln w="19050">
              <a:solidFill>
                <a:schemeClr val="tx1"/>
              </a:solidFill>
            </a:ln>
          </p:spPr>
        </p:pic>
        <p:sp>
          <p:nvSpPr>
            <p:cNvPr id="11" name="TextBox 10">
              <a:extLst>
                <a:ext uri="{FF2B5EF4-FFF2-40B4-BE49-F238E27FC236}">
                  <a16:creationId xmlns:a16="http://schemas.microsoft.com/office/drawing/2014/main" id="{1FCFEA3C-4BF6-AA89-EF88-A46DC2CB016F}"/>
                </a:ext>
              </a:extLst>
            </p:cNvPr>
            <p:cNvSpPr txBox="1"/>
            <p:nvPr/>
          </p:nvSpPr>
          <p:spPr>
            <a:xfrm>
              <a:off x="498900" y="1291316"/>
              <a:ext cx="1034527" cy="215444"/>
            </a:xfrm>
            <a:prstGeom prst="rect">
              <a:avLst/>
            </a:prstGeom>
            <a:noFill/>
          </p:spPr>
          <p:txBody>
            <a:bodyPr wrap="square">
              <a:spAutoFit/>
            </a:bodyPr>
            <a:lstStyle/>
            <a:p>
              <a:r>
                <a:rPr lang="en-GB" sz="800" b="0" i="0" dirty="0">
                  <a:solidFill>
                    <a:schemeClr val="bg1">
                      <a:lumMod val="85000"/>
                    </a:schemeClr>
                  </a:solidFill>
                  <a:effectLst/>
                  <a:latin typeface="Calibri" panose="020F0502020204030204" pitchFamily="34" charset="0"/>
                  <a:cs typeface="Calibri" panose="020F0502020204030204" pitchFamily="34" charset="0"/>
                </a:rPr>
                <a:t>©</a:t>
              </a:r>
              <a:r>
                <a:rPr lang="en-GB" sz="800" b="0" i="0" dirty="0" err="1">
                  <a:solidFill>
                    <a:schemeClr val="bg1">
                      <a:lumMod val="85000"/>
                    </a:schemeClr>
                  </a:solidFill>
                  <a:effectLst/>
                  <a:latin typeface="Calibri" panose="020F0502020204030204" pitchFamily="34" charset="0"/>
                  <a:cs typeface="Calibri" panose="020F0502020204030204" pitchFamily="34" charset="0"/>
                </a:rPr>
                <a:t>Alamy</a:t>
              </a:r>
              <a:r>
                <a:rPr lang="en-GB" sz="800" b="0" i="0" dirty="0">
                  <a:solidFill>
                    <a:schemeClr val="bg1">
                      <a:lumMod val="85000"/>
                    </a:schemeClr>
                  </a:solidFill>
                  <a:effectLst/>
                  <a:latin typeface="Calibri" panose="020F0502020204030204" pitchFamily="34" charset="0"/>
                  <a:cs typeface="Calibri" panose="020F0502020204030204" pitchFamily="34" charset="0"/>
                </a:rPr>
                <a:t> B3P467</a:t>
              </a:r>
              <a:endParaRPr lang="en-GB" sz="800" dirty="0">
                <a:solidFill>
                  <a:schemeClr val="bg1">
                    <a:lumMod val="85000"/>
                  </a:schemeClr>
                </a:solidFill>
                <a:latin typeface="Calibri" panose="020F0502020204030204" pitchFamily="34" charset="0"/>
                <a:cs typeface="Calibri" panose="020F0502020204030204" pitchFamily="34" charset="0"/>
              </a:endParaRPr>
            </a:p>
          </p:txBody>
        </p:sp>
      </p:grpSp>
      <p:sp>
        <p:nvSpPr>
          <p:cNvPr id="5" name="TextBox 4">
            <a:extLst>
              <a:ext uri="{FF2B5EF4-FFF2-40B4-BE49-F238E27FC236}">
                <a16:creationId xmlns:a16="http://schemas.microsoft.com/office/drawing/2014/main" id="{66B036AE-EB60-F07F-ED80-67E2BBD4DACE}"/>
              </a:ext>
            </a:extLst>
          </p:cNvPr>
          <p:cNvSpPr txBox="1"/>
          <p:nvPr/>
        </p:nvSpPr>
        <p:spPr>
          <a:xfrm>
            <a:off x="6064101" y="736376"/>
            <a:ext cx="5483260" cy="933910"/>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Southampton became a target for the German Luftwaffe because of its importance as a major port, industrial centre, and railway and communication hub.</a:t>
            </a:r>
          </a:p>
        </p:txBody>
      </p:sp>
      <p:sp>
        <p:nvSpPr>
          <p:cNvPr id="7" name="TextBox 6">
            <a:extLst>
              <a:ext uri="{FF2B5EF4-FFF2-40B4-BE49-F238E27FC236}">
                <a16:creationId xmlns:a16="http://schemas.microsoft.com/office/drawing/2014/main" id="{CBA682B8-2FA8-1C79-FE8A-9AE65C94F932}"/>
              </a:ext>
            </a:extLst>
          </p:cNvPr>
          <p:cNvSpPr txBox="1"/>
          <p:nvPr/>
        </p:nvSpPr>
        <p:spPr>
          <a:xfrm>
            <a:off x="6064101" y="1732967"/>
            <a:ext cx="4749209" cy="1222451"/>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The first daylight raid struck on 13th August 1940, and soon the city suffered heavy bombing. Over the course of the war, 57 raids hit Southampton, dropping more than 2,300 bombs.</a:t>
            </a:r>
          </a:p>
        </p:txBody>
      </p:sp>
      <p:sp>
        <p:nvSpPr>
          <p:cNvPr id="8" name="TextBox 7">
            <a:extLst>
              <a:ext uri="{FF2B5EF4-FFF2-40B4-BE49-F238E27FC236}">
                <a16:creationId xmlns:a16="http://schemas.microsoft.com/office/drawing/2014/main" id="{3C357577-33CE-98AC-655E-4F15488E61B0}"/>
              </a:ext>
            </a:extLst>
          </p:cNvPr>
          <p:cNvSpPr txBox="1"/>
          <p:nvPr/>
        </p:nvSpPr>
        <p:spPr>
          <a:xfrm>
            <a:off x="6064102" y="3018099"/>
            <a:ext cx="4451498" cy="2088072"/>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The worst attacks came on 23rd and 30th November and 1st December 1940. Hundreds were killed, thousands of homes were destroyed, and the glow of burning buildings could be seen across the Channel in France. By the end of the Blitz, over 45,000 buildings had been damaged or destroyed.</a:t>
            </a:r>
          </a:p>
        </p:txBody>
      </p:sp>
      <p:grpSp>
        <p:nvGrpSpPr>
          <p:cNvPr id="10" name="Group 9" descr="WW2 Air Raid bomb damage at Southampton. Firefighters put out fire after the Germans had &#13;&#10;bombed the dock area.&#13;&#10;&#13;&#10;&#13;&#10;">
            <a:extLst>
              <a:ext uri="{FF2B5EF4-FFF2-40B4-BE49-F238E27FC236}">
                <a16:creationId xmlns:a16="http://schemas.microsoft.com/office/drawing/2014/main" id="{64F60D95-3382-ADAE-E6D7-8627F0B2F59C}"/>
              </a:ext>
            </a:extLst>
          </p:cNvPr>
          <p:cNvGrpSpPr/>
          <p:nvPr/>
        </p:nvGrpSpPr>
        <p:grpSpPr>
          <a:xfrm>
            <a:off x="6096000" y="5239990"/>
            <a:ext cx="4572000" cy="933910"/>
            <a:chOff x="6209143" y="4965375"/>
            <a:chExt cx="4572000" cy="933910"/>
          </a:xfrm>
        </p:grpSpPr>
        <p:sp>
          <p:nvSpPr>
            <p:cNvPr id="4" name="TextBox 3">
              <a:extLst>
                <a:ext uri="{FF2B5EF4-FFF2-40B4-BE49-F238E27FC236}">
                  <a16:creationId xmlns:a16="http://schemas.microsoft.com/office/drawing/2014/main" id="{F745FB52-A36B-3E07-6A0B-27D40DED01D8}"/>
                </a:ext>
              </a:extLst>
            </p:cNvPr>
            <p:cNvSpPr txBox="1"/>
            <p:nvPr/>
          </p:nvSpPr>
          <p:spPr>
            <a:xfrm>
              <a:off x="6521304" y="4965375"/>
              <a:ext cx="4259839" cy="933910"/>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WW2 Air Raid bomb damage at Southampton. Firefighters put out fire after the Germans had bombed the dock area.</a:t>
              </a:r>
            </a:p>
          </p:txBody>
        </p:sp>
        <p:pic>
          <p:nvPicPr>
            <p:cNvPr id="9" name="Picture 8">
              <a:extLst>
                <a:ext uri="{FF2B5EF4-FFF2-40B4-BE49-F238E27FC236}">
                  <a16:creationId xmlns:a16="http://schemas.microsoft.com/office/drawing/2014/main" id="{2FFF22AE-844D-36CE-2D2A-915E8942AD1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6209143" y="5008019"/>
              <a:ext cx="350267" cy="248874"/>
            </a:xfrm>
            <a:prstGeom prst="rect">
              <a:avLst/>
            </a:prstGeom>
          </p:spPr>
        </p:pic>
      </p:grpSp>
      <p:pic>
        <p:nvPicPr>
          <p:cNvPr id="16" name="Picture 15" descr="An illustration of a World War 2 Air Raid Warden. He wears a blue uniform and a helmet with a W on it. ">
            <a:extLst>
              <a:ext uri="{FF2B5EF4-FFF2-40B4-BE49-F238E27FC236}">
                <a16:creationId xmlns:a16="http://schemas.microsoft.com/office/drawing/2014/main" id="{79E5DDE0-148B-884F-9213-BB21D798412F}"/>
              </a:ext>
            </a:extLst>
          </p:cNvPr>
          <p:cNvPicPr>
            <a:picLocks noChangeAspect="1"/>
          </p:cNvPicPr>
          <p:nvPr/>
        </p:nvPicPr>
        <p:blipFill>
          <a:blip r:embed="rId6"/>
          <a:stretch>
            <a:fillRect/>
          </a:stretch>
        </p:blipFill>
        <p:spPr>
          <a:xfrm>
            <a:off x="10462435" y="1863333"/>
            <a:ext cx="1762199" cy="4843740"/>
          </a:xfrm>
          <a:prstGeom prst="rect">
            <a:avLst/>
          </a:prstGeom>
        </p:spPr>
      </p:pic>
      <p:pic>
        <p:nvPicPr>
          <p:cNvPr id="15" name="Logo">
            <a:extLst>
              <a:ext uri="{FF2B5EF4-FFF2-40B4-BE49-F238E27FC236}">
                <a16:creationId xmlns:a16="http://schemas.microsoft.com/office/drawing/2014/main" id="{E05980A0-449E-2FAF-0C2E-CFE3ACB75D7B}"/>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36079162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2" presetClass="entr" presetSubtype="2" decel="5000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C4C5F51-06F4-FBC2-4D05-3EF4C94BD1A1}"/>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EAE0F7D1-142B-7DDE-3505-F437C1183E3D}"/>
              </a:ext>
            </a:extLst>
          </p:cNvPr>
          <p:cNvSpPr>
            <a:spLocks noGrp="1"/>
          </p:cNvSpPr>
          <p:nvPr>
            <p:ph type="ctrTitle"/>
          </p:nvPr>
        </p:nvSpPr>
        <p:spPr>
          <a:xfrm>
            <a:off x="1524000" y="-1280448"/>
            <a:ext cx="9144000" cy="921925"/>
          </a:xfrm>
        </p:spPr>
        <p:txBody>
          <a:bodyPr/>
          <a:lstStyle/>
          <a:p>
            <a:r>
              <a:rPr lang="en-US" dirty="0"/>
              <a:t>D-Day</a:t>
            </a:r>
          </a:p>
        </p:txBody>
      </p:sp>
      <p:sp>
        <p:nvSpPr>
          <p:cNvPr id="18" name="Slide Question">
            <a:extLst>
              <a:ext uri="{FF2B5EF4-FFF2-40B4-BE49-F238E27FC236}">
                <a16:creationId xmlns:a16="http://schemas.microsoft.com/office/drawing/2014/main" id="{17B63989-E4AC-1BED-CD30-0D03DD26293A}"/>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did Southampton Suffer so badly during World War 2?</a:t>
            </a:r>
          </a:p>
        </p:txBody>
      </p:sp>
      <p:sp>
        <p:nvSpPr>
          <p:cNvPr id="6" name="Title">
            <a:extLst>
              <a:ext uri="{FF2B5EF4-FFF2-40B4-BE49-F238E27FC236}">
                <a16:creationId xmlns:a16="http://schemas.microsoft.com/office/drawing/2014/main" id="{7F4F30D2-2D85-2C0B-64A0-E1C642CD0AB2}"/>
              </a:ext>
            </a:extLst>
          </p:cNvPr>
          <p:cNvSpPr txBox="1">
            <a:spLocks/>
          </p:cNvSpPr>
          <p:nvPr/>
        </p:nvSpPr>
        <p:spPr>
          <a:xfrm>
            <a:off x="482413" y="537342"/>
            <a:ext cx="442064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D-Day </a:t>
            </a:r>
          </a:p>
        </p:txBody>
      </p:sp>
      <p:sp>
        <p:nvSpPr>
          <p:cNvPr id="5" name="TextBox 4">
            <a:extLst>
              <a:ext uri="{FF2B5EF4-FFF2-40B4-BE49-F238E27FC236}">
                <a16:creationId xmlns:a16="http://schemas.microsoft.com/office/drawing/2014/main" id="{05091E15-6D93-CEBB-B04A-08D00041B83F}"/>
              </a:ext>
            </a:extLst>
          </p:cNvPr>
          <p:cNvSpPr txBox="1"/>
          <p:nvPr/>
        </p:nvSpPr>
        <p:spPr>
          <a:xfrm>
            <a:off x="482413" y="1260763"/>
            <a:ext cx="5386760" cy="933910"/>
          </a:xfrm>
          <a:prstGeom prst="rect">
            <a:avLst/>
          </a:prstGeom>
          <a:noFill/>
        </p:spPr>
        <p:txBody>
          <a:bodyPr wrap="square" rtlCol="0">
            <a:spAutoFit/>
          </a:bodyPr>
          <a:lstStyle/>
          <a:p>
            <a:pPr>
              <a:lnSpc>
                <a:spcPct val="150000"/>
              </a:lnSpc>
            </a:pPr>
            <a:r>
              <a:rPr lang="en-GB" sz="1200" dirty="0">
                <a:latin typeface="Linkpen 17a Print" panose="03050602060000000000" pitchFamily="66" charset="77"/>
                <a:cs typeface="Calibri" panose="020F0502020204030204" pitchFamily="34" charset="0"/>
              </a:rPr>
              <a:t>Southampton’s role in the war did not end with bombing. In 1944, it became one of the main bases for the D-Day landings (The Allies big push towards reclaiming Europe).</a:t>
            </a:r>
          </a:p>
        </p:txBody>
      </p:sp>
      <p:sp>
        <p:nvSpPr>
          <p:cNvPr id="8" name="TextBox 7">
            <a:extLst>
              <a:ext uri="{FF2B5EF4-FFF2-40B4-BE49-F238E27FC236}">
                <a16:creationId xmlns:a16="http://schemas.microsoft.com/office/drawing/2014/main" id="{5C7D36CC-6B91-31DA-5A17-0364E66123BA}"/>
              </a:ext>
            </a:extLst>
          </p:cNvPr>
          <p:cNvSpPr txBox="1"/>
          <p:nvPr/>
        </p:nvSpPr>
        <p:spPr>
          <a:xfrm>
            <a:off x="482412" y="2239638"/>
            <a:ext cx="5263371" cy="933910"/>
          </a:xfrm>
          <a:prstGeom prst="rect">
            <a:avLst/>
          </a:prstGeom>
          <a:noFill/>
        </p:spPr>
        <p:txBody>
          <a:bodyPr wrap="square" rtlCol="0">
            <a:spAutoFit/>
          </a:bodyPr>
          <a:lstStyle/>
          <a:p>
            <a:pPr>
              <a:lnSpc>
                <a:spcPct val="150000"/>
              </a:lnSpc>
            </a:pPr>
            <a:r>
              <a:rPr lang="en-GB" sz="1200" dirty="0">
                <a:latin typeface="Linkpen 17a Print" panose="03050602060000000000" pitchFamily="66" charset="77"/>
                <a:cs typeface="Calibri" panose="020F0502020204030204" pitchFamily="34" charset="0"/>
              </a:rPr>
              <a:t>The docks were taken over by the US Army, and the whole city became a military base with vehicles, camps, and soldiers filling the streets.</a:t>
            </a:r>
          </a:p>
        </p:txBody>
      </p:sp>
      <p:sp>
        <p:nvSpPr>
          <p:cNvPr id="2" name="TextBox 1">
            <a:extLst>
              <a:ext uri="{FF2B5EF4-FFF2-40B4-BE49-F238E27FC236}">
                <a16:creationId xmlns:a16="http://schemas.microsoft.com/office/drawing/2014/main" id="{4A161CB1-3311-0983-BDE3-729E158B7EC8}"/>
              </a:ext>
            </a:extLst>
          </p:cNvPr>
          <p:cNvSpPr txBox="1"/>
          <p:nvPr/>
        </p:nvSpPr>
        <p:spPr>
          <a:xfrm>
            <a:off x="482413" y="3218513"/>
            <a:ext cx="5263371" cy="900246"/>
          </a:xfrm>
          <a:prstGeom prst="rect">
            <a:avLst/>
          </a:prstGeom>
          <a:noFill/>
        </p:spPr>
        <p:txBody>
          <a:bodyPr wrap="square" rtlCol="0">
            <a:spAutoFit/>
          </a:bodyPr>
          <a:lstStyle/>
          <a:p>
            <a:pPr>
              <a:lnSpc>
                <a:spcPct val="150000"/>
              </a:lnSpc>
            </a:pPr>
            <a:r>
              <a:rPr lang="en-GB" sz="1200" dirty="0">
                <a:latin typeface="Linkpen 17a Print" panose="03050602060000000000" pitchFamily="66" charset="77"/>
                <a:cs typeface="Calibri" panose="020F0502020204030204" pitchFamily="34" charset="0"/>
              </a:rPr>
              <a:t>Around 3.5 million troops and vast amounts of equipment set off from Southampton to France for D-Day and beyond. </a:t>
            </a:r>
          </a:p>
        </p:txBody>
      </p:sp>
      <p:grpSp>
        <p:nvGrpSpPr>
          <p:cNvPr id="17" name="Group 16" descr="The Final Embarkation: British civilians, Annie Bagg &#13;&#10;with her parents, Soloman and Eliza Bagg, hanging out washing and tending their garden in Hill Road, Southampton, while, behind them, parked in Rockleigh Road, an American field howitzer unit waits before moving to the docks to embark for Normandy, 5 June 1944.&#13;&#10;">
            <a:extLst>
              <a:ext uri="{FF2B5EF4-FFF2-40B4-BE49-F238E27FC236}">
                <a16:creationId xmlns:a16="http://schemas.microsoft.com/office/drawing/2014/main" id="{7323412F-816C-F897-FFBB-2CEB97A9D6C1}"/>
              </a:ext>
            </a:extLst>
          </p:cNvPr>
          <p:cNvGrpSpPr/>
          <p:nvPr/>
        </p:nvGrpSpPr>
        <p:grpSpPr>
          <a:xfrm>
            <a:off x="400986" y="4231341"/>
            <a:ext cx="5360700" cy="2008242"/>
            <a:chOff x="361231" y="4262718"/>
            <a:chExt cx="5360700" cy="2008242"/>
          </a:xfrm>
        </p:grpSpPr>
        <p:sp>
          <p:nvSpPr>
            <p:cNvPr id="11" name="TextBox 10">
              <a:extLst>
                <a:ext uri="{FF2B5EF4-FFF2-40B4-BE49-F238E27FC236}">
                  <a16:creationId xmlns:a16="http://schemas.microsoft.com/office/drawing/2014/main" id="{8E736AE1-6FB6-9667-7C5D-88EBBFB7526A}"/>
                </a:ext>
              </a:extLst>
            </p:cNvPr>
            <p:cNvSpPr txBox="1"/>
            <p:nvPr/>
          </p:nvSpPr>
          <p:spPr>
            <a:xfrm>
              <a:off x="361231" y="4262718"/>
              <a:ext cx="5034286" cy="2008242"/>
            </a:xfrm>
            <a:prstGeom prst="rect">
              <a:avLst/>
            </a:prstGeom>
            <a:noFill/>
          </p:spPr>
          <p:txBody>
            <a:bodyPr wrap="square" rtlCol="0">
              <a:spAutoFit/>
            </a:bodyPr>
            <a:lstStyle/>
            <a:p>
              <a:pPr algn="r">
                <a:lnSpc>
                  <a:spcPct val="150000"/>
                </a:lnSpc>
              </a:pPr>
              <a:r>
                <a:rPr lang="en-GB" sz="1200" dirty="0">
                  <a:latin typeface="Linkpen 17a Print" panose="03050602060000000000" pitchFamily="66" charset="77"/>
                  <a:cs typeface="Calibri" panose="020F0502020204030204" pitchFamily="34" charset="0"/>
                </a:rPr>
                <a:t>The Final Embarkation: British civilians, Annie Bagg </a:t>
              </a:r>
            </a:p>
            <a:p>
              <a:pPr algn="r">
                <a:lnSpc>
                  <a:spcPct val="150000"/>
                </a:lnSpc>
              </a:pPr>
              <a:r>
                <a:rPr lang="en-GB" sz="1200" dirty="0">
                  <a:latin typeface="Linkpen 17a Print" panose="03050602060000000000" pitchFamily="66" charset="77"/>
                  <a:cs typeface="Calibri" panose="020F0502020204030204" pitchFamily="34" charset="0"/>
                </a:rPr>
                <a:t>with her parents, Soloman and Eliza Bagg, hanging out washing and tending their garden in Hill Lane, Southampton, while, behind them, parked in Rockleigh Road, an American field howitzer unit waits before moving to the docks to embark for Normandy, 5 June 1944.</a:t>
              </a:r>
            </a:p>
          </p:txBody>
        </p:sp>
        <p:pic>
          <p:nvPicPr>
            <p:cNvPr id="16" name="Picture 15">
              <a:extLst>
                <a:ext uri="{FF2B5EF4-FFF2-40B4-BE49-F238E27FC236}">
                  <a16:creationId xmlns:a16="http://schemas.microsoft.com/office/drawing/2014/main" id="{F754923F-F9B2-EE8A-AA2E-8E647A5E8DE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71664" y="4338168"/>
              <a:ext cx="350267" cy="248874"/>
            </a:xfrm>
            <a:prstGeom prst="rect">
              <a:avLst/>
            </a:prstGeom>
          </p:spPr>
        </p:pic>
      </p:grpSp>
      <p:grpSp>
        <p:nvGrpSpPr>
          <p:cNvPr id="20" name="Group 19" descr="A black and white photograph of a woman hanging out her washing in her garden in 1944. Behind her garden wall, rows of army vehicles queue for the docks. ">
            <a:extLst>
              <a:ext uri="{FF2B5EF4-FFF2-40B4-BE49-F238E27FC236}">
                <a16:creationId xmlns:a16="http://schemas.microsoft.com/office/drawing/2014/main" id="{FFC98DDD-1FFB-9367-6631-913B58AA71F9}"/>
              </a:ext>
            </a:extLst>
          </p:cNvPr>
          <p:cNvGrpSpPr/>
          <p:nvPr/>
        </p:nvGrpSpPr>
        <p:grpSpPr>
          <a:xfrm>
            <a:off x="5802566" y="1193048"/>
            <a:ext cx="5892044" cy="4380820"/>
            <a:chOff x="5957019" y="1421258"/>
            <a:chExt cx="5892044" cy="4380820"/>
          </a:xfrm>
        </p:grpSpPr>
        <p:pic>
          <p:nvPicPr>
            <p:cNvPr id="13" name="Picture 12">
              <a:extLst>
                <a:ext uri="{FF2B5EF4-FFF2-40B4-BE49-F238E27FC236}">
                  <a16:creationId xmlns:a16="http://schemas.microsoft.com/office/drawing/2014/main" id="{122DBDA8-F120-42CC-5B6A-D2861CA6EB3B}"/>
                </a:ext>
              </a:extLst>
            </p:cNvPr>
            <p:cNvPicPr>
              <a:picLocks noChangeAspect="1"/>
            </p:cNvPicPr>
            <p:nvPr/>
          </p:nvPicPr>
          <p:blipFill>
            <a:blip r:embed="rId5"/>
            <a:srcRect/>
            <a:stretch/>
          </p:blipFill>
          <p:spPr>
            <a:xfrm>
              <a:off x="6037163" y="1624776"/>
              <a:ext cx="5811900" cy="4177302"/>
            </a:xfrm>
            <a:prstGeom prst="rect">
              <a:avLst/>
            </a:prstGeom>
            <a:ln w="19050">
              <a:solidFill>
                <a:schemeClr val="tx1"/>
              </a:solidFill>
            </a:ln>
          </p:spPr>
        </p:pic>
        <p:sp>
          <p:nvSpPr>
            <p:cNvPr id="19" name="TextBox 18">
              <a:extLst>
                <a:ext uri="{FF2B5EF4-FFF2-40B4-BE49-F238E27FC236}">
                  <a16:creationId xmlns:a16="http://schemas.microsoft.com/office/drawing/2014/main" id="{EDD2FD87-42CE-44E5-9647-7B890A15FBB9}"/>
                </a:ext>
              </a:extLst>
            </p:cNvPr>
            <p:cNvSpPr txBox="1"/>
            <p:nvPr/>
          </p:nvSpPr>
          <p:spPr>
            <a:xfrm>
              <a:off x="5957019" y="1421258"/>
              <a:ext cx="1213038" cy="215444"/>
            </a:xfrm>
            <a:prstGeom prst="rect">
              <a:avLst/>
            </a:prstGeom>
            <a:noFill/>
          </p:spPr>
          <p:txBody>
            <a:bodyPr wrap="square">
              <a:spAutoFit/>
            </a:bodyPr>
            <a:lstStyle/>
            <a:p>
              <a:r>
                <a:rPr lang="en-GB" sz="800" dirty="0">
                  <a:solidFill>
                    <a:schemeClr val="bg1">
                      <a:lumMod val="85000"/>
                    </a:schemeClr>
                  </a:solidFill>
                  <a:latin typeface="Calibri" panose="020F0502020204030204" pitchFamily="34" charset="0"/>
                  <a:cs typeface="Calibri" panose="020F0502020204030204" pitchFamily="34" charset="0"/>
                </a:rPr>
                <a:t>© IWM - NYT 27247</a:t>
              </a:r>
            </a:p>
          </p:txBody>
        </p:sp>
      </p:grpSp>
      <p:pic>
        <p:nvPicPr>
          <p:cNvPr id="15" name="Logo">
            <a:extLst>
              <a:ext uri="{FF2B5EF4-FFF2-40B4-BE49-F238E27FC236}">
                <a16:creationId xmlns:a16="http://schemas.microsoft.com/office/drawing/2014/main" id="{65E6824C-8182-1391-8189-F5C7374D2AF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7157603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8"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D798A95-6695-6BBC-4FAE-AA7D28607701}"/>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408D4CE-EDE6-03DD-91A6-709F032B8F6C}"/>
              </a:ext>
            </a:extLst>
          </p:cNvPr>
          <p:cNvSpPr>
            <a:spLocks noGrp="1"/>
          </p:cNvSpPr>
          <p:nvPr>
            <p:ph type="ctrTitle"/>
          </p:nvPr>
        </p:nvSpPr>
        <p:spPr>
          <a:xfrm>
            <a:off x="1524000" y="-1280448"/>
            <a:ext cx="9144000" cy="921925"/>
          </a:xfrm>
        </p:spPr>
        <p:txBody>
          <a:bodyPr>
            <a:normAutofit fontScale="90000"/>
          </a:bodyPr>
          <a:lstStyle/>
          <a:p>
            <a:r>
              <a:rPr lang="en-US" dirty="0"/>
              <a:t>Southampton’s Contributions to the War Effort</a:t>
            </a:r>
          </a:p>
        </p:txBody>
      </p:sp>
      <p:sp>
        <p:nvSpPr>
          <p:cNvPr id="18" name="Slide Question">
            <a:extLst>
              <a:ext uri="{FF2B5EF4-FFF2-40B4-BE49-F238E27FC236}">
                <a16:creationId xmlns:a16="http://schemas.microsoft.com/office/drawing/2014/main" id="{0187C9D5-F3E1-71A2-C22F-4F63F46F1642}"/>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did Southampton Suffer so badly during World War 2?</a:t>
            </a:r>
          </a:p>
        </p:txBody>
      </p:sp>
      <p:sp>
        <p:nvSpPr>
          <p:cNvPr id="5" name="TextBox 4">
            <a:extLst>
              <a:ext uri="{FF2B5EF4-FFF2-40B4-BE49-F238E27FC236}">
                <a16:creationId xmlns:a16="http://schemas.microsoft.com/office/drawing/2014/main" id="{8F1930CC-CA87-6898-8C11-C1E07A528AD2}"/>
              </a:ext>
            </a:extLst>
          </p:cNvPr>
          <p:cNvSpPr txBox="1"/>
          <p:nvPr/>
        </p:nvSpPr>
        <p:spPr>
          <a:xfrm>
            <a:off x="1473071" y="703802"/>
            <a:ext cx="9245858" cy="377989"/>
          </a:xfrm>
          <a:prstGeom prst="rect">
            <a:avLst/>
          </a:prstGeom>
          <a:noFill/>
        </p:spPr>
        <p:txBody>
          <a:bodyPr wrap="square" rtlCol="0">
            <a:spAutoFit/>
          </a:bodyPr>
          <a:lstStyle/>
          <a:p>
            <a:pPr algn="ctr">
              <a:lnSpc>
                <a:spcPct val="150000"/>
              </a:lnSpc>
            </a:pPr>
            <a:r>
              <a:rPr lang="en-GB" sz="1350" dirty="0">
                <a:latin typeface="Linkpen 17a Print" panose="03050602060000000000" pitchFamily="66" charset="77"/>
                <a:cs typeface="Calibri" panose="020F0502020204030204" pitchFamily="34" charset="0"/>
              </a:rPr>
              <a:t>When World War 2 ended in 1945, Southampton had contributed greatly to the war effort.</a:t>
            </a:r>
          </a:p>
        </p:txBody>
      </p:sp>
      <p:pic>
        <p:nvPicPr>
          <p:cNvPr id="19" name="Picture 18" descr="A black silhouette of a solider with a helmet on, in a red circle. ">
            <a:extLst>
              <a:ext uri="{FF2B5EF4-FFF2-40B4-BE49-F238E27FC236}">
                <a16:creationId xmlns:a16="http://schemas.microsoft.com/office/drawing/2014/main" id="{A8E8B027-863B-1BF3-41F2-B51DDF8A6A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0928" y="1476826"/>
            <a:ext cx="1625600" cy="1625600"/>
          </a:xfrm>
          <a:prstGeom prst="rect">
            <a:avLst/>
          </a:prstGeom>
        </p:spPr>
      </p:pic>
      <p:sp>
        <p:nvSpPr>
          <p:cNvPr id="4" name="TextBox 3">
            <a:extLst>
              <a:ext uri="{FF2B5EF4-FFF2-40B4-BE49-F238E27FC236}">
                <a16:creationId xmlns:a16="http://schemas.microsoft.com/office/drawing/2014/main" id="{50D01B4E-1C00-F6C8-5D89-70337678F15E}"/>
              </a:ext>
            </a:extLst>
          </p:cNvPr>
          <p:cNvSpPr txBox="1"/>
          <p:nvPr/>
        </p:nvSpPr>
        <p:spPr>
          <a:xfrm>
            <a:off x="2552192" y="1633196"/>
            <a:ext cx="3447974" cy="1312860"/>
          </a:xfrm>
          <a:prstGeom prst="rect">
            <a:avLst/>
          </a:prstGeom>
          <a:noFill/>
        </p:spPr>
        <p:txBody>
          <a:bodyPr wrap="square" rtlCol="0">
            <a:spAutoFit/>
          </a:bodyPr>
          <a:lstStyle/>
          <a:p>
            <a:pPr>
              <a:lnSpc>
                <a:spcPct val="150000"/>
              </a:lnSpc>
            </a:pPr>
            <a:r>
              <a:rPr lang="en-GB" sz="1350" dirty="0">
                <a:latin typeface="Linkpen 17a Print" panose="03050602060000000000" pitchFamily="66" charset="77"/>
                <a:cs typeface="Calibri" panose="020F0502020204030204" pitchFamily="34" charset="0"/>
              </a:rPr>
              <a:t>Many people from the area fought in the war in locations around the world. Sadly, not all of them came home. </a:t>
            </a:r>
          </a:p>
        </p:txBody>
      </p:sp>
      <p:pic>
        <p:nvPicPr>
          <p:cNvPr id="21" name="Picture 20" descr="A black silhouette of a spitfire, in a red circle. ">
            <a:extLst>
              <a:ext uri="{FF2B5EF4-FFF2-40B4-BE49-F238E27FC236}">
                <a16:creationId xmlns:a16="http://schemas.microsoft.com/office/drawing/2014/main" id="{275A4513-04CC-01FD-1E67-62ECD4922CB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0928" y="3279199"/>
            <a:ext cx="1625600" cy="1625600"/>
          </a:xfrm>
          <a:prstGeom prst="rect">
            <a:avLst/>
          </a:prstGeom>
        </p:spPr>
      </p:pic>
      <p:sp>
        <p:nvSpPr>
          <p:cNvPr id="7" name="TextBox 6">
            <a:extLst>
              <a:ext uri="{FF2B5EF4-FFF2-40B4-BE49-F238E27FC236}">
                <a16:creationId xmlns:a16="http://schemas.microsoft.com/office/drawing/2014/main" id="{513B1F03-4343-FD3B-6B6E-D6179485F98C}"/>
              </a:ext>
            </a:extLst>
          </p:cNvPr>
          <p:cNvSpPr txBox="1"/>
          <p:nvPr/>
        </p:nvSpPr>
        <p:spPr>
          <a:xfrm>
            <a:off x="2552192" y="3544124"/>
            <a:ext cx="3447974" cy="1001236"/>
          </a:xfrm>
          <a:prstGeom prst="rect">
            <a:avLst/>
          </a:prstGeom>
          <a:noFill/>
        </p:spPr>
        <p:txBody>
          <a:bodyPr wrap="square" rtlCol="0">
            <a:spAutoFit/>
          </a:bodyPr>
          <a:lstStyle/>
          <a:p>
            <a:pPr>
              <a:lnSpc>
                <a:spcPct val="150000"/>
              </a:lnSpc>
            </a:pPr>
            <a:r>
              <a:rPr lang="en-GB" sz="1350" dirty="0">
                <a:latin typeface="Linkpen 17a Print" panose="03050602060000000000" pitchFamily="66" charset="77"/>
                <a:cs typeface="Calibri" panose="020F0502020204030204" pitchFamily="34" charset="0"/>
              </a:rPr>
              <a:t>Local people defended the area from aerial attacks and helped prevent attacks.</a:t>
            </a:r>
          </a:p>
        </p:txBody>
      </p:sp>
      <p:pic>
        <p:nvPicPr>
          <p:cNvPr id="23" name="Picture 22" descr="A black silhouette of a Ford war vehicle, in a red circle. ">
            <a:extLst>
              <a:ext uri="{FF2B5EF4-FFF2-40B4-BE49-F238E27FC236}">
                <a16:creationId xmlns:a16="http://schemas.microsoft.com/office/drawing/2014/main" id="{E2C0A666-DF58-2A22-FF38-21DF683D74B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54496" y="1476826"/>
            <a:ext cx="1625600" cy="1625600"/>
          </a:xfrm>
          <a:prstGeom prst="rect">
            <a:avLst/>
          </a:prstGeom>
        </p:spPr>
      </p:pic>
      <p:sp>
        <p:nvSpPr>
          <p:cNvPr id="9" name="TextBox 8">
            <a:extLst>
              <a:ext uri="{FF2B5EF4-FFF2-40B4-BE49-F238E27FC236}">
                <a16:creationId xmlns:a16="http://schemas.microsoft.com/office/drawing/2014/main" id="{D19DF9D9-0648-5AF7-E7B8-11391AEEDC88}"/>
              </a:ext>
            </a:extLst>
          </p:cNvPr>
          <p:cNvSpPr txBox="1"/>
          <p:nvPr/>
        </p:nvSpPr>
        <p:spPr>
          <a:xfrm>
            <a:off x="7985760" y="1633196"/>
            <a:ext cx="2964356" cy="1001236"/>
          </a:xfrm>
          <a:prstGeom prst="rect">
            <a:avLst/>
          </a:prstGeom>
          <a:noFill/>
        </p:spPr>
        <p:txBody>
          <a:bodyPr wrap="square" rtlCol="0">
            <a:spAutoFit/>
          </a:bodyPr>
          <a:lstStyle/>
          <a:p>
            <a:pPr>
              <a:lnSpc>
                <a:spcPct val="150000"/>
              </a:lnSpc>
            </a:pPr>
            <a:r>
              <a:rPr lang="en-GB" sz="1350" dirty="0">
                <a:latin typeface="Linkpen 17a Print" panose="03050602060000000000" pitchFamily="66" charset="77"/>
                <a:cs typeface="Calibri" panose="020F0502020204030204" pitchFamily="34" charset="0"/>
              </a:rPr>
              <a:t>Important products that were required for the war were made locally.</a:t>
            </a:r>
          </a:p>
        </p:txBody>
      </p:sp>
      <p:pic>
        <p:nvPicPr>
          <p:cNvPr id="25" name="Picture 24" descr="Black silhouettes of a group of airplanes in the sky. ">
            <a:extLst>
              <a:ext uri="{FF2B5EF4-FFF2-40B4-BE49-F238E27FC236}">
                <a16:creationId xmlns:a16="http://schemas.microsoft.com/office/drawing/2014/main" id="{9B835D66-A6EA-6A3E-1051-D3BD70D9C5C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254496" y="3279199"/>
            <a:ext cx="1625600" cy="1625600"/>
          </a:xfrm>
          <a:prstGeom prst="rect">
            <a:avLst/>
          </a:prstGeom>
        </p:spPr>
      </p:pic>
      <p:sp>
        <p:nvSpPr>
          <p:cNvPr id="10" name="TextBox 9">
            <a:extLst>
              <a:ext uri="{FF2B5EF4-FFF2-40B4-BE49-F238E27FC236}">
                <a16:creationId xmlns:a16="http://schemas.microsoft.com/office/drawing/2014/main" id="{CBE3F4D8-84A3-CB83-8B24-0497B972E682}"/>
              </a:ext>
            </a:extLst>
          </p:cNvPr>
          <p:cNvSpPr txBox="1"/>
          <p:nvPr/>
        </p:nvSpPr>
        <p:spPr>
          <a:xfrm>
            <a:off x="7985760" y="3507973"/>
            <a:ext cx="3416122" cy="1001236"/>
          </a:xfrm>
          <a:prstGeom prst="rect">
            <a:avLst/>
          </a:prstGeom>
          <a:noFill/>
        </p:spPr>
        <p:txBody>
          <a:bodyPr wrap="square" rtlCol="0">
            <a:spAutoFit/>
          </a:bodyPr>
          <a:lstStyle/>
          <a:p>
            <a:pPr>
              <a:lnSpc>
                <a:spcPct val="150000"/>
              </a:lnSpc>
            </a:pPr>
            <a:r>
              <a:rPr lang="en-GB" sz="1350" dirty="0">
                <a:latin typeface="Linkpen 17a Print" panose="03050602060000000000" pitchFamily="66" charset="77"/>
                <a:cs typeface="Calibri" panose="020F0502020204030204" pitchFamily="34" charset="0"/>
              </a:rPr>
              <a:t>People bravely stayed in the area during the war despite the constant danger of air raids.</a:t>
            </a:r>
          </a:p>
        </p:txBody>
      </p:sp>
      <p:sp>
        <p:nvSpPr>
          <p:cNvPr id="3" name="TextBox 2">
            <a:extLst>
              <a:ext uri="{FF2B5EF4-FFF2-40B4-BE49-F238E27FC236}">
                <a16:creationId xmlns:a16="http://schemas.microsoft.com/office/drawing/2014/main" id="{10FB5972-FCE7-0724-ED42-079AC0A59C50}"/>
              </a:ext>
            </a:extLst>
          </p:cNvPr>
          <p:cNvSpPr txBox="1"/>
          <p:nvPr/>
        </p:nvSpPr>
        <p:spPr>
          <a:xfrm>
            <a:off x="1373173" y="5270182"/>
            <a:ext cx="9245858" cy="689612"/>
          </a:xfrm>
          <a:prstGeom prst="rect">
            <a:avLst/>
          </a:prstGeom>
          <a:noFill/>
        </p:spPr>
        <p:txBody>
          <a:bodyPr wrap="square" rtlCol="0">
            <a:spAutoFit/>
          </a:bodyPr>
          <a:lstStyle/>
          <a:p>
            <a:pPr algn="ctr">
              <a:lnSpc>
                <a:spcPct val="150000"/>
              </a:lnSpc>
            </a:pPr>
            <a:r>
              <a:rPr lang="en-GB" sz="1350" dirty="0">
                <a:latin typeface="Linkpen 17a Print" panose="03050602060000000000" pitchFamily="66" charset="77"/>
                <a:cs typeface="Calibri" panose="020F0502020204030204" pitchFamily="34" charset="0"/>
              </a:rPr>
              <a:t>Without the contribution of people from Southampton and other communities nationwide, Britain would not have been able contribute to the war in the way that it did.</a:t>
            </a:r>
          </a:p>
        </p:txBody>
      </p:sp>
      <p:pic>
        <p:nvPicPr>
          <p:cNvPr id="15" name="Logo">
            <a:extLst>
              <a:ext uri="{FF2B5EF4-FFF2-40B4-BE49-F238E27FC236}">
                <a16:creationId xmlns:a16="http://schemas.microsoft.com/office/drawing/2014/main" id="{11F13550-743C-5B99-052B-F989819ECC9D}"/>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42929302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7" grpId="0"/>
      <p:bldP spid="9" grpId="0"/>
      <p:bldP spid="10"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9FF059A-1077-86D1-3953-50D171911B9B}"/>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F6433E9-A1D0-7A31-E49B-40B951E2477E}"/>
              </a:ext>
            </a:extLst>
          </p:cNvPr>
          <p:cNvSpPr>
            <a:spLocks noGrp="1"/>
          </p:cNvSpPr>
          <p:nvPr>
            <p:ph type="ctrTitle"/>
          </p:nvPr>
        </p:nvSpPr>
        <p:spPr>
          <a:xfrm>
            <a:off x="1524000" y="-1280448"/>
            <a:ext cx="9144000" cy="921925"/>
          </a:xfrm>
        </p:spPr>
        <p:txBody>
          <a:bodyPr>
            <a:normAutofit/>
          </a:bodyPr>
          <a:lstStyle/>
          <a:p>
            <a:r>
              <a:rPr lang="en-US" dirty="0"/>
              <a:t>Homes for Heroes </a:t>
            </a:r>
          </a:p>
        </p:txBody>
      </p:sp>
      <p:sp>
        <p:nvSpPr>
          <p:cNvPr id="18" name="Slide Question">
            <a:extLst>
              <a:ext uri="{FF2B5EF4-FFF2-40B4-BE49-F238E27FC236}">
                <a16:creationId xmlns:a16="http://schemas.microsoft.com/office/drawing/2014/main" id="{00A67333-408F-0A03-99F1-B00F6EC19292}"/>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did Southampton expand so much during the 20th century?</a:t>
            </a:r>
          </a:p>
        </p:txBody>
      </p:sp>
      <p:sp>
        <p:nvSpPr>
          <p:cNvPr id="2" name="Title">
            <a:extLst>
              <a:ext uri="{FF2B5EF4-FFF2-40B4-BE49-F238E27FC236}">
                <a16:creationId xmlns:a16="http://schemas.microsoft.com/office/drawing/2014/main" id="{2755A83E-7EA2-30E1-491C-9F80DAABA5C7}"/>
              </a:ext>
            </a:extLst>
          </p:cNvPr>
          <p:cNvSpPr txBox="1">
            <a:spLocks/>
          </p:cNvSpPr>
          <p:nvPr/>
        </p:nvSpPr>
        <p:spPr>
          <a:xfrm>
            <a:off x="458028" y="710352"/>
            <a:ext cx="597155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100" dirty="0">
                <a:ln w="12700">
                  <a:noFill/>
                </a:ln>
                <a:latin typeface="Superclarendon Rg" panose="02060605060000020003" pitchFamily="18" charset="77"/>
              </a:rPr>
              <a:t>Homes for Heroes </a:t>
            </a:r>
          </a:p>
        </p:txBody>
      </p:sp>
      <p:sp>
        <p:nvSpPr>
          <p:cNvPr id="5" name="TextBox 4">
            <a:extLst>
              <a:ext uri="{FF2B5EF4-FFF2-40B4-BE49-F238E27FC236}">
                <a16:creationId xmlns:a16="http://schemas.microsoft.com/office/drawing/2014/main" id="{45162B7E-D7C0-7BFF-6179-75949F5E33AE}"/>
              </a:ext>
            </a:extLst>
          </p:cNvPr>
          <p:cNvSpPr txBox="1"/>
          <p:nvPr/>
        </p:nvSpPr>
        <p:spPr>
          <a:xfrm>
            <a:off x="458029" y="1449757"/>
            <a:ext cx="5333170" cy="367408"/>
          </a:xfrm>
          <a:prstGeom prst="rect">
            <a:avLst/>
          </a:prstGeom>
          <a:noFill/>
        </p:spPr>
        <p:txBody>
          <a:bodyPr wrap="square" rtlCol="0">
            <a:spAutoFit/>
          </a:bodyPr>
          <a:lstStyle/>
          <a:p>
            <a:pPr>
              <a:lnSpc>
                <a:spcPct val="150000"/>
              </a:lnSpc>
            </a:pPr>
            <a:r>
              <a:rPr lang="en-GB" sz="1300" dirty="0">
                <a:latin typeface="Linkpen 17a Print" panose="03050602060000000000" pitchFamily="66" charset="77"/>
                <a:cs typeface="Calibri" panose="020F0502020204030204" pitchFamily="34" charset="0"/>
              </a:rPr>
              <a:t>Southampton grew rapidly after the First World War.</a:t>
            </a:r>
          </a:p>
        </p:txBody>
      </p:sp>
      <p:sp>
        <p:nvSpPr>
          <p:cNvPr id="17" name="TextBox 16">
            <a:extLst>
              <a:ext uri="{FF2B5EF4-FFF2-40B4-BE49-F238E27FC236}">
                <a16:creationId xmlns:a16="http://schemas.microsoft.com/office/drawing/2014/main" id="{0D80C8DC-D053-D3A8-8602-094A678556BE}"/>
              </a:ext>
            </a:extLst>
          </p:cNvPr>
          <p:cNvSpPr txBox="1"/>
          <p:nvPr/>
        </p:nvSpPr>
        <p:spPr>
          <a:xfrm>
            <a:off x="458028" y="1909507"/>
            <a:ext cx="5333170" cy="667490"/>
          </a:xfrm>
          <a:prstGeom prst="rect">
            <a:avLst/>
          </a:prstGeom>
          <a:noFill/>
        </p:spPr>
        <p:txBody>
          <a:bodyPr wrap="square" rtlCol="0">
            <a:spAutoFit/>
          </a:bodyPr>
          <a:lstStyle/>
          <a:p>
            <a:pPr>
              <a:lnSpc>
                <a:spcPct val="150000"/>
              </a:lnSpc>
            </a:pPr>
            <a:r>
              <a:rPr lang="en-GB" sz="1300" dirty="0">
                <a:latin typeface="Linkpen 17a Print" panose="03050602060000000000" pitchFamily="66" charset="77"/>
                <a:cs typeface="Calibri" panose="020F0502020204030204" pitchFamily="34" charset="0"/>
              </a:rPr>
              <a:t>In 1920, the city doubled in size by adding new areas such as Woolston, </a:t>
            </a:r>
            <a:r>
              <a:rPr lang="en-GB" sz="1300" dirty="0" err="1">
                <a:latin typeface="Linkpen 17a Print" panose="03050602060000000000" pitchFamily="66" charset="77"/>
                <a:cs typeface="Calibri" panose="020F0502020204030204" pitchFamily="34" charset="0"/>
              </a:rPr>
              <a:t>Bitterne</a:t>
            </a:r>
            <a:r>
              <a:rPr lang="en-GB" sz="1300" dirty="0">
                <a:latin typeface="Linkpen 17a Print" panose="03050602060000000000" pitchFamily="66" charset="77"/>
                <a:cs typeface="Calibri" panose="020F0502020204030204" pitchFamily="34" charset="0"/>
              </a:rPr>
              <a:t>, and </a:t>
            </a:r>
            <a:r>
              <a:rPr lang="en-GB" sz="1300" dirty="0" err="1">
                <a:latin typeface="Linkpen 17a Print" panose="03050602060000000000" pitchFamily="66" charset="77"/>
                <a:cs typeface="Calibri" panose="020F0502020204030204" pitchFamily="34" charset="0"/>
              </a:rPr>
              <a:t>Swaythling</a:t>
            </a:r>
            <a:r>
              <a:rPr lang="en-GB" sz="1300" dirty="0">
                <a:latin typeface="Linkpen 17a Print" panose="03050602060000000000" pitchFamily="66" charset="77"/>
                <a:cs typeface="Calibri" panose="020F0502020204030204" pitchFamily="34" charset="0"/>
              </a:rPr>
              <a:t>. </a:t>
            </a:r>
          </a:p>
        </p:txBody>
      </p:sp>
      <p:sp>
        <p:nvSpPr>
          <p:cNvPr id="6" name="TextBox 5">
            <a:extLst>
              <a:ext uri="{FF2B5EF4-FFF2-40B4-BE49-F238E27FC236}">
                <a16:creationId xmlns:a16="http://schemas.microsoft.com/office/drawing/2014/main" id="{8119955E-0E0A-3FE4-9D06-ADADD442025B}"/>
              </a:ext>
            </a:extLst>
          </p:cNvPr>
          <p:cNvSpPr txBox="1"/>
          <p:nvPr/>
        </p:nvSpPr>
        <p:spPr>
          <a:xfrm>
            <a:off x="458028" y="2669340"/>
            <a:ext cx="4784535" cy="1267655"/>
          </a:xfrm>
          <a:prstGeom prst="rect">
            <a:avLst/>
          </a:prstGeom>
          <a:noFill/>
        </p:spPr>
        <p:txBody>
          <a:bodyPr wrap="square" rtlCol="0">
            <a:spAutoFit/>
          </a:bodyPr>
          <a:lstStyle/>
          <a:p>
            <a:pPr>
              <a:lnSpc>
                <a:spcPct val="150000"/>
              </a:lnSpc>
            </a:pPr>
            <a:r>
              <a:rPr lang="en-GB" sz="1300" dirty="0">
                <a:latin typeface="Linkpen 17a Print" panose="03050602060000000000" pitchFamily="66" charset="77"/>
                <a:cs typeface="Calibri" panose="020F0502020204030204" pitchFamily="34" charset="0"/>
              </a:rPr>
              <a:t>Thousands of new homes were built under the 1919 and 1924 Housing Acts, with estates like Burgess Road providing better living conditions for families.</a:t>
            </a:r>
          </a:p>
        </p:txBody>
      </p:sp>
      <p:sp>
        <p:nvSpPr>
          <p:cNvPr id="8" name="TextBox 7">
            <a:extLst>
              <a:ext uri="{FF2B5EF4-FFF2-40B4-BE49-F238E27FC236}">
                <a16:creationId xmlns:a16="http://schemas.microsoft.com/office/drawing/2014/main" id="{DE0C45FF-E83E-C737-5784-09168600C504}"/>
              </a:ext>
            </a:extLst>
          </p:cNvPr>
          <p:cNvSpPr txBox="1"/>
          <p:nvPr/>
        </p:nvSpPr>
        <p:spPr>
          <a:xfrm>
            <a:off x="458029" y="4029338"/>
            <a:ext cx="4695643" cy="1867819"/>
          </a:xfrm>
          <a:prstGeom prst="rect">
            <a:avLst/>
          </a:prstGeom>
          <a:noFill/>
        </p:spPr>
        <p:txBody>
          <a:bodyPr wrap="square" rtlCol="0">
            <a:spAutoFit/>
          </a:bodyPr>
          <a:lstStyle/>
          <a:p>
            <a:pPr>
              <a:lnSpc>
                <a:spcPct val="150000"/>
              </a:lnSpc>
            </a:pPr>
            <a:r>
              <a:rPr lang="en-GB" sz="1300" dirty="0">
                <a:latin typeface="Linkpen 17a Print" panose="03050602060000000000" pitchFamily="66" charset="77"/>
                <a:cs typeface="Calibri" panose="020F0502020204030204" pitchFamily="34" charset="0"/>
              </a:rPr>
              <a:t>The docks continued to grow. By 1938, Southampton’s port handled 18.5 million tons of shipping each year and welcomed over 560,000 passengers. The city continued to be a major gateway between Britain and the rest of the world.</a:t>
            </a:r>
          </a:p>
        </p:txBody>
      </p:sp>
      <p:grpSp>
        <p:nvGrpSpPr>
          <p:cNvPr id="16" name="Group 15" descr="A black and white Ariel photograph of Honeysuckle Road and the Flower Estate, Swaythling, 1933.">
            <a:extLst>
              <a:ext uri="{FF2B5EF4-FFF2-40B4-BE49-F238E27FC236}">
                <a16:creationId xmlns:a16="http://schemas.microsoft.com/office/drawing/2014/main" id="{13DC5191-B547-E3CC-007B-7947E0477238}"/>
              </a:ext>
            </a:extLst>
          </p:cNvPr>
          <p:cNvGrpSpPr/>
          <p:nvPr/>
        </p:nvGrpSpPr>
        <p:grpSpPr>
          <a:xfrm>
            <a:off x="5934975" y="705602"/>
            <a:ext cx="5640504" cy="4538134"/>
            <a:chOff x="5998500" y="1231994"/>
            <a:chExt cx="5640504" cy="4538134"/>
          </a:xfrm>
        </p:grpSpPr>
        <p:pic>
          <p:nvPicPr>
            <p:cNvPr id="11" name="Picture 10">
              <a:extLst>
                <a:ext uri="{FF2B5EF4-FFF2-40B4-BE49-F238E27FC236}">
                  <a16:creationId xmlns:a16="http://schemas.microsoft.com/office/drawing/2014/main" id="{B6722C98-1370-F432-9D8C-59D905506E8C}"/>
                </a:ext>
              </a:extLst>
            </p:cNvPr>
            <p:cNvPicPr>
              <a:picLocks noChangeAspect="1"/>
            </p:cNvPicPr>
            <p:nvPr/>
          </p:nvPicPr>
          <p:blipFill>
            <a:blip r:embed="rId4"/>
            <a:srcRect/>
            <a:stretch/>
          </p:blipFill>
          <p:spPr>
            <a:xfrm>
              <a:off x="6096000" y="1420410"/>
              <a:ext cx="5543004" cy="4349718"/>
            </a:xfrm>
            <a:prstGeom prst="rect">
              <a:avLst/>
            </a:prstGeom>
            <a:ln w="19050">
              <a:solidFill>
                <a:schemeClr val="tx1"/>
              </a:solidFill>
            </a:ln>
          </p:spPr>
        </p:pic>
        <p:sp>
          <p:nvSpPr>
            <p:cNvPr id="13" name="TextBox 12">
              <a:extLst>
                <a:ext uri="{FF2B5EF4-FFF2-40B4-BE49-F238E27FC236}">
                  <a16:creationId xmlns:a16="http://schemas.microsoft.com/office/drawing/2014/main" id="{6F8BC123-D3D9-7FEC-7F40-E49C2357F980}"/>
                </a:ext>
              </a:extLst>
            </p:cNvPr>
            <p:cNvSpPr txBox="1"/>
            <p:nvPr/>
          </p:nvSpPr>
          <p:spPr>
            <a:xfrm>
              <a:off x="5998500" y="1231994"/>
              <a:ext cx="1912450" cy="215444"/>
            </a:xfrm>
            <a:prstGeom prst="rect">
              <a:avLst/>
            </a:prstGeom>
            <a:noFill/>
          </p:spPr>
          <p:txBody>
            <a:bodyPr wrap="square">
              <a:spAutoFit/>
            </a:bodyPr>
            <a:lstStyle/>
            <a:p>
              <a:r>
                <a:rPr lang="en-GB" sz="800" b="0" i="0" dirty="0">
                  <a:solidFill>
                    <a:schemeClr val="bg1">
                      <a:lumMod val="85000"/>
                    </a:schemeClr>
                  </a:solidFill>
                  <a:effectLst/>
                  <a:latin typeface="Calibri" panose="020F0502020204030204" pitchFamily="34" charset="0"/>
                  <a:cs typeface="Calibri" panose="020F0502020204030204" pitchFamily="34" charset="0"/>
                </a:rPr>
                <a:t>©Historic England ref: EPW042954</a:t>
              </a:r>
              <a:endParaRPr lang="en-GB" sz="800" dirty="0">
                <a:solidFill>
                  <a:schemeClr val="bg1">
                    <a:lumMod val="85000"/>
                  </a:schemeClr>
                </a:solidFill>
                <a:latin typeface="Calibri" panose="020F0502020204030204" pitchFamily="34" charset="0"/>
                <a:cs typeface="Calibri" panose="020F0502020204030204" pitchFamily="34" charset="0"/>
              </a:endParaRPr>
            </a:p>
          </p:txBody>
        </p:sp>
      </p:grpSp>
      <p:pic>
        <p:nvPicPr>
          <p:cNvPr id="26" name="Picture 25">
            <a:extLst>
              <a:ext uri="{FF2B5EF4-FFF2-40B4-BE49-F238E27FC236}">
                <a16:creationId xmlns:a16="http://schemas.microsoft.com/office/drawing/2014/main" id="{F9B4F972-20BA-9783-97D2-2C9440D3B3C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01759" y="2874885"/>
            <a:ext cx="1074295" cy="3587377"/>
          </a:xfrm>
          <a:prstGeom prst="rect">
            <a:avLst/>
          </a:prstGeom>
        </p:spPr>
      </p:pic>
      <p:grpSp>
        <p:nvGrpSpPr>
          <p:cNvPr id="22" name="Group 21" descr="Honeysuckle Road and the Flower Estate, Swaythling, 1933.&#13;&#10;">
            <a:extLst>
              <a:ext uri="{FF2B5EF4-FFF2-40B4-BE49-F238E27FC236}">
                <a16:creationId xmlns:a16="http://schemas.microsoft.com/office/drawing/2014/main" id="{439C0746-EDB0-E254-F651-C28575318034}"/>
              </a:ext>
            </a:extLst>
          </p:cNvPr>
          <p:cNvGrpSpPr/>
          <p:nvPr/>
        </p:nvGrpSpPr>
        <p:grpSpPr>
          <a:xfrm>
            <a:off x="6580804" y="5386666"/>
            <a:ext cx="4965020" cy="681333"/>
            <a:chOff x="5960289" y="5203077"/>
            <a:chExt cx="4965020" cy="681333"/>
          </a:xfrm>
        </p:grpSpPr>
        <p:sp>
          <p:nvSpPr>
            <p:cNvPr id="12" name="TextBox 11">
              <a:extLst>
                <a:ext uri="{FF2B5EF4-FFF2-40B4-BE49-F238E27FC236}">
                  <a16:creationId xmlns:a16="http://schemas.microsoft.com/office/drawing/2014/main" id="{0314A392-A7B1-41EF-B5F2-8C05245CB98F}"/>
                </a:ext>
              </a:extLst>
            </p:cNvPr>
            <p:cNvSpPr txBox="1"/>
            <p:nvPr/>
          </p:nvSpPr>
          <p:spPr>
            <a:xfrm>
              <a:off x="6170429" y="5216920"/>
              <a:ext cx="4754880" cy="667490"/>
            </a:xfrm>
            <a:prstGeom prst="rect">
              <a:avLst/>
            </a:prstGeom>
            <a:noFill/>
          </p:spPr>
          <p:txBody>
            <a:bodyPr wrap="square" rtlCol="0">
              <a:spAutoFit/>
            </a:bodyPr>
            <a:lstStyle/>
            <a:p>
              <a:pPr>
                <a:lnSpc>
                  <a:spcPct val="150000"/>
                </a:lnSpc>
              </a:pPr>
              <a:r>
                <a:rPr lang="en-GB" sz="1300" dirty="0">
                  <a:latin typeface="Linkpen 17a Print" panose="03050602060000000000" pitchFamily="66" charset="77"/>
                  <a:cs typeface="Calibri" panose="020F0502020204030204" pitchFamily="34" charset="0"/>
                </a:rPr>
                <a:t>Honeysuckle Road and the Flower Estate, </a:t>
              </a:r>
              <a:r>
                <a:rPr lang="en-GB" sz="1300" dirty="0" err="1">
                  <a:latin typeface="Linkpen 17a Print" panose="03050602060000000000" pitchFamily="66" charset="77"/>
                  <a:cs typeface="Calibri" panose="020F0502020204030204" pitchFamily="34" charset="0"/>
                </a:rPr>
                <a:t>Swaythling</a:t>
              </a:r>
              <a:r>
                <a:rPr lang="en-GB" sz="1300" dirty="0">
                  <a:latin typeface="Linkpen 17a Print" panose="03050602060000000000" pitchFamily="66" charset="77"/>
                  <a:cs typeface="Calibri" panose="020F0502020204030204" pitchFamily="34" charset="0"/>
                </a:rPr>
                <a:t>, 1933.</a:t>
              </a:r>
            </a:p>
          </p:txBody>
        </p:sp>
        <p:pic>
          <p:nvPicPr>
            <p:cNvPr id="20" name="Picture 19">
              <a:extLst>
                <a:ext uri="{FF2B5EF4-FFF2-40B4-BE49-F238E27FC236}">
                  <a16:creationId xmlns:a16="http://schemas.microsoft.com/office/drawing/2014/main" id="{4AE59CE9-F609-9772-3593-BF335D7D575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909592" y="5253774"/>
              <a:ext cx="350267" cy="248874"/>
            </a:xfrm>
            <a:prstGeom prst="rect">
              <a:avLst/>
            </a:prstGeom>
          </p:spPr>
        </p:pic>
      </p:grpSp>
      <p:pic>
        <p:nvPicPr>
          <p:cNvPr id="15" name="Logo">
            <a:extLst>
              <a:ext uri="{FF2B5EF4-FFF2-40B4-BE49-F238E27FC236}">
                <a16:creationId xmlns:a16="http://schemas.microsoft.com/office/drawing/2014/main" id="{E5CC9B8B-2787-5AD7-5426-147BD794ED06}"/>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344150" y="15445"/>
            <a:ext cx="1847849" cy="1241570"/>
          </a:xfrm>
          <a:prstGeom prst="rect">
            <a:avLst/>
          </a:prstGeom>
        </p:spPr>
      </p:pic>
    </p:spTree>
    <p:extLst>
      <p:ext uri="{BB962C8B-B14F-4D97-AF65-F5344CB8AC3E}">
        <p14:creationId xmlns:p14="http://schemas.microsoft.com/office/powerpoint/2010/main" val="1108726161"/>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3500"/>
                                </p:stCondLst>
                                <p:childTnLst>
                                  <p:par>
                                    <p:cTn id="33" presetID="2" presetClass="entr" presetSubtype="1" fill="hold" nodeType="afterEffect" p14:presetBounceEnd="50000">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14:bounceEnd="50000">
                                          <p:cBhvr additive="base">
                                            <p:cTn id="35" dur="10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36" dur="10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7" grpId="0"/>
          <p:bldP spid="6"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3500"/>
                                </p:stCondLst>
                                <p:childTnLst>
                                  <p:par>
                                    <p:cTn id="33" presetID="2" presetClass="entr" presetSubtype="1"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1000" fill="hold"/>
                                            <p:tgtEl>
                                              <p:spTgt spid="26"/>
                                            </p:tgtEl>
                                            <p:attrNameLst>
                                              <p:attrName>ppt_x</p:attrName>
                                            </p:attrNameLst>
                                          </p:cBhvr>
                                          <p:tavLst>
                                            <p:tav tm="0">
                                              <p:val>
                                                <p:strVal val="#ppt_x"/>
                                              </p:val>
                                            </p:tav>
                                            <p:tav tm="100000">
                                              <p:val>
                                                <p:strVal val="#ppt_x"/>
                                              </p:val>
                                            </p:tav>
                                          </p:tavLst>
                                        </p:anim>
                                        <p:anim calcmode="lin" valueType="num">
                                          <p:cBhvr additive="base">
                                            <p:cTn id="36" dur="10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7" grpId="0"/>
          <p:bldP spid="6" grpId="0"/>
          <p:bldP spid="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D256A13-FCB1-8B6A-9896-D3E0B919CA9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FE800E5-AE19-0855-A15C-3FE69A702C91}"/>
              </a:ext>
            </a:extLst>
          </p:cNvPr>
          <p:cNvSpPr>
            <a:spLocks noGrp="1"/>
          </p:cNvSpPr>
          <p:nvPr>
            <p:ph type="ctrTitle"/>
          </p:nvPr>
        </p:nvSpPr>
        <p:spPr>
          <a:xfrm>
            <a:off x="1524000" y="-1280448"/>
            <a:ext cx="9144000" cy="921925"/>
          </a:xfrm>
        </p:spPr>
        <p:txBody>
          <a:bodyPr>
            <a:normAutofit/>
          </a:bodyPr>
          <a:lstStyle/>
          <a:p>
            <a:r>
              <a:rPr lang="en-US" dirty="0"/>
              <a:t>Post War Housing </a:t>
            </a:r>
          </a:p>
        </p:txBody>
      </p:sp>
      <p:sp>
        <p:nvSpPr>
          <p:cNvPr id="18" name="Slide Question">
            <a:extLst>
              <a:ext uri="{FF2B5EF4-FFF2-40B4-BE49-F238E27FC236}">
                <a16:creationId xmlns:a16="http://schemas.microsoft.com/office/drawing/2014/main" id="{357BC3D3-C6CD-8A40-96CE-4148A229FBBA}"/>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did Southampton expand so much during the 20th century?</a:t>
            </a:r>
          </a:p>
        </p:txBody>
      </p:sp>
      <p:sp>
        <p:nvSpPr>
          <p:cNvPr id="2" name="Title">
            <a:extLst>
              <a:ext uri="{FF2B5EF4-FFF2-40B4-BE49-F238E27FC236}">
                <a16:creationId xmlns:a16="http://schemas.microsoft.com/office/drawing/2014/main" id="{1071FF44-8DB7-3EAB-8E0B-CC85E8D7EB98}"/>
              </a:ext>
            </a:extLst>
          </p:cNvPr>
          <p:cNvSpPr txBox="1">
            <a:spLocks/>
          </p:cNvSpPr>
          <p:nvPr/>
        </p:nvSpPr>
        <p:spPr>
          <a:xfrm>
            <a:off x="568782" y="513832"/>
            <a:ext cx="597155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Post War Housing </a:t>
            </a:r>
          </a:p>
        </p:txBody>
      </p:sp>
      <p:grpSp>
        <p:nvGrpSpPr>
          <p:cNvPr id="10" name="Group 9" descr="A modern day colour photograph of the University of Southampton entrance sign. Behind it is a large brick building and a carpark. ">
            <a:extLst>
              <a:ext uri="{FF2B5EF4-FFF2-40B4-BE49-F238E27FC236}">
                <a16:creationId xmlns:a16="http://schemas.microsoft.com/office/drawing/2014/main" id="{256007DC-11A1-AC02-2BEF-16626C64D7B8}"/>
              </a:ext>
            </a:extLst>
          </p:cNvPr>
          <p:cNvGrpSpPr/>
          <p:nvPr/>
        </p:nvGrpSpPr>
        <p:grpSpPr>
          <a:xfrm>
            <a:off x="600681" y="1296745"/>
            <a:ext cx="7276311" cy="4773356"/>
            <a:chOff x="558149" y="1349910"/>
            <a:chExt cx="7276311" cy="4773356"/>
          </a:xfrm>
        </p:grpSpPr>
        <p:pic>
          <p:nvPicPr>
            <p:cNvPr id="4" name="Picture 3" descr="A sign in front of a building&#10;&#10;AI-generated content may be incorrect.">
              <a:extLst>
                <a:ext uri="{FF2B5EF4-FFF2-40B4-BE49-F238E27FC236}">
                  <a16:creationId xmlns:a16="http://schemas.microsoft.com/office/drawing/2014/main" id="{2E62077F-0422-837C-71E6-834760E00BC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8149" y="1380722"/>
              <a:ext cx="7210322" cy="4742544"/>
            </a:xfrm>
            <a:prstGeom prst="rect">
              <a:avLst/>
            </a:prstGeom>
            <a:ln w="19050">
              <a:solidFill>
                <a:schemeClr val="tx1"/>
              </a:solidFill>
            </a:ln>
          </p:spPr>
        </p:pic>
        <p:sp>
          <p:nvSpPr>
            <p:cNvPr id="9" name="TextBox 8">
              <a:extLst>
                <a:ext uri="{FF2B5EF4-FFF2-40B4-BE49-F238E27FC236}">
                  <a16:creationId xmlns:a16="http://schemas.microsoft.com/office/drawing/2014/main" id="{4016E103-FD08-F195-BF9C-08DA37250E13}"/>
                </a:ext>
              </a:extLst>
            </p:cNvPr>
            <p:cNvSpPr txBox="1"/>
            <p:nvPr/>
          </p:nvSpPr>
          <p:spPr>
            <a:xfrm>
              <a:off x="6730740" y="1349910"/>
              <a:ext cx="1103720" cy="215444"/>
            </a:xfrm>
            <a:prstGeom prst="rect">
              <a:avLst/>
            </a:prstGeom>
            <a:noFill/>
          </p:spPr>
          <p:txBody>
            <a:bodyPr wrap="square">
              <a:spAutoFit/>
            </a:bodyPr>
            <a:lstStyle/>
            <a:p>
              <a:r>
                <a:rPr lang="en-GB" sz="800" dirty="0">
                  <a:solidFill>
                    <a:schemeClr val="bg1"/>
                  </a:solidFill>
                  <a:latin typeface="Calibri" panose="020F0502020204030204" pitchFamily="34" charset="0"/>
                  <a:cs typeface="Calibri" panose="020F0502020204030204" pitchFamily="34" charset="0"/>
                </a:rPr>
                <a:t>© </a:t>
              </a:r>
              <a:r>
                <a:rPr lang="en-GB" sz="800" dirty="0" err="1">
                  <a:solidFill>
                    <a:schemeClr val="bg1"/>
                  </a:solidFill>
                  <a:latin typeface="Calibri" panose="020F0502020204030204" pitchFamily="34" charset="0"/>
                  <a:cs typeface="Calibri" panose="020F0502020204030204" pitchFamily="34" charset="0"/>
                </a:rPr>
                <a:t>Alamy</a:t>
              </a:r>
              <a:r>
                <a:rPr lang="en-GB" sz="800" dirty="0">
                  <a:solidFill>
                    <a:schemeClr val="bg1"/>
                  </a:solidFill>
                  <a:latin typeface="Calibri" panose="020F0502020204030204" pitchFamily="34" charset="0"/>
                  <a:cs typeface="Calibri" panose="020F0502020204030204" pitchFamily="34" charset="0"/>
                </a:rPr>
                <a:t> ref: G1X1EW</a:t>
              </a:r>
            </a:p>
          </p:txBody>
        </p:sp>
      </p:grpSp>
      <p:sp>
        <p:nvSpPr>
          <p:cNvPr id="5" name="TextBox 4">
            <a:extLst>
              <a:ext uri="{FF2B5EF4-FFF2-40B4-BE49-F238E27FC236}">
                <a16:creationId xmlns:a16="http://schemas.microsoft.com/office/drawing/2014/main" id="{A3D9E87B-623A-CD5D-ADD4-0A964FC54448}"/>
              </a:ext>
            </a:extLst>
          </p:cNvPr>
          <p:cNvSpPr txBox="1"/>
          <p:nvPr/>
        </p:nvSpPr>
        <p:spPr>
          <a:xfrm>
            <a:off x="8076301" y="1419199"/>
            <a:ext cx="3600082" cy="711733"/>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cs typeface="Calibri" panose="020F0502020204030204" pitchFamily="34" charset="0"/>
              </a:rPr>
              <a:t>After the Second World War, Southampton had to rebuild. </a:t>
            </a:r>
          </a:p>
        </p:txBody>
      </p:sp>
      <p:pic>
        <p:nvPicPr>
          <p:cNvPr id="21" name="Picture 20" descr="An illustration of a mother and daughter from the 1950s. The mum wears a yellow top and green skirt. The daughter wears a pink dress. ">
            <a:extLst>
              <a:ext uri="{FF2B5EF4-FFF2-40B4-BE49-F238E27FC236}">
                <a16:creationId xmlns:a16="http://schemas.microsoft.com/office/drawing/2014/main" id="{E3882B51-6871-9D62-AF4F-84419954F55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69070" y="2077766"/>
            <a:ext cx="1849630" cy="4283913"/>
          </a:xfrm>
          <a:prstGeom prst="rect">
            <a:avLst/>
          </a:prstGeom>
        </p:spPr>
      </p:pic>
      <p:sp>
        <p:nvSpPr>
          <p:cNvPr id="17" name="TextBox 16">
            <a:extLst>
              <a:ext uri="{FF2B5EF4-FFF2-40B4-BE49-F238E27FC236}">
                <a16:creationId xmlns:a16="http://schemas.microsoft.com/office/drawing/2014/main" id="{4F634FDD-6366-BD64-48FD-67C5829F77B5}"/>
              </a:ext>
            </a:extLst>
          </p:cNvPr>
          <p:cNvSpPr txBox="1"/>
          <p:nvPr/>
        </p:nvSpPr>
        <p:spPr>
          <a:xfrm>
            <a:off x="8298440" y="2273566"/>
            <a:ext cx="3377943" cy="1358064"/>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cs typeface="Calibri" panose="020F0502020204030204" pitchFamily="34" charset="0"/>
              </a:rPr>
              <a:t>Thousands of new homes, schools, and roads were created under the 1952 Development Plan. </a:t>
            </a:r>
          </a:p>
        </p:txBody>
      </p:sp>
      <p:sp>
        <p:nvSpPr>
          <p:cNvPr id="6" name="TextBox 5">
            <a:extLst>
              <a:ext uri="{FF2B5EF4-FFF2-40B4-BE49-F238E27FC236}">
                <a16:creationId xmlns:a16="http://schemas.microsoft.com/office/drawing/2014/main" id="{EEB3B329-3833-0F67-E7E0-74D814F34765}"/>
              </a:ext>
            </a:extLst>
          </p:cNvPr>
          <p:cNvSpPr txBox="1"/>
          <p:nvPr/>
        </p:nvSpPr>
        <p:spPr>
          <a:xfrm>
            <a:off x="8764774" y="3774264"/>
            <a:ext cx="2998429" cy="2004395"/>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cs typeface="Calibri" panose="020F0502020204030204" pitchFamily="34" charset="0"/>
              </a:rPr>
              <a:t>The University of Southampton was established the same year, helping the city grow as </a:t>
            </a:r>
          </a:p>
          <a:p>
            <a:pPr>
              <a:lnSpc>
                <a:spcPct val="150000"/>
              </a:lnSpc>
            </a:pPr>
            <a:r>
              <a:rPr lang="en-GB" sz="1400" dirty="0">
                <a:latin typeface="Linkpen 17a Print" panose="03050602060000000000" pitchFamily="66" charset="77"/>
                <a:cs typeface="Calibri" panose="020F0502020204030204" pitchFamily="34" charset="0"/>
              </a:rPr>
              <a:t>a centre for learning as </a:t>
            </a:r>
          </a:p>
          <a:p>
            <a:pPr>
              <a:lnSpc>
                <a:spcPct val="150000"/>
              </a:lnSpc>
            </a:pPr>
            <a:r>
              <a:rPr lang="en-GB" sz="1400" dirty="0">
                <a:latin typeface="Linkpen 17a Print" panose="03050602060000000000" pitchFamily="66" charset="77"/>
                <a:cs typeface="Calibri" panose="020F0502020204030204" pitchFamily="34" charset="0"/>
              </a:rPr>
              <a:t>well as trade.</a:t>
            </a:r>
          </a:p>
        </p:txBody>
      </p:sp>
      <p:pic>
        <p:nvPicPr>
          <p:cNvPr id="7" name="Logo">
            <a:extLst>
              <a:ext uri="{FF2B5EF4-FFF2-40B4-BE49-F238E27FC236}">
                <a16:creationId xmlns:a16="http://schemas.microsoft.com/office/drawing/2014/main" id="{3D10FBB5-4F27-1982-E0CB-0C1903F4CB49}"/>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103964317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2" presetClass="entr" presetSubtype="1" fill="hold" nodeType="afterEffect" p14:presetBounceEnd="50000">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14:bounceEnd="50000">
                                          <p:cBhvr additive="base">
                                            <p:cTn id="19" dur="10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7"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2" presetClass="entr" presetSubtype="1"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1000" fill="hold"/>
                                            <p:tgtEl>
                                              <p:spTgt spid="21"/>
                                            </p:tgtEl>
                                            <p:attrNameLst>
                                              <p:attrName>ppt_x</p:attrName>
                                            </p:attrNameLst>
                                          </p:cBhvr>
                                          <p:tavLst>
                                            <p:tav tm="0">
                                              <p:val>
                                                <p:strVal val="#ppt_x"/>
                                              </p:val>
                                            </p:tav>
                                            <p:tav tm="100000">
                                              <p:val>
                                                <p:strVal val="#ppt_x"/>
                                              </p:val>
                                            </p:tav>
                                          </p:tavLst>
                                        </p:anim>
                                        <p:anim calcmode="lin" valueType="num">
                                          <p:cBhvr additive="base">
                                            <p:cTn id="20" dur="100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7" grpId="0"/>
          <p:bldP spid="6"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lstStyle/>
          <a:p>
            <a:r>
              <a:rPr lang="en-US" dirty="0"/>
              <a:t>Questions</a:t>
            </a:r>
          </a:p>
        </p:txBody>
      </p:sp>
      <p:grpSp>
        <p:nvGrpSpPr>
          <p:cNvPr id="14" name="box 1" descr="Why was Southampton so significant during World War 1?&#13;&#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86524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Why was Southampton so significant during World War 1?</a:t>
              </a:r>
            </a:p>
          </p:txBody>
        </p:sp>
      </p:grpSp>
      <p:grpSp>
        <p:nvGrpSpPr>
          <p:cNvPr id="17" name="box 2" descr="Why did Southampton Suffer so badly during World War 2?&#13;&#10;&#13;&#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86524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Why did Southampton Suffer so badly during World War 2?</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1765211" y="2753413"/>
            <a:ext cx="8661577" cy="1077218"/>
          </a:xfrm>
          <a:prstGeom prst="rect">
            <a:avLst/>
          </a:prstGeom>
          <a:noFill/>
        </p:spPr>
        <p:txBody>
          <a:bodyPr wrap="square">
            <a:spAutoFit/>
          </a:bodyPr>
          <a:lstStyle/>
          <a:p>
            <a:pPr algn="ctr"/>
            <a:r>
              <a:rPr lang="en-GB" sz="3200" dirty="0">
                <a:solidFill>
                  <a:srgbClr val="EC5E42"/>
                </a:solidFill>
                <a:latin typeface="Superclarendon Rg" panose="02000505080000020003" pitchFamily="2" charset="77"/>
              </a:rPr>
              <a:t>How did Southampton change during and after the wars?</a:t>
            </a:r>
          </a:p>
        </p:txBody>
      </p:sp>
      <p:grpSp>
        <p:nvGrpSpPr>
          <p:cNvPr id="20" name="box 3" descr="Why did Southampton expand so much during the 20th century?&#13;&#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453119"/>
              <a:ext cx="523729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Why did Southampton expand so much during the 20th century?</a:t>
              </a:r>
            </a:p>
          </p:txBody>
        </p:sp>
      </p:grpSp>
      <p:grpSp>
        <p:nvGrpSpPr>
          <p:cNvPr id="23" name="box 4" descr="How has the movement of people shaped the Southampton we know today?&#13;&#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546594" y="4253064"/>
              <a:ext cx="4734921"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How has the movement of people shaped the Southampton we know today?</a:t>
              </a:r>
            </a:p>
          </p:txBody>
        </p:sp>
      </p:grpSp>
      <p:pic>
        <p:nvPicPr>
          <p:cNvPr id="3" name="Logo">
            <a:extLst>
              <a:ext uri="{FF2B5EF4-FFF2-40B4-BE49-F238E27FC236}">
                <a16:creationId xmlns:a16="http://schemas.microsoft.com/office/drawing/2014/main" id="{4ACEDFC7-A89F-F68B-851A-7EC08FB371B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2DA6312-3A98-9274-9C9A-2C749D74597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3BCFA006-58A2-A2F8-54B6-59ADCF9E0115}"/>
              </a:ext>
            </a:extLst>
          </p:cNvPr>
          <p:cNvSpPr>
            <a:spLocks noGrp="1"/>
          </p:cNvSpPr>
          <p:nvPr>
            <p:ph type="ctrTitle"/>
          </p:nvPr>
        </p:nvSpPr>
        <p:spPr>
          <a:xfrm>
            <a:off x="1524000" y="-1280448"/>
            <a:ext cx="9144000" cy="921925"/>
          </a:xfrm>
        </p:spPr>
        <p:txBody>
          <a:bodyPr>
            <a:normAutofit/>
          </a:bodyPr>
          <a:lstStyle/>
          <a:p>
            <a:r>
              <a:rPr lang="en-US" dirty="0"/>
              <a:t>Atlantic Park</a:t>
            </a:r>
          </a:p>
        </p:txBody>
      </p:sp>
      <p:sp>
        <p:nvSpPr>
          <p:cNvPr id="18" name="Slide Question">
            <a:extLst>
              <a:ext uri="{FF2B5EF4-FFF2-40B4-BE49-F238E27FC236}">
                <a16:creationId xmlns:a16="http://schemas.microsoft.com/office/drawing/2014/main" id="{6399DBC5-0EDD-0D9D-B500-4CADF1F41A62}"/>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How has the movement of people shaped the Southampton we know today?</a:t>
            </a:r>
          </a:p>
        </p:txBody>
      </p:sp>
      <p:sp>
        <p:nvSpPr>
          <p:cNvPr id="2" name="Title">
            <a:extLst>
              <a:ext uri="{FF2B5EF4-FFF2-40B4-BE49-F238E27FC236}">
                <a16:creationId xmlns:a16="http://schemas.microsoft.com/office/drawing/2014/main" id="{945955EC-8D00-9B65-4664-18E6FA432A88}"/>
              </a:ext>
            </a:extLst>
          </p:cNvPr>
          <p:cNvSpPr txBox="1">
            <a:spLocks/>
          </p:cNvSpPr>
          <p:nvPr/>
        </p:nvSpPr>
        <p:spPr>
          <a:xfrm>
            <a:off x="558137" y="623622"/>
            <a:ext cx="597155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Atlantic Park</a:t>
            </a:r>
          </a:p>
        </p:txBody>
      </p:sp>
      <p:sp>
        <p:nvSpPr>
          <p:cNvPr id="5" name="TextBox 4">
            <a:extLst>
              <a:ext uri="{FF2B5EF4-FFF2-40B4-BE49-F238E27FC236}">
                <a16:creationId xmlns:a16="http://schemas.microsoft.com/office/drawing/2014/main" id="{C58E8E6F-8FBB-B856-CEFC-E4BCD2AFF1A5}"/>
              </a:ext>
            </a:extLst>
          </p:cNvPr>
          <p:cNvSpPr txBox="1"/>
          <p:nvPr/>
        </p:nvSpPr>
        <p:spPr>
          <a:xfrm>
            <a:off x="558137" y="1419201"/>
            <a:ext cx="4343460" cy="667490"/>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Southampton has always been shaped by migration. </a:t>
            </a:r>
          </a:p>
        </p:txBody>
      </p:sp>
      <p:sp>
        <p:nvSpPr>
          <p:cNvPr id="17" name="TextBox 16">
            <a:extLst>
              <a:ext uri="{FF2B5EF4-FFF2-40B4-BE49-F238E27FC236}">
                <a16:creationId xmlns:a16="http://schemas.microsoft.com/office/drawing/2014/main" id="{BF408DD4-29ED-BE4F-743A-9F5BF6EF1347}"/>
              </a:ext>
            </a:extLst>
          </p:cNvPr>
          <p:cNvSpPr txBox="1"/>
          <p:nvPr/>
        </p:nvSpPr>
        <p:spPr>
          <a:xfrm>
            <a:off x="558136" y="2112876"/>
            <a:ext cx="4173339" cy="967573"/>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After 1919, many migrants from Eastern Europe travelled through the city on their way to America. </a:t>
            </a:r>
          </a:p>
        </p:txBody>
      </p:sp>
      <p:sp>
        <p:nvSpPr>
          <p:cNvPr id="3" name="TextBox 2">
            <a:extLst>
              <a:ext uri="{FF2B5EF4-FFF2-40B4-BE49-F238E27FC236}">
                <a16:creationId xmlns:a16="http://schemas.microsoft.com/office/drawing/2014/main" id="{5EA47BEF-3B89-788A-8019-7AD862BAE66E}"/>
              </a:ext>
            </a:extLst>
          </p:cNvPr>
          <p:cNvSpPr txBox="1"/>
          <p:nvPr/>
        </p:nvSpPr>
        <p:spPr>
          <a:xfrm>
            <a:off x="558137" y="3106634"/>
            <a:ext cx="4173338" cy="967573"/>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To house them, Atlantic Park opened in 1922 near Eastleigh. It had dormitories, kitchens, schools, and even a synagogue.</a:t>
            </a:r>
          </a:p>
        </p:txBody>
      </p:sp>
      <p:sp>
        <p:nvSpPr>
          <p:cNvPr id="8" name="TextBox 7">
            <a:extLst>
              <a:ext uri="{FF2B5EF4-FFF2-40B4-BE49-F238E27FC236}">
                <a16:creationId xmlns:a16="http://schemas.microsoft.com/office/drawing/2014/main" id="{9AD64300-FB2C-6CFA-1E90-53A51499714D}"/>
              </a:ext>
            </a:extLst>
          </p:cNvPr>
          <p:cNvSpPr txBox="1"/>
          <p:nvPr/>
        </p:nvSpPr>
        <p:spPr>
          <a:xfrm>
            <a:off x="558137" y="4100392"/>
            <a:ext cx="4173338" cy="1222451"/>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Not all migrants could leave. Strict US quotas forced some Jewish families to stay in Southampton for years, unable to return home due to persecution. </a:t>
            </a:r>
          </a:p>
        </p:txBody>
      </p:sp>
      <p:sp>
        <p:nvSpPr>
          <p:cNvPr id="13" name="TextBox 12">
            <a:extLst>
              <a:ext uri="{FF2B5EF4-FFF2-40B4-BE49-F238E27FC236}">
                <a16:creationId xmlns:a16="http://schemas.microsoft.com/office/drawing/2014/main" id="{6DBBB9AB-7D96-9F52-C37B-62DC20055C5B}"/>
              </a:ext>
            </a:extLst>
          </p:cNvPr>
          <p:cNvSpPr txBox="1"/>
          <p:nvPr/>
        </p:nvSpPr>
        <p:spPr>
          <a:xfrm>
            <a:off x="558137" y="5349028"/>
            <a:ext cx="4003230" cy="645369"/>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The camp became like a small town before closing in 1931.</a:t>
            </a:r>
          </a:p>
        </p:txBody>
      </p:sp>
      <p:grpSp>
        <p:nvGrpSpPr>
          <p:cNvPr id="16" name="Group 15" descr="A black and white photograph of Atlantic park from the time. It shows a large bunker building surrounded by people. ">
            <a:extLst>
              <a:ext uri="{FF2B5EF4-FFF2-40B4-BE49-F238E27FC236}">
                <a16:creationId xmlns:a16="http://schemas.microsoft.com/office/drawing/2014/main" id="{AC1022DF-E9E2-EAF5-22AB-07309F758E7F}"/>
              </a:ext>
            </a:extLst>
          </p:cNvPr>
          <p:cNvGrpSpPr/>
          <p:nvPr/>
        </p:nvGrpSpPr>
        <p:grpSpPr>
          <a:xfrm>
            <a:off x="5069087" y="1235656"/>
            <a:ext cx="6491261" cy="4780007"/>
            <a:chOff x="5069087" y="1235656"/>
            <a:chExt cx="6491261" cy="4780007"/>
          </a:xfrm>
        </p:grpSpPr>
        <p:pic>
          <p:nvPicPr>
            <p:cNvPr id="12" name="Picture 11" descr="A group of people outside a building&#10;&#10;AI-generated content may be incorrect.">
              <a:extLst>
                <a:ext uri="{FF2B5EF4-FFF2-40B4-BE49-F238E27FC236}">
                  <a16:creationId xmlns:a16="http://schemas.microsoft.com/office/drawing/2014/main" id="{8D5EB5C3-DC4D-DF29-E100-7BE9BD6428D2}"/>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069087" y="1440467"/>
              <a:ext cx="6438096" cy="4575196"/>
            </a:xfrm>
            <a:prstGeom prst="rect">
              <a:avLst/>
            </a:prstGeom>
            <a:ln w="19050">
              <a:solidFill>
                <a:schemeClr val="tx1"/>
              </a:solidFill>
            </a:ln>
          </p:spPr>
        </p:pic>
        <p:sp>
          <p:nvSpPr>
            <p:cNvPr id="15" name="TextBox 14">
              <a:extLst>
                <a:ext uri="{FF2B5EF4-FFF2-40B4-BE49-F238E27FC236}">
                  <a16:creationId xmlns:a16="http://schemas.microsoft.com/office/drawing/2014/main" id="{3D7D5A7A-C073-6915-4056-5BF95FA48C52}"/>
                </a:ext>
              </a:extLst>
            </p:cNvPr>
            <p:cNvSpPr txBox="1"/>
            <p:nvPr/>
          </p:nvSpPr>
          <p:spPr>
            <a:xfrm>
              <a:off x="10090413" y="1235656"/>
              <a:ext cx="1469935" cy="215444"/>
            </a:xfrm>
            <a:prstGeom prst="rect">
              <a:avLst/>
            </a:prstGeom>
            <a:noFill/>
          </p:spPr>
          <p:txBody>
            <a:bodyPr wrap="square">
              <a:spAutoFit/>
            </a:bodyPr>
            <a:lstStyle/>
            <a:p>
              <a:pPr algn="r"/>
              <a:r>
                <a:rPr lang="en-GB" sz="800" dirty="0">
                  <a:solidFill>
                    <a:schemeClr val="bg1">
                      <a:lumMod val="85000"/>
                    </a:schemeClr>
                  </a:solidFill>
                  <a:latin typeface="Calibri" panose="020F0502020204030204" pitchFamily="34" charset="0"/>
                  <a:cs typeface="Calibri" panose="020F0502020204030204" pitchFamily="34" charset="0"/>
                </a:rPr>
                <a:t>© </a:t>
              </a:r>
              <a:r>
                <a:rPr lang="en-GB" sz="800" dirty="0" err="1">
                  <a:solidFill>
                    <a:schemeClr val="bg1">
                      <a:lumMod val="85000"/>
                    </a:schemeClr>
                  </a:solidFill>
                  <a:latin typeface="Calibri" panose="020F0502020204030204" pitchFamily="34" charset="0"/>
                  <a:cs typeface="Calibri" panose="020F0502020204030204" pitchFamily="34" charset="0"/>
                </a:rPr>
                <a:t>Alamy</a:t>
              </a:r>
              <a:r>
                <a:rPr lang="en-GB" sz="800" dirty="0">
                  <a:solidFill>
                    <a:schemeClr val="bg1">
                      <a:lumMod val="85000"/>
                    </a:schemeClr>
                  </a:solidFill>
                  <a:latin typeface="Calibri" panose="020F0502020204030204" pitchFamily="34" charset="0"/>
                  <a:cs typeface="Calibri" panose="020F0502020204030204" pitchFamily="34" charset="0"/>
                </a:rPr>
                <a:t> ref: 2BWBNR2</a:t>
              </a:r>
            </a:p>
          </p:txBody>
        </p:sp>
      </p:grpSp>
      <p:pic>
        <p:nvPicPr>
          <p:cNvPr id="7" name="Logo">
            <a:extLst>
              <a:ext uri="{FF2B5EF4-FFF2-40B4-BE49-F238E27FC236}">
                <a16:creationId xmlns:a16="http://schemas.microsoft.com/office/drawing/2014/main" id="{CAD15638-B014-B67B-1643-17758E2DD23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11065447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7" grpId="0"/>
      <p:bldP spid="3" grpId="0"/>
      <p:bldP spid="8"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27C95D2-D383-3735-7834-1F42CD9F5CE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9E79F73-5F22-46D1-36AD-ACA76F09E402}"/>
              </a:ext>
            </a:extLst>
          </p:cNvPr>
          <p:cNvSpPr>
            <a:spLocks noGrp="1"/>
          </p:cNvSpPr>
          <p:nvPr>
            <p:ph type="ctrTitle"/>
          </p:nvPr>
        </p:nvSpPr>
        <p:spPr>
          <a:xfrm>
            <a:off x="1524000" y="-1280448"/>
            <a:ext cx="9144000" cy="921925"/>
          </a:xfrm>
        </p:spPr>
        <p:txBody>
          <a:bodyPr>
            <a:normAutofit/>
          </a:bodyPr>
          <a:lstStyle/>
          <a:p>
            <a:r>
              <a:rPr lang="en-US" dirty="0"/>
              <a:t>Refugees</a:t>
            </a:r>
          </a:p>
        </p:txBody>
      </p:sp>
      <p:sp>
        <p:nvSpPr>
          <p:cNvPr id="18" name="Slide Question">
            <a:extLst>
              <a:ext uri="{FF2B5EF4-FFF2-40B4-BE49-F238E27FC236}">
                <a16:creationId xmlns:a16="http://schemas.microsoft.com/office/drawing/2014/main" id="{C2707858-A3A9-2679-BF61-918A8A6CF397}"/>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How has the movement of people shaped the Southampton we know today?</a:t>
            </a:r>
          </a:p>
        </p:txBody>
      </p:sp>
      <p:sp>
        <p:nvSpPr>
          <p:cNvPr id="23" name="Title">
            <a:extLst>
              <a:ext uri="{FF2B5EF4-FFF2-40B4-BE49-F238E27FC236}">
                <a16:creationId xmlns:a16="http://schemas.microsoft.com/office/drawing/2014/main" id="{8641F485-6B07-62CD-C188-CCCEEEC08055}"/>
              </a:ext>
            </a:extLst>
          </p:cNvPr>
          <p:cNvSpPr txBox="1">
            <a:spLocks/>
          </p:cNvSpPr>
          <p:nvPr/>
        </p:nvSpPr>
        <p:spPr>
          <a:xfrm>
            <a:off x="532477" y="584760"/>
            <a:ext cx="336527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Refugees</a:t>
            </a:r>
          </a:p>
        </p:txBody>
      </p:sp>
      <p:sp>
        <p:nvSpPr>
          <p:cNvPr id="22" name="TextBox 21">
            <a:extLst>
              <a:ext uri="{FF2B5EF4-FFF2-40B4-BE49-F238E27FC236}">
                <a16:creationId xmlns:a16="http://schemas.microsoft.com/office/drawing/2014/main" id="{9E03CE85-8A46-DB87-8CBF-F7FF25FFAF56}"/>
              </a:ext>
            </a:extLst>
          </p:cNvPr>
          <p:cNvSpPr txBox="1"/>
          <p:nvPr/>
        </p:nvSpPr>
        <p:spPr>
          <a:xfrm>
            <a:off x="532478" y="1371796"/>
            <a:ext cx="3173888" cy="1799532"/>
          </a:xfrm>
          <a:prstGeom prst="rect">
            <a:avLst/>
          </a:prstGeom>
          <a:noFill/>
        </p:spPr>
        <p:txBody>
          <a:bodyPr wrap="square" rtlCol="0">
            <a:spAutoFit/>
          </a:bodyPr>
          <a:lstStyle/>
          <a:p>
            <a:pPr>
              <a:lnSpc>
                <a:spcPct val="150000"/>
              </a:lnSpc>
            </a:pPr>
            <a:r>
              <a:rPr lang="en-GB" sz="1200" dirty="0">
                <a:latin typeface="Linkpen 17a Print" panose="03050602060000000000" pitchFamily="66" charset="77"/>
                <a:cs typeface="Calibri" panose="020F0502020204030204" pitchFamily="34" charset="0"/>
              </a:rPr>
              <a:t>Southampton has been offering refuge to people fleeing war and persecution for centuries. In 1937, Southampton welcomed nearly 4,000 Basque children fleeing the Spanish Civil War.</a:t>
            </a:r>
          </a:p>
        </p:txBody>
      </p:sp>
      <p:sp>
        <p:nvSpPr>
          <p:cNvPr id="24" name="TextBox 23">
            <a:extLst>
              <a:ext uri="{FF2B5EF4-FFF2-40B4-BE49-F238E27FC236}">
                <a16:creationId xmlns:a16="http://schemas.microsoft.com/office/drawing/2014/main" id="{738BAF61-6312-D948-54F5-AD339B9BDADF}"/>
              </a:ext>
            </a:extLst>
          </p:cNvPr>
          <p:cNvSpPr txBox="1"/>
          <p:nvPr/>
        </p:nvSpPr>
        <p:spPr>
          <a:xfrm>
            <a:off x="532477" y="3144192"/>
            <a:ext cx="3208949" cy="1222451"/>
          </a:xfrm>
          <a:prstGeom prst="rect">
            <a:avLst/>
          </a:prstGeom>
          <a:noFill/>
        </p:spPr>
        <p:txBody>
          <a:bodyPr wrap="square" rtlCol="0">
            <a:spAutoFit/>
          </a:bodyPr>
          <a:lstStyle/>
          <a:p>
            <a:pPr>
              <a:lnSpc>
                <a:spcPct val="150000"/>
              </a:lnSpc>
            </a:pPr>
            <a:r>
              <a:rPr lang="en-GB" sz="1200" dirty="0">
                <a:latin typeface="Linkpen 17a Print" panose="03050602060000000000" pitchFamily="66" charset="77"/>
                <a:cs typeface="Calibri" panose="020F0502020204030204" pitchFamily="34" charset="0"/>
              </a:rPr>
              <a:t>They were first cared for in a camp at North Stoneham, supported by volunteers, before being moved around Britain.</a:t>
            </a:r>
          </a:p>
        </p:txBody>
      </p:sp>
      <p:grpSp>
        <p:nvGrpSpPr>
          <p:cNvPr id="21" name="Group 20" descr="Refugee children thronging the Habana at Southampton before they disembarked, &#13;&#10;23 May 1937.&#13;&#10;">
            <a:extLst>
              <a:ext uri="{FF2B5EF4-FFF2-40B4-BE49-F238E27FC236}">
                <a16:creationId xmlns:a16="http://schemas.microsoft.com/office/drawing/2014/main" id="{E788C2CF-5236-CE06-AE00-7B6E800EC8F8}"/>
              </a:ext>
            </a:extLst>
          </p:cNvPr>
          <p:cNvGrpSpPr/>
          <p:nvPr/>
        </p:nvGrpSpPr>
        <p:grpSpPr>
          <a:xfrm>
            <a:off x="508593" y="4981966"/>
            <a:ext cx="3178903" cy="1222451"/>
            <a:chOff x="537479" y="4940915"/>
            <a:chExt cx="3178903" cy="1222451"/>
          </a:xfrm>
        </p:grpSpPr>
        <p:sp>
          <p:nvSpPr>
            <p:cNvPr id="11" name="TextBox 10">
              <a:extLst>
                <a:ext uri="{FF2B5EF4-FFF2-40B4-BE49-F238E27FC236}">
                  <a16:creationId xmlns:a16="http://schemas.microsoft.com/office/drawing/2014/main" id="{1A9377D4-BE4F-3550-074E-3B4AD509F33F}"/>
                </a:ext>
              </a:extLst>
            </p:cNvPr>
            <p:cNvSpPr txBox="1"/>
            <p:nvPr/>
          </p:nvSpPr>
          <p:spPr>
            <a:xfrm>
              <a:off x="537479" y="4940915"/>
              <a:ext cx="2833650" cy="1222451"/>
            </a:xfrm>
            <a:prstGeom prst="rect">
              <a:avLst/>
            </a:prstGeom>
            <a:noFill/>
          </p:spPr>
          <p:txBody>
            <a:bodyPr wrap="square" rtlCol="0">
              <a:spAutoFit/>
            </a:bodyPr>
            <a:lstStyle/>
            <a:p>
              <a:pPr algn="r">
                <a:lnSpc>
                  <a:spcPct val="150000"/>
                </a:lnSpc>
              </a:pPr>
              <a:r>
                <a:rPr lang="en-GB" sz="1200" dirty="0">
                  <a:latin typeface="Linkpen 17a Print" panose="03050602060000000000" pitchFamily="66" charset="77"/>
                  <a:cs typeface="Calibri" panose="020F0502020204030204" pitchFamily="34" charset="0"/>
                </a:rPr>
                <a:t>Refugee children thronging the Habana at Southampton before they disembarked, </a:t>
              </a:r>
            </a:p>
            <a:p>
              <a:pPr algn="r">
                <a:lnSpc>
                  <a:spcPct val="150000"/>
                </a:lnSpc>
              </a:pPr>
              <a:r>
                <a:rPr lang="en-GB" sz="1200" dirty="0">
                  <a:latin typeface="Linkpen 17a Print" panose="03050602060000000000" pitchFamily="66" charset="77"/>
                  <a:cs typeface="Calibri" panose="020F0502020204030204" pitchFamily="34" charset="0"/>
                </a:rPr>
                <a:t>23 May 1937.</a:t>
              </a:r>
            </a:p>
          </p:txBody>
        </p:sp>
        <p:pic>
          <p:nvPicPr>
            <p:cNvPr id="15" name="Picture 14">
              <a:extLst>
                <a:ext uri="{FF2B5EF4-FFF2-40B4-BE49-F238E27FC236}">
                  <a16:creationId xmlns:a16="http://schemas.microsoft.com/office/drawing/2014/main" id="{9B50F26F-626B-9CA7-BE96-5A202D029CC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66115" y="5019114"/>
              <a:ext cx="350267" cy="248874"/>
            </a:xfrm>
            <a:prstGeom prst="rect">
              <a:avLst/>
            </a:prstGeom>
          </p:spPr>
        </p:pic>
      </p:grpSp>
      <p:grpSp>
        <p:nvGrpSpPr>
          <p:cNvPr id="20" name="Group 19" descr="A black and white photo of hundreds of refugee children aboard a large ship. ">
            <a:extLst>
              <a:ext uri="{FF2B5EF4-FFF2-40B4-BE49-F238E27FC236}">
                <a16:creationId xmlns:a16="http://schemas.microsoft.com/office/drawing/2014/main" id="{2ABB48D0-44D3-81D1-7AD6-75FFE98AF260}"/>
              </a:ext>
            </a:extLst>
          </p:cNvPr>
          <p:cNvGrpSpPr/>
          <p:nvPr/>
        </p:nvGrpSpPr>
        <p:grpSpPr>
          <a:xfrm>
            <a:off x="3824714" y="698575"/>
            <a:ext cx="7678553" cy="5589643"/>
            <a:chOff x="3923414" y="709208"/>
            <a:chExt cx="7678553" cy="5589643"/>
          </a:xfrm>
        </p:grpSpPr>
        <p:pic>
          <p:nvPicPr>
            <p:cNvPr id="6" name="Picture 5" descr="A large group of people on a ship&#10;&#10;AI-generated content may be incorrect.">
              <a:extLst>
                <a:ext uri="{FF2B5EF4-FFF2-40B4-BE49-F238E27FC236}">
                  <a16:creationId xmlns:a16="http://schemas.microsoft.com/office/drawing/2014/main" id="{0C097C9D-CD98-30E1-49D4-DC59C6C18ED7}"/>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3923414" y="742693"/>
              <a:ext cx="7636021" cy="5556158"/>
            </a:xfrm>
            <a:prstGeom prst="rect">
              <a:avLst/>
            </a:prstGeom>
            <a:ln w="19050">
              <a:solidFill>
                <a:schemeClr val="tx1"/>
              </a:solidFill>
            </a:ln>
          </p:spPr>
        </p:pic>
        <p:sp>
          <p:nvSpPr>
            <p:cNvPr id="19" name="TextBox 18">
              <a:extLst>
                <a:ext uri="{FF2B5EF4-FFF2-40B4-BE49-F238E27FC236}">
                  <a16:creationId xmlns:a16="http://schemas.microsoft.com/office/drawing/2014/main" id="{D8B98134-3A8F-3C0F-08E5-724EB0CF884A}"/>
                </a:ext>
              </a:extLst>
            </p:cNvPr>
            <p:cNvSpPr txBox="1"/>
            <p:nvPr/>
          </p:nvSpPr>
          <p:spPr>
            <a:xfrm>
              <a:off x="10132032" y="709208"/>
              <a:ext cx="1469935" cy="215444"/>
            </a:xfrm>
            <a:prstGeom prst="rect">
              <a:avLst/>
            </a:prstGeom>
            <a:noFill/>
          </p:spPr>
          <p:txBody>
            <a:bodyPr wrap="square">
              <a:spAutoFit/>
            </a:bodyPr>
            <a:lstStyle/>
            <a:p>
              <a:pPr algn="r"/>
              <a:r>
                <a:rPr lang="en-GB" sz="800" dirty="0">
                  <a:solidFill>
                    <a:schemeClr val="bg1">
                      <a:lumMod val="50000"/>
                    </a:schemeClr>
                  </a:solidFill>
                  <a:latin typeface="Calibri" panose="020F0502020204030204" pitchFamily="34" charset="0"/>
                  <a:cs typeface="Calibri" panose="020F0502020204030204" pitchFamily="34" charset="0"/>
                </a:rPr>
                <a:t>© </a:t>
              </a:r>
              <a:r>
                <a:rPr lang="en-GB" sz="800" dirty="0" err="1">
                  <a:solidFill>
                    <a:schemeClr val="bg1">
                      <a:lumMod val="50000"/>
                    </a:schemeClr>
                  </a:solidFill>
                  <a:latin typeface="Calibri" panose="020F0502020204030204" pitchFamily="34" charset="0"/>
                  <a:cs typeface="Calibri" panose="020F0502020204030204" pitchFamily="34" charset="0"/>
                </a:rPr>
                <a:t>Alamy</a:t>
              </a:r>
              <a:r>
                <a:rPr lang="en-GB" sz="800" dirty="0">
                  <a:solidFill>
                    <a:schemeClr val="bg1">
                      <a:lumMod val="50000"/>
                    </a:schemeClr>
                  </a:solidFill>
                  <a:latin typeface="Calibri" panose="020F0502020204030204" pitchFamily="34" charset="0"/>
                  <a:cs typeface="Calibri" panose="020F0502020204030204" pitchFamily="34" charset="0"/>
                </a:rPr>
                <a:t> ref: 2BW1XFF</a:t>
              </a:r>
            </a:p>
          </p:txBody>
        </p:sp>
      </p:grpSp>
      <p:pic>
        <p:nvPicPr>
          <p:cNvPr id="16" name="Picture 15" descr="An illustration of a young girl. She wears a blue dress and has brown short hair. ">
            <a:extLst>
              <a:ext uri="{FF2B5EF4-FFF2-40B4-BE49-F238E27FC236}">
                <a16:creationId xmlns:a16="http://schemas.microsoft.com/office/drawing/2014/main" id="{F2F1AAC4-8085-4016-9709-DDF8BC1A977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730926" y="2896150"/>
            <a:ext cx="1074295" cy="3587377"/>
          </a:xfrm>
          <a:prstGeom prst="rect">
            <a:avLst/>
          </a:prstGeom>
        </p:spPr>
      </p:pic>
      <p:pic>
        <p:nvPicPr>
          <p:cNvPr id="7" name="Logo">
            <a:extLst>
              <a:ext uri="{FF2B5EF4-FFF2-40B4-BE49-F238E27FC236}">
                <a16:creationId xmlns:a16="http://schemas.microsoft.com/office/drawing/2014/main" id="{8C122979-3329-2740-B2B3-FD1A620D17A4}"/>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9195651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par>
                          <p:cTn id="20" fill="hold">
                            <p:stCondLst>
                              <p:cond delay="2000"/>
                            </p:stCondLst>
                            <p:childTnLst>
                              <p:par>
                                <p:cTn id="21" presetID="2" presetClass="entr" presetSubtype="2" decel="5000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600" fill="hold"/>
                                        <p:tgtEl>
                                          <p:spTgt spid="16"/>
                                        </p:tgtEl>
                                        <p:attrNameLst>
                                          <p:attrName>ppt_x</p:attrName>
                                        </p:attrNameLst>
                                      </p:cBhvr>
                                      <p:tavLst>
                                        <p:tav tm="0">
                                          <p:val>
                                            <p:strVal val="1+#ppt_w/2"/>
                                          </p:val>
                                        </p:tav>
                                        <p:tav tm="100000">
                                          <p:val>
                                            <p:strVal val="#ppt_x"/>
                                          </p:val>
                                        </p:tav>
                                      </p:tavLst>
                                    </p:anim>
                                    <p:anim calcmode="lin" valueType="num">
                                      <p:cBhvr additive="base">
                                        <p:cTn id="24" dur="6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26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B0C8BB9-F72E-099C-0F7E-2FCFBAC3EDE5}"/>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E508ED3-E8E7-CA02-3AB5-D70051081F71}"/>
              </a:ext>
            </a:extLst>
          </p:cNvPr>
          <p:cNvSpPr>
            <a:spLocks noGrp="1"/>
          </p:cNvSpPr>
          <p:nvPr>
            <p:ph type="ctrTitle"/>
          </p:nvPr>
        </p:nvSpPr>
        <p:spPr>
          <a:xfrm>
            <a:off x="1524000" y="-1280448"/>
            <a:ext cx="9144000" cy="921925"/>
          </a:xfrm>
        </p:spPr>
        <p:txBody>
          <a:bodyPr>
            <a:normAutofit/>
          </a:bodyPr>
          <a:lstStyle/>
          <a:p>
            <a:r>
              <a:rPr lang="en-US" dirty="0"/>
              <a:t>Basque Refugees</a:t>
            </a:r>
          </a:p>
        </p:txBody>
      </p:sp>
      <p:sp>
        <p:nvSpPr>
          <p:cNvPr id="18" name="Slide Question">
            <a:extLst>
              <a:ext uri="{FF2B5EF4-FFF2-40B4-BE49-F238E27FC236}">
                <a16:creationId xmlns:a16="http://schemas.microsoft.com/office/drawing/2014/main" id="{B44F5759-4A38-C8F1-105D-71FE48CB2210}"/>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How has the movement of people shaped the Southampton we know today?</a:t>
            </a:r>
          </a:p>
        </p:txBody>
      </p:sp>
      <p:sp>
        <p:nvSpPr>
          <p:cNvPr id="10" name="Title">
            <a:extLst>
              <a:ext uri="{FF2B5EF4-FFF2-40B4-BE49-F238E27FC236}">
                <a16:creationId xmlns:a16="http://schemas.microsoft.com/office/drawing/2014/main" id="{B1382CFD-396E-163A-0C10-0BA279983EAB}"/>
              </a:ext>
            </a:extLst>
          </p:cNvPr>
          <p:cNvSpPr txBox="1">
            <a:spLocks/>
          </p:cNvSpPr>
          <p:nvPr/>
        </p:nvSpPr>
        <p:spPr>
          <a:xfrm>
            <a:off x="532477" y="584760"/>
            <a:ext cx="336527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Refugees</a:t>
            </a:r>
          </a:p>
        </p:txBody>
      </p:sp>
      <p:sp>
        <p:nvSpPr>
          <p:cNvPr id="9" name="TextBox 8">
            <a:extLst>
              <a:ext uri="{FF2B5EF4-FFF2-40B4-BE49-F238E27FC236}">
                <a16:creationId xmlns:a16="http://schemas.microsoft.com/office/drawing/2014/main" id="{3CDE75CF-D1D7-EFE4-1D1F-03EBFFEE9F5F}"/>
              </a:ext>
            </a:extLst>
          </p:cNvPr>
          <p:cNvSpPr txBox="1"/>
          <p:nvPr/>
        </p:nvSpPr>
        <p:spPr>
          <a:xfrm>
            <a:off x="532478" y="1371796"/>
            <a:ext cx="3173888" cy="1799532"/>
          </a:xfrm>
          <a:prstGeom prst="rect">
            <a:avLst/>
          </a:prstGeom>
          <a:noFill/>
        </p:spPr>
        <p:txBody>
          <a:bodyPr wrap="square" rtlCol="0">
            <a:spAutoFit/>
          </a:bodyPr>
          <a:lstStyle/>
          <a:p>
            <a:pPr>
              <a:lnSpc>
                <a:spcPct val="150000"/>
              </a:lnSpc>
            </a:pPr>
            <a:r>
              <a:rPr lang="en-GB" sz="1200" dirty="0">
                <a:latin typeface="Linkpen 17a Print" panose="03050602060000000000" pitchFamily="66" charset="77"/>
                <a:cs typeface="Calibri" panose="020F0502020204030204" pitchFamily="34" charset="0"/>
              </a:rPr>
              <a:t>Southampton has been offering refuge to people fleeing war and persecution for centuries. In 1937, Southampton welcomed nearly 4,000 Basque children fleeing the Spanish Civil War.</a:t>
            </a:r>
          </a:p>
        </p:txBody>
      </p:sp>
      <p:sp>
        <p:nvSpPr>
          <p:cNvPr id="12" name="TextBox 11">
            <a:extLst>
              <a:ext uri="{FF2B5EF4-FFF2-40B4-BE49-F238E27FC236}">
                <a16:creationId xmlns:a16="http://schemas.microsoft.com/office/drawing/2014/main" id="{F169E141-EA89-0C5B-7360-3C8407B68B89}"/>
              </a:ext>
            </a:extLst>
          </p:cNvPr>
          <p:cNvSpPr txBox="1"/>
          <p:nvPr/>
        </p:nvSpPr>
        <p:spPr>
          <a:xfrm>
            <a:off x="532478" y="3144192"/>
            <a:ext cx="3199548" cy="1222451"/>
          </a:xfrm>
          <a:prstGeom prst="rect">
            <a:avLst/>
          </a:prstGeom>
          <a:noFill/>
        </p:spPr>
        <p:txBody>
          <a:bodyPr wrap="square" rtlCol="0">
            <a:spAutoFit/>
          </a:bodyPr>
          <a:lstStyle/>
          <a:p>
            <a:pPr>
              <a:lnSpc>
                <a:spcPct val="150000"/>
              </a:lnSpc>
            </a:pPr>
            <a:r>
              <a:rPr lang="en-GB" sz="1200" dirty="0">
                <a:latin typeface="Linkpen 17a Print" panose="03050602060000000000" pitchFamily="66" charset="77"/>
                <a:cs typeface="Calibri" panose="020F0502020204030204" pitchFamily="34" charset="0"/>
              </a:rPr>
              <a:t>They were first cared for in a camp at North Stoneham, supported by volunteers, before being moved around Britain.</a:t>
            </a:r>
          </a:p>
        </p:txBody>
      </p:sp>
      <p:grpSp>
        <p:nvGrpSpPr>
          <p:cNvPr id="21" name="Group 20" descr="A group of Basque refugee children, who arrived from Bilbao aboard the Barcelona liner Habana, are shown at their campsite in Stoneham, near Southampton, England, May 24, 1937. &#13;&#10;">
            <a:extLst>
              <a:ext uri="{FF2B5EF4-FFF2-40B4-BE49-F238E27FC236}">
                <a16:creationId xmlns:a16="http://schemas.microsoft.com/office/drawing/2014/main" id="{7DEE540E-D6A9-623C-A52F-09E18390A821}"/>
              </a:ext>
            </a:extLst>
          </p:cNvPr>
          <p:cNvGrpSpPr/>
          <p:nvPr/>
        </p:nvGrpSpPr>
        <p:grpSpPr>
          <a:xfrm>
            <a:off x="682330" y="4368651"/>
            <a:ext cx="3241084" cy="2008242"/>
            <a:chOff x="593019" y="4320997"/>
            <a:chExt cx="3241084" cy="2008242"/>
          </a:xfrm>
        </p:grpSpPr>
        <p:sp>
          <p:nvSpPr>
            <p:cNvPr id="11" name="TextBox 10">
              <a:extLst>
                <a:ext uri="{FF2B5EF4-FFF2-40B4-BE49-F238E27FC236}">
                  <a16:creationId xmlns:a16="http://schemas.microsoft.com/office/drawing/2014/main" id="{467729FE-3EEB-ACDF-0F66-2F1271E5DCE7}"/>
                </a:ext>
              </a:extLst>
            </p:cNvPr>
            <p:cNvSpPr txBox="1"/>
            <p:nvPr/>
          </p:nvSpPr>
          <p:spPr>
            <a:xfrm>
              <a:off x="593019" y="4320997"/>
              <a:ext cx="2922716" cy="2008242"/>
            </a:xfrm>
            <a:prstGeom prst="rect">
              <a:avLst/>
            </a:prstGeom>
            <a:noFill/>
          </p:spPr>
          <p:txBody>
            <a:bodyPr wrap="square" rtlCol="0">
              <a:spAutoFit/>
            </a:bodyPr>
            <a:lstStyle/>
            <a:p>
              <a:pPr algn="r">
                <a:lnSpc>
                  <a:spcPct val="150000"/>
                </a:lnSpc>
              </a:pPr>
              <a:r>
                <a:rPr lang="en-GB" sz="1200" dirty="0">
                  <a:latin typeface="Linkpen 17a Print" panose="03050602060000000000" pitchFamily="66" charset="77"/>
                  <a:cs typeface="Calibri" panose="020F0502020204030204" pitchFamily="34" charset="0"/>
                </a:rPr>
                <a:t>A group of Basque refugee children, who arrived from Bilbao aboard the Barcelona liner Habana, are shown at their campsite in Stoneham, near Southampton, England, May 24, 1937. </a:t>
              </a:r>
            </a:p>
          </p:txBody>
        </p:sp>
        <p:pic>
          <p:nvPicPr>
            <p:cNvPr id="15" name="Picture 14">
              <a:extLst>
                <a:ext uri="{FF2B5EF4-FFF2-40B4-BE49-F238E27FC236}">
                  <a16:creationId xmlns:a16="http://schemas.microsoft.com/office/drawing/2014/main" id="{42FE3616-4595-F8B1-936E-976188961DF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83836" y="4398432"/>
              <a:ext cx="350267" cy="248874"/>
            </a:xfrm>
            <a:prstGeom prst="rect">
              <a:avLst/>
            </a:prstGeom>
          </p:spPr>
        </p:pic>
      </p:grpSp>
      <p:grpSp>
        <p:nvGrpSpPr>
          <p:cNvPr id="13" name="Group 12" descr="A black and white photograph of a large group of Basque refugees. ">
            <a:extLst>
              <a:ext uri="{FF2B5EF4-FFF2-40B4-BE49-F238E27FC236}">
                <a16:creationId xmlns:a16="http://schemas.microsoft.com/office/drawing/2014/main" id="{51DF679F-0988-8073-8908-B4D473430B7D}"/>
              </a:ext>
            </a:extLst>
          </p:cNvPr>
          <p:cNvGrpSpPr/>
          <p:nvPr/>
        </p:nvGrpSpPr>
        <p:grpSpPr>
          <a:xfrm>
            <a:off x="3991822" y="662392"/>
            <a:ext cx="7554026" cy="5654431"/>
            <a:chOff x="4118803" y="662392"/>
            <a:chExt cx="7554026" cy="5654431"/>
          </a:xfrm>
        </p:grpSpPr>
        <p:pic>
          <p:nvPicPr>
            <p:cNvPr id="8" name="Picture 7" descr="A group of children posing for a photo&#10;&#10;AI-generated content may be incorrect.">
              <a:extLst>
                <a:ext uri="{FF2B5EF4-FFF2-40B4-BE49-F238E27FC236}">
                  <a16:creationId xmlns:a16="http://schemas.microsoft.com/office/drawing/2014/main" id="{2771D3A0-C967-4E21-87D5-74840327D1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18803" y="692703"/>
              <a:ext cx="7540719" cy="5624120"/>
            </a:xfrm>
            <a:prstGeom prst="rect">
              <a:avLst/>
            </a:prstGeom>
            <a:ln w="19050">
              <a:solidFill>
                <a:schemeClr val="tx1"/>
              </a:solidFill>
            </a:ln>
          </p:spPr>
        </p:pic>
        <p:sp>
          <p:nvSpPr>
            <p:cNvPr id="19" name="TextBox 18">
              <a:extLst>
                <a:ext uri="{FF2B5EF4-FFF2-40B4-BE49-F238E27FC236}">
                  <a16:creationId xmlns:a16="http://schemas.microsoft.com/office/drawing/2014/main" id="{8272012F-B290-34CA-3125-DDE569F5C3E8}"/>
                </a:ext>
              </a:extLst>
            </p:cNvPr>
            <p:cNvSpPr txBox="1"/>
            <p:nvPr/>
          </p:nvSpPr>
          <p:spPr>
            <a:xfrm>
              <a:off x="10202894" y="662392"/>
              <a:ext cx="1469935" cy="215444"/>
            </a:xfrm>
            <a:prstGeom prst="rect">
              <a:avLst/>
            </a:prstGeom>
            <a:noFill/>
          </p:spPr>
          <p:txBody>
            <a:bodyPr wrap="square">
              <a:spAutoFit/>
            </a:bodyPr>
            <a:lstStyle/>
            <a:p>
              <a:pPr algn="r"/>
              <a:r>
                <a:rPr lang="en-GB" sz="800" dirty="0">
                  <a:solidFill>
                    <a:schemeClr val="bg1">
                      <a:lumMod val="50000"/>
                    </a:schemeClr>
                  </a:solidFill>
                  <a:latin typeface="Calibri" panose="020F0502020204030204" pitchFamily="34" charset="0"/>
                  <a:cs typeface="Calibri" panose="020F0502020204030204" pitchFamily="34" charset="0"/>
                </a:rPr>
                <a:t>© </a:t>
              </a:r>
              <a:r>
                <a:rPr lang="en-GB" sz="800" dirty="0" err="1">
                  <a:solidFill>
                    <a:schemeClr val="bg1">
                      <a:lumMod val="50000"/>
                    </a:schemeClr>
                  </a:solidFill>
                  <a:latin typeface="Calibri" panose="020F0502020204030204" pitchFamily="34" charset="0"/>
                  <a:cs typeface="Calibri" panose="020F0502020204030204" pitchFamily="34" charset="0"/>
                </a:rPr>
                <a:t>Alamy</a:t>
              </a:r>
              <a:r>
                <a:rPr lang="en-GB" sz="800" dirty="0">
                  <a:solidFill>
                    <a:schemeClr val="bg1">
                      <a:lumMod val="50000"/>
                    </a:schemeClr>
                  </a:solidFill>
                  <a:latin typeface="Calibri" panose="020F0502020204030204" pitchFamily="34" charset="0"/>
                  <a:cs typeface="Calibri" panose="020F0502020204030204" pitchFamily="34" charset="0"/>
                </a:rPr>
                <a:t> ref: 2NGGEPH</a:t>
              </a:r>
            </a:p>
          </p:txBody>
        </p:sp>
      </p:grpSp>
      <p:pic>
        <p:nvPicPr>
          <p:cNvPr id="16" name="Picture 15" descr="An illustration of a young girl. She wears a blue dress and has brown short hair. ">
            <a:extLst>
              <a:ext uri="{FF2B5EF4-FFF2-40B4-BE49-F238E27FC236}">
                <a16:creationId xmlns:a16="http://schemas.microsoft.com/office/drawing/2014/main" id="{EEFC2F24-E841-1C07-E040-BAED1FB77B9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730926" y="2896150"/>
            <a:ext cx="1074295" cy="3587377"/>
          </a:xfrm>
          <a:prstGeom prst="rect">
            <a:avLst/>
          </a:prstGeom>
        </p:spPr>
      </p:pic>
      <p:pic>
        <p:nvPicPr>
          <p:cNvPr id="7" name="Logo">
            <a:extLst>
              <a:ext uri="{FF2B5EF4-FFF2-40B4-BE49-F238E27FC236}">
                <a16:creationId xmlns:a16="http://schemas.microsoft.com/office/drawing/2014/main" id="{004F3D38-316D-9A04-F5C6-ED394D13A479}"/>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279099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9747F88-E8EE-00E6-6A17-755A28E3747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257E02AE-DB33-41B6-5BA7-66D37F8A52B3}"/>
              </a:ext>
            </a:extLst>
          </p:cNvPr>
          <p:cNvSpPr>
            <a:spLocks noGrp="1"/>
          </p:cNvSpPr>
          <p:nvPr>
            <p:ph type="ctrTitle"/>
          </p:nvPr>
        </p:nvSpPr>
        <p:spPr>
          <a:xfrm>
            <a:off x="1524000" y="-1280448"/>
            <a:ext cx="9144000" cy="921925"/>
          </a:xfrm>
        </p:spPr>
        <p:txBody>
          <a:bodyPr>
            <a:normAutofit/>
          </a:bodyPr>
          <a:lstStyle/>
          <a:p>
            <a:r>
              <a:rPr lang="en-US" dirty="0"/>
              <a:t>Migrants rebuild Britain</a:t>
            </a:r>
          </a:p>
        </p:txBody>
      </p:sp>
      <p:sp>
        <p:nvSpPr>
          <p:cNvPr id="18" name="Slide Question">
            <a:extLst>
              <a:ext uri="{FF2B5EF4-FFF2-40B4-BE49-F238E27FC236}">
                <a16:creationId xmlns:a16="http://schemas.microsoft.com/office/drawing/2014/main" id="{59F5FF83-F9EC-3E91-5477-BBA525E21BE2}"/>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How has the movement of people shaped the Southampton we know today?</a:t>
            </a:r>
          </a:p>
        </p:txBody>
      </p:sp>
      <p:sp>
        <p:nvSpPr>
          <p:cNvPr id="10" name="Title">
            <a:extLst>
              <a:ext uri="{FF2B5EF4-FFF2-40B4-BE49-F238E27FC236}">
                <a16:creationId xmlns:a16="http://schemas.microsoft.com/office/drawing/2014/main" id="{7B20EF1B-A07E-295B-FFBF-1B6B6FAE2ABE}"/>
              </a:ext>
            </a:extLst>
          </p:cNvPr>
          <p:cNvSpPr txBox="1">
            <a:spLocks/>
          </p:cNvSpPr>
          <p:nvPr/>
        </p:nvSpPr>
        <p:spPr>
          <a:xfrm>
            <a:off x="532477" y="510752"/>
            <a:ext cx="856899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Migrants rebuild Britain</a:t>
            </a:r>
          </a:p>
        </p:txBody>
      </p:sp>
      <p:grpSp>
        <p:nvGrpSpPr>
          <p:cNvPr id="6" name="Group 5" descr="A black and white photograph of the 'Almanzora' ship in the sea. ">
            <a:extLst>
              <a:ext uri="{FF2B5EF4-FFF2-40B4-BE49-F238E27FC236}">
                <a16:creationId xmlns:a16="http://schemas.microsoft.com/office/drawing/2014/main" id="{FE29D58F-10B0-1144-646B-D9E6D75E491F}"/>
              </a:ext>
            </a:extLst>
          </p:cNvPr>
          <p:cNvGrpSpPr/>
          <p:nvPr/>
        </p:nvGrpSpPr>
        <p:grpSpPr>
          <a:xfrm>
            <a:off x="606905" y="1361540"/>
            <a:ext cx="5795701" cy="4942405"/>
            <a:chOff x="606905" y="1361540"/>
            <a:chExt cx="5795701" cy="4942405"/>
          </a:xfrm>
        </p:grpSpPr>
        <p:pic>
          <p:nvPicPr>
            <p:cNvPr id="4" name="Picture 3">
              <a:extLst>
                <a:ext uri="{FF2B5EF4-FFF2-40B4-BE49-F238E27FC236}">
                  <a16:creationId xmlns:a16="http://schemas.microsoft.com/office/drawing/2014/main" id="{73B965F7-94F0-81FA-B3B1-5688C3A65F9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6905" y="1361540"/>
              <a:ext cx="5701338" cy="4748227"/>
            </a:xfrm>
            <a:prstGeom prst="rect">
              <a:avLst/>
            </a:prstGeom>
            <a:ln w="19050">
              <a:solidFill>
                <a:schemeClr val="tx1"/>
              </a:solidFill>
            </a:ln>
          </p:spPr>
        </p:pic>
        <p:sp>
          <p:nvSpPr>
            <p:cNvPr id="5" name="TextBox 4">
              <a:extLst>
                <a:ext uri="{FF2B5EF4-FFF2-40B4-BE49-F238E27FC236}">
                  <a16:creationId xmlns:a16="http://schemas.microsoft.com/office/drawing/2014/main" id="{CB10DECF-25BD-F1BE-0216-61E3DBC6463C}"/>
                </a:ext>
              </a:extLst>
            </p:cNvPr>
            <p:cNvSpPr txBox="1"/>
            <p:nvPr/>
          </p:nvSpPr>
          <p:spPr>
            <a:xfrm>
              <a:off x="4178595" y="6088501"/>
              <a:ext cx="2224011" cy="215444"/>
            </a:xfrm>
            <a:prstGeom prst="rect">
              <a:avLst/>
            </a:prstGeom>
            <a:noFill/>
          </p:spPr>
          <p:txBody>
            <a:bodyPr wrap="square">
              <a:spAutoFit/>
            </a:bodyPr>
            <a:lstStyle/>
            <a:p>
              <a:pPr algn="r"/>
              <a:r>
                <a:rPr lang="en-GB"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sp>
        <p:nvSpPr>
          <p:cNvPr id="9" name="TextBox 8">
            <a:extLst>
              <a:ext uri="{FF2B5EF4-FFF2-40B4-BE49-F238E27FC236}">
                <a16:creationId xmlns:a16="http://schemas.microsoft.com/office/drawing/2014/main" id="{FE5684A5-3CF5-510D-3942-D22622E04D3A}"/>
              </a:ext>
            </a:extLst>
          </p:cNvPr>
          <p:cNvSpPr txBox="1"/>
          <p:nvPr/>
        </p:nvSpPr>
        <p:spPr>
          <a:xfrm>
            <a:off x="6635140" y="1642559"/>
            <a:ext cx="3501963" cy="711733"/>
          </a:xfrm>
          <a:prstGeom prst="rect">
            <a:avLst/>
          </a:prstGeom>
          <a:noFill/>
        </p:spPr>
        <p:txBody>
          <a:bodyPr wrap="square" rtlCol="0">
            <a:spAutoFit/>
          </a:bodyPr>
          <a:lstStyle/>
          <a:p>
            <a:pPr>
              <a:lnSpc>
                <a:spcPct val="150000"/>
              </a:lnSpc>
            </a:pPr>
            <a:r>
              <a:rPr lang="en-GB" sz="1350" dirty="0">
                <a:latin typeface="Linkpen 17a Print" panose="03050602060000000000" pitchFamily="66" charset="77"/>
                <a:cs typeface="Calibri" panose="020F0502020204030204" pitchFamily="34" charset="0"/>
              </a:rPr>
              <a:t>After the Second World War, a new wave of migration began.</a:t>
            </a:r>
          </a:p>
        </p:txBody>
      </p:sp>
      <p:sp>
        <p:nvSpPr>
          <p:cNvPr id="2" name="TextBox 1">
            <a:extLst>
              <a:ext uri="{FF2B5EF4-FFF2-40B4-BE49-F238E27FC236}">
                <a16:creationId xmlns:a16="http://schemas.microsoft.com/office/drawing/2014/main" id="{05013FAC-5E18-D825-5AAD-AE04ED6DF1BB}"/>
              </a:ext>
            </a:extLst>
          </p:cNvPr>
          <p:cNvSpPr txBox="1"/>
          <p:nvPr/>
        </p:nvSpPr>
        <p:spPr>
          <a:xfrm>
            <a:off x="6635141" y="2475052"/>
            <a:ext cx="3501962" cy="2004395"/>
          </a:xfrm>
          <a:prstGeom prst="rect">
            <a:avLst/>
          </a:prstGeom>
          <a:noFill/>
        </p:spPr>
        <p:txBody>
          <a:bodyPr wrap="square" rtlCol="0">
            <a:spAutoFit/>
          </a:bodyPr>
          <a:lstStyle/>
          <a:p>
            <a:pPr>
              <a:lnSpc>
                <a:spcPct val="150000"/>
              </a:lnSpc>
            </a:pPr>
            <a:r>
              <a:rPr lang="en-GB" sz="1350" dirty="0">
                <a:latin typeface="Linkpen 17a Print" panose="03050602060000000000" pitchFamily="66" charset="77"/>
                <a:cs typeface="Calibri" panose="020F0502020204030204" pitchFamily="34" charset="0"/>
              </a:rPr>
              <a:t>On 21st December 1947, the </a:t>
            </a:r>
          </a:p>
          <a:p>
            <a:pPr>
              <a:lnSpc>
                <a:spcPct val="150000"/>
              </a:lnSpc>
            </a:pPr>
            <a:r>
              <a:rPr lang="en-GB" sz="1350" dirty="0">
                <a:latin typeface="Linkpen 17a Print" panose="03050602060000000000" pitchFamily="66" charset="77"/>
                <a:cs typeface="Calibri" panose="020F0502020204030204" pitchFamily="34" charset="0"/>
              </a:rPr>
              <a:t>ship </a:t>
            </a:r>
            <a:r>
              <a:rPr lang="en-GB" sz="1350" dirty="0" err="1">
                <a:latin typeface="Linkpen 17a Print" panose="03050602060000000000" pitchFamily="66" charset="77"/>
                <a:cs typeface="Calibri" panose="020F0502020204030204" pitchFamily="34" charset="0"/>
              </a:rPr>
              <a:t>Almanzora</a:t>
            </a:r>
            <a:r>
              <a:rPr lang="en-GB" sz="1350" dirty="0">
                <a:latin typeface="Linkpen 17a Print" panose="03050602060000000000" pitchFamily="66" charset="77"/>
                <a:cs typeface="Calibri" panose="020F0502020204030204" pitchFamily="34" charset="0"/>
              </a:rPr>
              <a:t> brought 200 Caribbean passengers to Southampton, one year before the Empire Windrush reached London. </a:t>
            </a:r>
          </a:p>
        </p:txBody>
      </p:sp>
      <p:sp>
        <p:nvSpPr>
          <p:cNvPr id="3" name="TextBox 2">
            <a:extLst>
              <a:ext uri="{FF2B5EF4-FFF2-40B4-BE49-F238E27FC236}">
                <a16:creationId xmlns:a16="http://schemas.microsoft.com/office/drawing/2014/main" id="{63C4A718-779C-E6B6-A24A-D763A94D3F0B}"/>
              </a:ext>
            </a:extLst>
          </p:cNvPr>
          <p:cNvSpPr txBox="1"/>
          <p:nvPr/>
        </p:nvSpPr>
        <p:spPr>
          <a:xfrm>
            <a:off x="6635141" y="4600207"/>
            <a:ext cx="3614646" cy="1358064"/>
          </a:xfrm>
          <a:prstGeom prst="rect">
            <a:avLst/>
          </a:prstGeom>
          <a:noFill/>
        </p:spPr>
        <p:txBody>
          <a:bodyPr wrap="square" rtlCol="0">
            <a:spAutoFit/>
          </a:bodyPr>
          <a:lstStyle/>
          <a:p>
            <a:pPr>
              <a:lnSpc>
                <a:spcPct val="150000"/>
              </a:lnSpc>
            </a:pPr>
            <a:r>
              <a:rPr lang="en-GB" sz="1350" dirty="0">
                <a:latin typeface="Linkpen 17a Print" panose="03050602060000000000" pitchFamily="66" charset="77"/>
                <a:cs typeface="Calibri" panose="020F0502020204030204" pitchFamily="34" charset="0"/>
              </a:rPr>
              <a:t>Many were ex-RAF servicemen returning to help rebuild Britain at the invitation of the British Government.</a:t>
            </a:r>
          </a:p>
        </p:txBody>
      </p:sp>
      <p:pic>
        <p:nvPicPr>
          <p:cNvPr id="17" name="Picture 16" descr="An illustration of a Caribbean man, he wears a smart suit, hat and holds a suitcase. ">
            <a:extLst>
              <a:ext uri="{FF2B5EF4-FFF2-40B4-BE49-F238E27FC236}">
                <a16:creationId xmlns:a16="http://schemas.microsoft.com/office/drawing/2014/main" id="{695FB001-87B5-5440-1CD5-C8AD7C5FF96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879933" y="1536231"/>
            <a:ext cx="1856508" cy="4851137"/>
          </a:xfrm>
          <a:prstGeom prst="rect">
            <a:avLst/>
          </a:prstGeom>
        </p:spPr>
      </p:pic>
      <p:pic>
        <p:nvPicPr>
          <p:cNvPr id="7" name="Logo">
            <a:extLst>
              <a:ext uri="{FF2B5EF4-FFF2-40B4-BE49-F238E27FC236}">
                <a16:creationId xmlns:a16="http://schemas.microsoft.com/office/drawing/2014/main" id="{5879F32A-0124-6FFD-97E5-DACA450E3D2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25175660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2" presetClass="entr" presetSubtype="2" decel="5000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1000" fill="hold"/>
                                        <p:tgtEl>
                                          <p:spTgt spid="17"/>
                                        </p:tgtEl>
                                        <p:attrNameLst>
                                          <p:attrName>ppt_x</p:attrName>
                                        </p:attrNameLst>
                                      </p:cBhvr>
                                      <p:tavLst>
                                        <p:tav tm="0">
                                          <p:val>
                                            <p:strVal val="1+#ppt_w/2"/>
                                          </p:val>
                                        </p:tav>
                                        <p:tav tm="100000">
                                          <p:val>
                                            <p:strVal val="#ppt_x"/>
                                          </p:val>
                                        </p:tav>
                                      </p:tavLst>
                                    </p:anim>
                                    <p:anim calcmode="lin" valueType="num">
                                      <p:cBhvr additive="base">
                                        <p:cTn id="28"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A25B26A-E356-3261-8F07-9215E01FEF31}"/>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FC1C72A-DFAB-FCED-A57A-4A7C2B9426FB}"/>
              </a:ext>
            </a:extLst>
          </p:cNvPr>
          <p:cNvSpPr>
            <a:spLocks noGrp="1"/>
          </p:cNvSpPr>
          <p:nvPr>
            <p:ph type="ctrTitle"/>
          </p:nvPr>
        </p:nvSpPr>
        <p:spPr>
          <a:xfrm>
            <a:off x="1524000" y="-1280448"/>
            <a:ext cx="9144000" cy="921925"/>
          </a:xfrm>
        </p:spPr>
        <p:txBody>
          <a:bodyPr>
            <a:normAutofit/>
          </a:bodyPr>
          <a:lstStyle/>
          <a:p>
            <a:r>
              <a:rPr lang="en-US" dirty="0"/>
              <a:t>The Windrush Generation</a:t>
            </a:r>
          </a:p>
        </p:txBody>
      </p:sp>
      <p:sp>
        <p:nvSpPr>
          <p:cNvPr id="18" name="Slide Question">
            <a:extLst>
              <a:ext uri="{FF2B5EF4-FFF2-40B4-BE49-F238E27FC236}">
                <a16:creationId xmlns:a16="http://schemas.microsoft.com/office/drawing/2014/main" id="{47938DF8-1DFD-C06A-47EC-6C17FCE03EEB}"/>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How has the movement of people shaped the Southampton we know today?</a:t>
            </a:r>
          </a:p>
        </p:txBody>
      </p:sp>
      <p:sp>
        <p:nvSpPr>
          <p:cNvPr id="10" name="Title">
            <a:extLst>
              <a:ext uri="{FF2B5EF4-FFF2-40B4-BE49-F238E27FC236}">
                <a16:creationId xmlns:a16="http://schemas.microsoft.com/office/drawing/2014/main" id="{1F2372F2-4034-A157-FC07-5E09C9B70635}"/>
              </a:ext>
            </a:extLst>
          </p:cNvPr>
          <p:cNvSpPr txBox="1">
            <a:spLocks/>
          </p:cNvSpPr>
          <p:nvPr/>
        </p:nvSpPr>
        <p:spPr>
          <a:xfrm>
            <a:off x="462870" y="549880"/>
            <a:ext cx="954718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Windrush Generation</a:t>
            </a:r>
          </a:p>
        </p:txBody>
      </p:sp>
      <p:sp>
        <p:nvSpPr>
          <p:cNvPr id="2" name="TextBox 1">
            <a:extLst>
              <a:ext uri="{FF2B5EF4-FFF2-40B4-BE49-F238E27FC236}">
                <a16:creationId xmlns:a16="http://schemas.microsoft.com/office/drawing/2014/main" id="{493FCE9A-8B52-F844-166C-42B69294E68D}"/>
              </a:ext>
            </a:extLst>
          </p:cNvPr>
          <p:cNvSpPr txBox="1"/>
          <p:nvPr/>
        </p:nvSpPr>
        <p:spPr>
          <a:xfrm>
            <a:off x="494769" y="1329953"/>
            <a:ext cx="5198471" cy="1454244"/>
          </a:xfrm>
          <a:prstGeom prst="rect">
            <a:avLst/>
          </a:prstGeom>
          <a:noFill/>
        </p:spPr>
        <p:txBody>
          <a:bodyPr wrap="square" rtlCol="0">
            <a:spAutoFit/>
          </a:bodyPr>
          <a:lstStyle/>
          <a:p>
            <a:pPr>
              <a:lnSpc>
                <a:spcPct val="150000"/>
              </a:lnSpc>
            </a:pPr>
            <a:r>
              <a:rPr lang="en-GB" sz="1200" dirty="0">
                <a:latin typeface="Linkpen 17a Print" panose="03050602060000000000" pitchFamily="66" charset="77"/>
                <a:cs typeface="Calibri" panose="020F0502020204030204" pitchFamily="34" charset="0"/>
              </a:rPr>
              <a:t>In the 1950s and 60s, Southampton became one of </a:t>
            </a:r>
          </a:p>
          <a:p>
            <a:pPr>
              <a:lnSpc>
                <a:spcPct val="150000"/>
              </a:lnSpc>
            </a:pPr>
            <a:r>
              <a:rPr lang="en-GB" sz="1200" dirty="0">
                <a:latin typeface="Linkpen 17a Print" panose="03050602060000000000" pitchFamily="66" charset="77"/>
                <a:cs typeface="Calibri" panose="020F0502020204030204" pitchFamily="34" charset="0"/>
              </a:rPr>
              <a:t>the most important ports of arrival for those from the Caribbean. They found work in hospitals, transport, and local industries, and created a strong Caribbean community in the city.</a:t>
            </a:r>
          </a:p>
        </p:txBody>
      </p:sp>
      <p:sp>
        <p:nvSpPr>
          <p:cNvPr id="3" name="TextBox 2">
            <a:extLst>
              <a:ext uri="{FF2B5EF4-FFF2-40B4-BE49-F238E27FC236}">
                <a16:creationId xmlns:a16="http://schemas.microsoft.com/office/drawing/2014/main" id="{DA9C486D-38EB-2062-116A-D3708C41C63B}"/>
              </a:ext>
            </a:extLst>
          </p:cNvPr>
          <p:cNvSpPr txBox="1"/>
          <p:nvPr/>
        </p:nvSpPr>
        <p:spPr>
          <a:xfrm>
            <a:off x="494769" y="2844266"/>
            <a:ext cx="5464285" cy="1222451"/>
          </a:xfrm>
          <a:prstGeom prst="rect">
            <a:avLst/>
          </a:prstGeom>
          <a:noFill/>
        </p:spPr>
        <p:txBody>
          <a:bodyPr wrap="square" rtlCol="0">
            <a:spAutoFit/>
          </a:bodyPr>
          <a:lstStyle/>
          <a:p>
            <a:pPr>
              <a:lnSpc>
                <a:spcPct val="150000"/>
              </a:lnSpc>
            </a:pPr>
            <a:r>
              <a:rPr lang="en-GB" sz="1200" dirty="0">
                <a:latin typeface="Linkpen 17a Print" panose="03050602060000000000" pitchFamily="66" charset="77"/>
                <a:cs typeface="Calibri" panose="020F0502020204030204" pitchFamily="34" charset="0"/>
              </a:rPr>
              <a:t>By 1976, the West Indian Club had been founded in Southampton. This showed how the community was not just passing through but becoming a permanent and important part of the city’s life.</a:t>
            </a:r>
          </a:p>
        </p:txBody>
      </p:sp>
      <p:grpSp>
        <p:nvGrpSpPr>
          <p:cNvPr id="23" name="Group 22" descr="Men, women and children from the Caribbean arrive &#13;&#10;at Southampton in 1962 at the invitation of the British Government to help with rebuilding Britain after World War II. These people became the Windrush Generation due to their treatment by the British Home Office under a hostile environment policy where employers and other organisations were required to ask for visas.">
            <a:extLst>
              <a:ext uri="{FF2B5EF4-FFF2-40B4-BE49-F238E27FC236}">
                <a16:creationId xmlns:a16="http://schemas.microsoft.com/office/drawing/2014/main" id="{152F5900-636E-32F8-CA44-854D9A919DEC}"/>
              </a:ext>
            </a:extLst>
          </p:cNvPr>
          <p:cNvGrpSpPr/>
          <p:nvPr/>
        </p:nvGrpSpPr>
        <p:grpSpPr>
          <a:xfrm>
            <a:off x="392153" y="4116153"/>
            <a:ext cx="5486451" cy="2008242"/>
            <a:chOff x="429861" y="4116153"/>
            <a:chExt cx="5486451" cy="2008242"/>
          </a:xfrm>
        </p:grpSpPr>
        <p:sp>
          <p:nvSpPr>
            <p:cNvPr id="12" name="TextBox 11">
              <a:extLst>
                <a:ext uri="{FF2B5EF4-FFF2-40B4-BE49-F238E27FC236}">
                  <a16:creationId xmlns:a16="http://schemas.microsoft.com/office/drawing/2014/main" id="{AF97D1A2-126F-3FCA-2922-A150AE9B7BAD}"/>
                </a:ext>
              </a:extLst>
            </p:cNvPr>
            <p:cNvSpPr txBox="1"/>
            <p:nvPr/>
          </p:nvSpPr>
          <p:spPr>
            <a:xfrm>
              <a:off x="429861" y="4116153"/>
              <a:ext cx="5198471" cy="2008242"/>
            </a:xfrm>
            <a:prstGeom prst="rect">
              <a:avLst/>
            </a:prstGeom>
            <a:noFill/>
          </p:spPr>
          <p:txBody>
            <a:bodyPr wrap="square" rtlCol="0">
              <a:spAutoFit/>
            </a:bodyPr>
            <a:lstStyle/>
            <a:p>
              <a:pPr algn="r">
                <a:lnSpc>
                  <a:spcPct val="150000"/>
                </a:lnSpc>
              </a:pPr>
              <a:r>
                <a:rPr lang="en-GB" sz="1200" dirty="0">
                  <a:latin typeface="Linkpen 17a Print" panose="03050602060000000000" pitchFamily="66" charset="77"/>
                  <a:cs typeface="Calibri" panose="020F0502020204030204" pitchFamily="34" charset="0"/>
                </a:rPr>
                <a:t>Men, women and children from the Caribbean arrive at Southampton in 1962 at the invitation of the British Government to help with rebuilding Britain after World War II. These people became the Windrush Generation. </a:t>
              </a:r>
              <a:r>
                <a:rPr lang="en-GB" sz="1200">
                  <a:latin typeface="Linkpen 17a Print" panose="03050602060000000000" pitchFamily="66" charset="77"/>
                  <a:cs typeface="Calibri" panose="020F0502020204030204" pitchFamily="34" charset="0"/>
                </a:rPr>
                <a:t>Sadly, many experienced hostile treatment by the British Home Office where employers and other organizations were required to ask for visas.</a:t>
              </a:r>
              <a:endParaRPr lang="en-GB" sz="1200" dirty="0">
                <a:latin typeface="Linkpen 17a Print" panose="03050602060000000000" pitchFamily="66" charset="77"/>
                <a:cs typeface="Calibri" panose="020F0502020204030204" pitchFamily="34" charset="0"/>
              </a:endParaRPr>
            </a:p>
          </p:txBody>
        </p:sp>
        <p:pic>
          <p:nvPicPr>
            <p:cNvPr id="22" name="Picture 21">
              <a:extLst>
                <a:ext uri="{FF2B5EF4-FFF2-40B4-BE49-F238E27FC236}">
                  <a16:creationId xmlns:a16="http://schemas.microsoft.com/office/drawing/2014/main" id="{C85A1B79-AA38-19DE-93D8-FA74C600340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66045" y="4186460"/>
              <a:ext cx="350267" cy="248874"/>
            </a:xfrm>
            <a:prstGeom prst="rect">
              <a:avLst/>
            </a:prstGeom>
          </p:spPr>
        </p:pic>
      </p:grpSp>
      <p:grpSp>
        <p:nvGrpSpPr>
          <p:cNvPr id="17" name="Group 16" descr="A black and white photograph of two women leaving a crowded ship. ">
            <a:extLst>
              <a:ext uri="{FF2B5EF4-FFF2-40B4-BE49-F238E27FC236}">
                <a16:creationId xmlns:a16="http://schemas.microsoft.com/office/drawing/2014/main" id="{FDDF333C-16D3-3110-368E-BCB1B07CD70B}"/>
              </a:ext>
            </a:extLst>
          </p:cNvPr>
          <p:cNvGrpSpPr/>
          <p:nvPr/>
        </p:nvGrpSpPr>
        <p:grpSpPr>
          <a:xfrm>
            <a:off x="5909276" y="1393499"/>
            <a:ext cx="5843119" cy="4919465"/>
            <a:chOff x="5773872" y="1393499"/>
            <a:chExt cx="5843119" cy="4919465"/>
          </a:xfrm>
        </p:grpSpPr>
        <p:pic>
          <p:nvPicPr>
            <p:cNvPr id="11" name="Picture 10" descr="A group of people on a boat&#10;&#10;AI-generated content may be incorrect.">
              <a:extLst>
                <a:ext uri="{FF2B5EF4-FFF2-40B4-BE49-F238E27FC236}">
                  <a16:creationId xmlns:a16="http://schemas.microsoft.com/office/drawing/2014/main" id="{28469C63-895A-28CE-8C04-C873C9FAA352}"/>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858537" y="1393499"/>
              <a:ext cx="5758454" cy="4720955"/>
            </a:xfrm>
            <a:prstGeom prst="rect">
              <a:avLst/>
            </a:prstGeom>
            <a:ln w="19050">
              <a:solidFill>
                <a:schemeClr val="tx1"/>
              </a:solidFill>
            </a:ln>
          </p:spPr>
        </p:pic>
        <p:sp>
          <p:nvSpPr>
            <p:cNvPr id="16" name="TextBox 15">
              <a:extLst>
                <a:ext uri="{FF2B5EF4-FFF2-40B4-BE49-F238E27FC236}">
                  <a16:creationId xmlns:a16="http://schemas.microsoft.com/office/drawing/2014/main" id="{13826DF2-4130-1996-9CD5-A0449F60746E}"/>
                </a:ext>
              </a:extLst>
            </p:cNvPr>
            <p:cNvSpPr txBox="1"/>
            <p:nvPr/>
          </p:nvSpPr>
          <p:spPr>
            <a:xfrm>
              <a:off x="5773872" y="6097520"/>
              <a:ext cx="1198330" cy="215444"/>
            </a:xfrm>
            <a:prstGeom prst="rect">
              <a:avLst/>
            </a:prstGeom>
            <a:noFill/>
          </p:spPr>
          <p:txBody>
            <a:bodyPr wrap="square">
              <a:spAutoFit/>
            </a:bodyPr>
            <a:lstStyle/>
            <a:p>
              <a:r>
                <a:rPr lang="en-GB" sz="800" dirty="0">
                  <a:solidFill>
                    <a:schemeClr val="bg1">
                      <a:lumMod val="75000"/>
                    </a:schemeClr>
                  </a:solidFill>
                  <a:latin typeface="Calibri" panose="020F0502020204030204" pitchFamily="34" charset="0"/>
                  <a:cs typeface="Calibri" panose="020F0502020204030204" pitchFamily="34" charset="0"/>
                </a:rPr>
                <a:t>© </a:t>
              </a:r>
              <a:r>
                <a:rPr lang="en-GB" sz="800" dirty="0" err="1">
                  <a:solidFill>
                    <a:schemeClr val="bg1">
                      <a:lumMod val="75000"/>
                    </a:schemeClr>
                  </a:solidFill>
                  <a:latin typeface="Calibri" panose="020F0502020204030204" pitchFamily="34" charset="0"/>
                  <a:cs typeface="Calibri" panose="020F0502020204030204" pitchFamily="34" charset="0"/>
                </a:rPr>
                <a:t>Alamy</a:t>
              </a:r>
              <a:r>
                <a:rPr lang="en-GB" sz="800" dirty="0">
                  <a:solidFill>
                    <a:schemeClr val="bg1">
                      <a:lumMod val="75000"/>
                    </a:schemeClr>
                  </a:solidFill>
                  <a:latin typeface="Calibri" panose="020F0502020204030204" pitchFamily="34" charset="0"/>
                  <a:cs typeface="Calibri" panose="020F0502020204030204" pitchFamily="34" charset="0"/>
                </a:rPr>
                <a:t> Ref: 2CB3MKN</a:t>
              </a:r>
            </a:p>
          </p:txBody>
        </p:sp>
      </p:grpSp>
      <p:pic>
        <p:nvPicPr>
          <p:cNvPr id="20" name="Picture 19" descr="A plaque that reads&#10;&quot;Black History Month Remembers&#10;The West Indian Club&#10;Aka The African Caribbean Centre&#10;The Site of The First Migrant Community Centre in Southampton&#10;1975 - 2017">
            <a:extLst>
              <a:ext uri="{FF2B5EF4-FFF2-40B4-BE49-F238E27FC236}">
                <a16:creationId xmlns:a16="http://schemas.microsoft.com/office/drawing/2014/main" id="{581B7CE4-2A3F-A751-F376-3B70961D454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773083">
            <a:off x="9370247" y="190072"/>
            <a:ext cx="2264738" cy="2540518"/>
          </a:xfrm>
          <a:prstGeom prst="rect">
            <a:avLst/>
          </a:prstGeom>
        </p:spPr>
      </p:pic>
      <p:pic>
        <p:nvPicPr>
          <p:cNvPr id="7" name="Logo">
            <a:extLst>
              <a:ext uri="{FF2B5EF4-FFF2-40B4-BE49-F238E27FC236}">
                <a16:creationId xmlns:a16="http://schemas.microsoft.com/office/drawing/2014/main" id="{DAE9BF38-C3AC-6C9A-273C-50E7E97499BB}"/>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2882973475"/>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2" presetClass="entr" presetSubtype="1" fill="hold" nodeType="afterEffect" p14:presetBounceEnd="50000">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14:bounceEnd="50000">
                                          <p:cBhvr additive="base">
                                            <p:cTn id="27" dur="10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28" dur="10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000" fill="hold"/>
                                            <p:tgtEl>
                                              <p:spTgt spid="20"/>
                                            </p:tgtEl>
                                            <p:attrNameLst>
                                              <p:attrName>ppt_x</p:attrName>
                                            </p:attrNameLst>
                                          </p:cBhvr>
                                          <p:tavLst>
                                            <p:tav tm="0">
                                              <p:val>
                                                <p:strVal val="#ppt_x"/>
                                              </p:val>
                                            </p:tav>
                                            <p:tav tm="100000">
                                              <p:val>
                                                <p:strVal val="#ppt_x"/>
                                              </p:val>
                                            </p:tav>
                                          </p:tavLst>
                                        </p:anim>
                                        <p:anim calcmode="lin" valueType="num">
                                          <p:cBhvr additive="base">
                                            <p:cTn id="28" dur="10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3"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7A4578B-69B8-49B2-BE64-DA2769491770}"/>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373CBC3-D9DC-EDA6-5292-C9B5CE43F219}"/>
              </a:ext>
            </a:extLst>
          </p:cNvPr>
          <p:cNvSpPr>
            <a:spLocks noGrp="1"/>
          </p:cNvSpPr>
          <p:nvPr>
            <p:ph type="ctrTitle"/>
          </p:nvPr>
        </p:nvSpPr>
        <p:spPr>
          <a:xfrm>
            <a:off x="1524000" y="-1280448"/>
            <a:ext cx="9144000" cy="921925"/>
          </a:xfrm>
        </p:spPr>
        <p:txBody>
          <a:bodyPr>
            <a:normAutofit/>
          </a:bodyPr>
          <a:lstStyle/>
          <a:p>
            <a:r>
              <a:rPr lang="en-US" dirty="0"/>
              <a:t>Southampton today</a:t>
            </a:r>
          </a:p>
        </p:txBody>
      </p:sp>
      <p:sp>
        <p:nvSpPr>
          <p:cNvPr id="18" name="Slide Question">
            <a:extLst>
              <a:ext uri="{FF2B5EF4-FFF2-40B4-BE49-F238E27FC236}">
                <a16:creationId xmlns:a16="http://schemas.microsoft.com/office/drawing/2014/main" id="{FE0CF477-F04F-FB73-5F14-79A077F6EA5E}"/>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How has the movement of people shaped the Southampton we know today?</a:t>
            </a:r>
          </a:p>
        </p:txBody>
      </p:sp>
      <p:sp>
        <p:nvSpPr>
          <p:cNvPr id="10" name="Title">
            <a:extLst>
              <a:ext uri="{FF2B5EF4-FFF2-40B4-BE49-F238E27FC236}">
                <a16:creationId xmlns:a16="http://schemas.microsoft.com/office/drawing/2014/main" id="{9D286F8E-C5EF-3008-2839-F23D8B70E52C}"/>
              </a:ext>
            </a:extLst>
          </p:cNvPr>
          <p:cNvSpPr txBox="1">
            <a:spLocks/>
          </p:cNvSpPr>
          <p:nvPr/>
        </p:nvSpPr>
        <p:spPr>
          <a:xfrm>
            <a:off x="462870" y="372450"/>
            <a:ext cx="954718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Southampton today</a:t>
            </a:r>
          </a:p>
        </p:txBody>
      </p:sp>
      <p:grpSp>
        <p:nvGrpSpPr>
          <p:cNvPr id="25" name="Group 24" descr="Migration has continued to shape Southampton into the present day. &#13;&#10;Workers and families from across the world have come to the city, drawn by jobs in shipping, healthcare, and education.  &#13;&#10;">
            <a:extLst>
              <a:ext uri="{FF2B5EF4-FFF2-40B4-BE49-F238E27FC236}">
                <a16:creationId xmlns:a16="http://schemas.microsoft.com/office/drawing/2014/main" id="{5B7B5491-0636-0BB6-0BCC-FBD9225A2C23}"/>
              </a:ext>
            </a:extLst>
          </p:cNvPr>
          <p:cNvGrpSpPr/>
          <p:nvPr/>
        </p:nvGrpSpPr>
        <p:grpSpPr>
          <a:xfrm>
            <a:off x="494770" y="3550519"/>
            <a:ext cx="5498354" cy="2123658"/>
            <a:chOff x="494770" y="1258910"/>
            <a:chExt cx="5498354" cy="2123658"/>
          </a:xfrm>
        </p:grpSpPr>
        <p:sp>
          <p:nvSpPr>
            <p:cNvPr id="15" name="Rectangle 14">
              <a:extLst>
                <a:ext uri="{FF2B5EF4-FFF2-40B4-BE49-F238E27FC236}">
                  <a16:creationId xmlns:a16="http://schemas.microsoft.com/office/drawing/2014/main" id="{30389414-D2A2-C770-87D1-6FC7630A2E7F}"/>
                </a:ext>
              </a:extLst>
            </p:cNvPr>
            <p:cNvSpPr/>
            <p:nvPr/>
          </p:nvSpPr>
          <p:spPr>
            <a:xfrm>
              <a:off x="494770" y="1258910"/>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12C6B1DE-D260-1E78-66D8-E1C075C5DF2A}"/>
                </a:ext>
              </a:extLst>
            </p:cNvPr>
            <p:cNvSpPr txBox="1"/>
            <p:nvPr/>
          </p:nvSpPr>
          <p:spPr>
            <a:xfrm>
              <a:off x="1818167" y="1408858"/>
              <a:ext cx="4012084" cy="1454244"/>
            </a:xfrm>
            <a:prstGeom prst="rect">
              <a:avLst/>
            </a:prstGeom>
            <a:noFill/>
          </p:spPr>
          <p:txBody>
            <a:bodyPr wrap="square" rtlCol="0">
              <a:spAutoFit/>
            </a:bodyPr>
            <a:lstStyle/>
            <a:p>
              <a:pPr algn="ctr">
                <a:lnSpc>
                  <a:spcPct val="150000"/>
                </a:lnSpc>
              </a:pPr>
              <a:r>
                <a:rPr lang="en-GB" sz="1200" dirty="0">
                  <a:latin typeface="Linkpen 17a Print" panose="03050602060000000000" pitchFamily="66" charset="77"/>
                  <a:cs typeface="Calibri" panose="020F0502020204030204" pitchFamily="34" charset="0"/>
                </a:rPr>
                <a:t>Migration has continued to shape Southampton into the present day. </a:t>
              </a:r>
            </a:p>
            <a:p>
              <a:pPr algn="ctr">
                <a:lnSpc>
                  <a:spcPct val="150000"/>
                </a:lnSpc>
              </a:pPr>
              <a:r>
                <a:rPr lang="en-GB" sz="1200" dirty="0">
                  <a:latin typeface="Linkpen 17a Print" panose="03050602060000000000" pitchFamily="66" charset="77"/>
                  <a:cs typeface="Calibri" panose="020F0502020204030204" pitchFamily="34" charset="0"/>
                </a:rPr>
                <a:t>Workers and families from across the world have come to the city, drawn by jobs in shipping, healthcare, and education.  </a:t>
              </a:r>
            </a:p>
          </p:txBody>
        </p:sp>
      </p:grpSp>
      <p:pic>
        <p:nvPicPr>
          <p:cNvPr id="24" name="Picture 23" descr="An illustration of a Caribbean man, he wears a smart suit, hat and holds a suitcase. ">
            <a:extLst>
              <a:ext uri="{FF2B5EF4-FFF2-40B4-BE49-F238E27FC236}">
                <a16:creationId xmlns:a16="http://schemas.microsoft.com/office/drawing/2014/main" id="{1FDF29F8-B5C2-4CA7-D63C-DBDEE3B03999}"/>
              </a:ext>
            </a:extLst>
          </p:cNvPr>
          <p:cNvPicPr>
            <a:picLocks noChangeAspect="1"/>
          </p:cNvPicPr>
          <p:nvPr/>
        </p:nvPicPr>
        <p:blipFill>
          <a:blip r:embed="rId4" cstate="screen">
            <a:extLst>
              <a:ext uri="{28A0092B-C50C-407E-A947-70E740481C1C}">
                <a14:useLocalDpi xmlns:a14="http://schemas.microsoft.com/office/drawing/2010/main"/>
              </a:ext>
            </a:extLst>
          </a:blip>
          <a:srcRect t="-4375"/>
          <a:stretch>
            <a:fillRect/>
          </a:stretch>
        </p:blipFill>
        <p:spPr>
          <a:xfrm flipH="1">
            <a:off x="289017" y="2960495"/>
            <a:ext cx="1856508" cy="2408366"/>
          </a:xfrm>
          <a:prstGeom prst="rect">
            <a:avLst/>
          </a:prstGeom>
        </p:spPr>
      </p:pic>
      <p:grpSp>
        <p:nvGrpSpPr>
          <p:cNvPr id="26" name="Group 25" descr="Southampton remains one of the UK’s busiest ports, handling cruise ships, international trade, and passengers from around the globe. Its multicultural communities and maritime heritage together make the city diverse, global, and unique.&#13;&#10;">
            <a:extLst>
              <a:ext uri="{FF2B5EF4-FFF2-40B4-BE49-F238E27FC236}">
                <a16:creationId xmlns:a16="http://schemas.microsoft.com/office/drawing/2014/main" id="{7A024336-79F7-A868-AA4A-232E72651A2B}"/>
              </a:ext>
            </a:extLst>
          </p:cNvPr>
          <p:cNvGrpSpPr/>
          <p:nvPr/>
        </p:nvGrpSpPr>
        <p:grpSpPr>
          <a:xfrm>
            <a:off x="6198877" y="3550519"/>
            <a:ext cx="5498354" cy="2123658"/>
            <a:chOff x="6198877" y="1258910"/>
            <a:chExt cx="5498354" cy="2123658"/>
          </a:xfrm>
        </p:grpSpPr>
        <p:sp>
          <p:nvSpPr>
            <p:cNvPr id="19" name="Rectangle 18">
              <a:extLst>
                <a:ext uri="{FF2B5EF4-FFF2-40B4-BE49-F238E27FC236}">
                  <a16:creationId xmlns:a16="http://schemas.microsoft.com/office/drawing/2014/main" id="{EE6F3B2A-44E3-E116-47F8-6C894A11A359}"/>
                </a:ext>
              </a:extLst>
            </p:cNvPr>
            <p:cNvSpPr/>
            <p:nvPr/>
          </p:nvSpPr>
          <p:spPr>
            <a:xfrm>
              <a:off x="6198877" y="1258910"/>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12AAC7FD-D55B-8056-D1CC-E7E630B01E63}"/>
                </a:ext>
              </a:extLst>
            </p:cNvPr>
            <p:cNvSpPr txBox="1"/>
            <p:nvPr/>
          </p:nvSpPr>
          <p:spPr>
            <a:xfrm>
              <a:off x="6551994" y="1386636"/>
              <a:ext cx="4771749" cy="1454244"/>
            </a:xfrm>
            <a:prstGeom prst="rect">
              <a:avLst/>
            </a:prstGeom>
            <a:noFill/>
          </p:spPr>
          <p:txBody>
            <a:bodyPr wrap="square" rtlCol="0">
              <a:spAutoFit/>
            </a:bodyPr>
            <a:lstStyle/>
            <a:p>
              <a:pPr algn="ctr">
                <a:lnSpc>
                  <a:spcPct val="150000"/>
                </a:lnSpc>
              </a:pPr>
              <a:r>
                <a:rPr lang="en-GB" sz="1200" dirty="0">
                  <a:latin typeface="Linkpen 17a Print" panose="03050602060000000000" pitchFamily="66" charset="77"/>
                  <a:cs typeface="Calibri" panose="020F0502020204030204" pitchFamily="34" charset="0"/>
                </a:rPr>
                <a:t>Southampton remains one of the UK’s busiest ports, handling cruise ships, international trade, and passengers from around the globe. Its multicultural communities and maritime heritage together make the city diverse, global, and unique.</a:t>
              </a:r>
            </a:p>
          </p:txBody>
        </p:sp>
      </p:grpSp>
      <p:grpSp>
        <p:nvGrpSpPr>
          <p:cNvPr id="13" name="Group 12" descr="A modern day colour photograph of Southampton docks, a busy dock surrounded by ships and houses. ">
            <a:extLst>
              <a:ext uri="{FF2B5EF4-FFF2-40B4-BE49-F238E27FC236}">
                <a16:creationId xmlns:a16="http://schemas.microsoft.com/office/drawing/2014/main" id="{621AF3FB-B434-B574-1FAD-98A6550AEA4C}"/>
              </a:ext>
            </a:extLst>
          </p:cNvPr>
          <p:cNvGrpSpPr/>
          <p:nvPr/>
        </p:nvGrpSpPr>
        <p:grpSpPr>
          <a:xfrm>
            <a:off x="389151" y="2978259"/>
            <a:ext cx="11413698" cy="3507291"/>
            <a:chOff x="351937" y="2999524"/>
            <a:chExt cx="11413698" cy="3507291"/>
          </a:xfrm>
        </p:grpSpPr>
        <p:pic>
          <p:nvPicPr>
            <p:cNvPr id="8" name="Picture 7" descr="A port with boats and buildings&#10;&#10;AI-generated content may be incorrect.">
              <a:extLst>
                <a:ext uri="{FF2B5EF4-FFF2-40B4-BE49-F238E27FC236}">
                  <a16:creationId xmlns:a16="http://schemas.microsoft.com/office/drawing/2014/main" id="{8B23274E-DF87-7399-DC16-CA9AD12E3B5A}"/>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426365" y="2999524"/>
              <a:ext cx="11339270" cy="3468262"/>
            </a:xfrm>
            <a:prstGeom prst="rect">
              <a:avLst/>
            </a:prstGeom>
            <a:ln w="19050">
              <a:solidFill>
                <a:schemeClr val="tx1"/>
              </a:solidFill>
            </a:ln>
          </p:spPr>
        </p:pic>
        <p:sp>
          <p:nvSpPr>
            <p:cNvPr id="9" name="TextBox 8">
              <a:extLst>
                <a:ext uri="{FF2B5EF4-FFF2-40B4-BE49-F238E27FC236}">
                  <a16:creationId xmlns:a16="http://schemas.microsoft.com/office/drawing/2014/main" id="{96555CE1-C497-8C55-B48C-7F943207723D}"/>
                </a:ext>
              </a:extLst>
            </p:cNvPr>
            <p:cNvSpPr txBox="1"/>
            <p:nvPr/>
          </p:nvSpPr>
          <p:spPr>
            <a:xfrm>
              <a:off x="351937" y="6291371"/>
              <a:ext cx="945235" cy="215444"/>
            </a:xfrm>
            <a:prstGeom prst="rect">
              <a:avLst/>
            </a:prstGeom>
            <a:noFill/>
          </p:spPr>
          <p:txBody>
            <a:bodyPr wrap="square">
              <a:spAutoFit/>
            </a:bodyPr>
            <a:lstStyle/>
            <a:p>
              <a:r>
                <a:rPr lang="en-GB" sz="800" dirty="0">
                  <a:solidFill>
                    <a:schemeClr val="bg1">
                      <a:lumMod val="95000"/>
                    </a:schemeClr>
                  </a:solidFill>
                  <a:latin typeface="Calibri" panose="020F0502020204030204" pitchFamily="34" charset="0"/>
                  <a:cs typeface="Calibri" panose="020F0502020204030204" pitchFamily="34" charset="0"/>
                </a:rPr>
                <a:t>© Robert Pittman</a:t>
              </a:r>
            </a:p>
          </p:txBody>
        </p:sp>
      </p:grpSp>
      <p:pic>
        <p:nvPicPr>
          <p:cNvPr id="7" name="Logo">
            <a:extLst>
              <a:ext uri="{FF2B5EF4-FFF2-40B4-BE49-F238E27FC236}">
                <a16:creationId xmlns:a16="http://schemas.microsoft.com/office/drawing/2014/main" id="{931F4E78-1B50-6519-A7F0-716D8A6871C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9323024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nodeType="withEffect">
                                  <p:stCondLst>
                                    <p:cond delay="30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par>
                                <p:cTn id="15" presetID="10" presetClass="entr" presetSubtype="0" fill="hold" nodeType="withEffect">
                                  <p:stCondLst>
                                    <p:cond delay="3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par>
                          <p:cTn id="18" fill="hold">
                            <p:stCondLst>
                              <p:cond delay="1300"/>
                            </p:stCondLst>
                            <p:childTnLst>
                              <p:par>
                                <p:cTn id="19" presetID="0" presetClass="path" presetSubtype="0" decel="50000" fill="hold" nodeType="afterEffect">
                                  <p:stCondLst>
                                    <p:cond delay="0"/>
                                  </p:stCondLst>
                                  <p:childTnLst>
                                    <p:animMotion origin="layout" path="M 4.375E-6 -3.7037E-6 L 4.375E-6 -0.33611 " pathEditMode="relative" rAng="0" ptsTypes="AA">
                                      <p:cBhvr>
                                        <p:cTn id="20" dur="1000" fill="hold"/>
                                        <p:tgtEl>
                                          <p:spTgt spid="25"/>
                                        </p:tgtEl>
                                        <p:attrNameLst>
                                          <p:attrName>ppt_x</p:attrName>
                                          <p:attrName>ppt_y</p:attrName>
                                        </p:attrNameLst>
                                      </p:cBhvr>
                                      <p:rCtr x="0" y="-16806"/>
                                    </p:animMotion>
                                  </p:childTnLst>
                                </p:cTn>
                              </p:par>
                              <p:par>
                                <p:cTn id="21" presetID="10"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300"/>
                            </p:stCondLst>
                            <p:childTnLst>
                              <p:par>
                                <p:cTn id="25" presetID="0" presetClass="path" presetSubtype="0" decel="50000" fill="hold" nodeType="afterEffect">
                                  <p:stCondLst>
                                    <p:cond delay="0"/>
                                  </p:stCondLst>
                                  <p:childTnLst>
                                    <p:animMotion origin="layout" path="M -6.25E-7 2.96296E-6 L -0.00911 -0.23218 " pathEditMode="relative" rAng="0" ptsTypes="AA">
                                      <p:cBhvr>
                                        <p:cTn id="26" dur="1000" fill="hold"/>
                                        <p:tgtEl>
                                          <p:spTgt spid="24"/>
                                        </p:tgtEl>
                                        <p:attrNameLst>
                                          <p:attrName>ppt_x</p:attrName>
                                          <p:attrName>ppt_y</p:attrName>
                                        </p:attrNameLst>
                                      </p:cBhvr>
                                      <p:rCtr x="-169" y="-10602"/>
                                    </p:animMotion>
                                  </p:childTnLst>
                                </p:cTn>
                              </p:par>
                            </p:childTnLst>
                          </p:cTn>
                        </p:par>
                        <p:par>
                          <p:cTn id="27" fill="hold">
                            <p:stCondLst>
                              <p:cond delay="3300"/>
                            </p:stCondLst>
                            <p:childTnLst>
                              <p:par>
                                <p:cTn id="28" presetID="0" presetClass="path" presetSubtype="0" decel="50000" fill="hold" nodeType="afterEffect">
                                  <p:stCondLst>
                                    <p:cond delay="0"/>
                                  </p:stCondLst>
                                  <p:childTnLst>
                                    <p:animMotion origin="layout" path="M -4.16667E-6 -3.7037E-6 L -4.16667E-6 -0.33611 " pathEditMode="relative" rAng="0" ptsTypes="AA">
                                      <p:cBhvr>
                                        <p:cTn id="29" dur="1000" fill="hold"/>
                                        <p:tgtEl>
                                          <p:spTgt spid="26"/>
                                        </p:tgtEl>
                                        <p:attrNameLst>
                                          <p:attrName>ppt_x</p:attrName>
                                          <p:attrName>ppt_y</p:attrName>
                                        </p:attrNameLst>
                                      </p:cBhvr>
                                      <p:rCtr x="0" y="-1680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A1B93F6-9B0E-0292-12DD-BF373719157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4B21875-7402-FB89-CCE0-45C7F386143C}"/>
              </a:ext>
            </a:extLst>
          </p:cNvPr>
          <p:cNvSpPr>
            <a:spLocks noGrp="1"/>
          </p:cNvSpPr>
          <p:nvPr>
            <p:ph type="ctrTitle"/>
          </p:nvPr>
        </p:nvSpPr>
        <p:spPr>
          <a:xfrm>
            <a:off x="1524000" y="-1280448"/>
            <a:ext cx="9144000" cy="921925"/>
          </a:xfrm>
        </p:spPr>
        <p:txBody>
          <a:bodyPr/>
          <a:lstStyle/>
          <a:p>
            <a:r>
              <a:rPr lang="en-US" dirty="0"/>
              <a:t>World War 1</a:t>
            </a:r>
          </a:p>
        </p:txBody>
      </p:sp>
      <p:sp>
        <p:nvSpPr>
          <p:cNvPr id="11" name="Slide Question">
            <a:extLst>
              <a:ext uri="{FF2B5EF4-FFF2-40B4-BE49-F238E27FC236}">
                <a16:creationId xmlns:a16="http://schemas.microsoft.com/office/drawing/2014/main" id="{8AC9DFEA-E9CB-58A1-F58E-3056225AC0A7}"/>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was Southampton so significant during World War 1?</a:t>
            </a:r>
          </a:p>
        </p:txBody>
      </p:sp>
      <p:sp>
        <p:nvSpPr>
          <p:cNvPr id="7" name="Title">
            <a:extLst>
              <a:ext uri="{FF2B5EF4-FFF2-40B4-BE49-F238E27FC236}">
                <a16:creationId xmlns:a16="http://schemas.microsoft.com/office/drawing/2014/main" id="{15B9D94F-F497-9377-C6CD-2D89F3896D56}"/>
              </a:ext>
            </a:extLst>
          </p:cNvPr>
          <p:cNvSpPr txBox="1">
            <a:spLocks/>
          </p:cNvSpPr>
          <p:nvPr/>
        </p:nvSpPr>
        <p:spPr>
          <a:xfrm>
            <a:off x="556054" y="843410"/>
            <a:ext cx="669535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World War 1  </a:t>
            </a:r>
          </a:p>
        </p:txBody>
      </p:sp>
      <p:sp>
        <p:nvSpPr>
          <p:cNvPr id="18" name="TextBox 17">
            <a:extLst>
              <a:ext uri="{FF2B5EF4-FFF2-40B4-BE49-F238E27FC236}">
                <a16:creationId xmlns:a16="http://schemas.microsoft.com/office/drawing/2014/main" id="{6F695D96-49C0-3FAD-53B9-923D8EE83E24}"/>
              </a:ext>
            </a:extLst>
          </p:cNvPr>
          <p:cNvSpPr txBox="1"/>
          <p:nvPr/>
        </p:nvSpPr>
        <p:spPr>
          <a:xfrm>
            <a:off x="701750" y="1721038"/>
            <a:ext cx="5011597" cy="1034899"/>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cs typeface="Calibri" panose="020F0502020204030204" pitchFamily="34" charset="0"/>
              </a:rPr>
              <a:t>In the early 1900s, tensions in Europe were high as many countries competed with one another for power. </a:t>
            </a:r>
          </a:p>
        </p:txBody>
      </p:sp>
      <p:sp>
        <p:nvSpPr>
          <p:cNvPr id="19" name="TextBox 18">
            <a:extLst>
              <a:ext uri="{FF2B5EF4-FFF2-40B4-BE49-F238E27FC236}">
                <a16:creationId xmlns:a16="http://schemas.microsoft.com/office/drawing/2014/main" id="{DA821FBF-405D-566E-DE64-F7524ADBDD88}"/>
              </a:ext>
            </a:extLst>
          </p:cNvPr>
          <p:cNvSpPr txBox="1"/>
          <p:nvPr/>
        </p:nvSpPr>
        <p:spPr>
          <a:xfrm>
            <a:off x="701748" y="2814416"/>
            <a:ext cx="5202981" cy="1034899"/>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cs typeface="Calibri" panose="020F0502020204030204" pitchFamily="34" charset="0"/>
              </a:rPr>
              <a:t>On 28th June 1914, the heir to the Austro-Hungarian Empire, Archduke Franz Ferdinand, was assassinated. </a:t>
            </a:r>
          </a:p>
        </p:txBody>
      </p:sp>
      <p:sp>
        <p:nvSpPr>
          <p:cNvPr id="20" name="TextBox 19">
            <a:extLst>
              <a:ext uri="{FF2B5EF4-FFF2-40B4-BE49-F238E27FC236}">
                <a16:creationId xmlns:a16="http://schemas.microsoft.com/office/drawing/2014/main" id="{4B39A08A-0CD8-D1C5-ED5D-D8B2BF917CE5}"/>
              </a:ext>
            </a:extLst>
          </p:cNvPr>
          <p:cNvSpPr txBox="1"/>
          <p:nvPr/>
        </p:nvSpPr>
        <p:spPr>
          <a:xfrm>
            <a:off x="701749" y="3907794"/>
            <a:ext cx="5202980" cy="1034899"/>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cs typeface="Calibri" panose="020F0502020204030204" pitchFamily="34" charset="0"/>
              </a:rPr>
              <a:t>This event sparked a chain reaction of conflicts. Austria-Hungary blamed Serbia for the assassination and declared war on them. </a:t>
            </a:r>
          </a:p>
        </p:txBody>
      </p:sp>
      <p:sp>
        <p:nvSpPr>
          <p:cNvPr id="26" name="TextBox 25">
            <a:extLst>
              <a:ext uri="{FF2B5EF4-FFF2-40B4-BE49-F238E27FC236}">
                <a16:creationId xmlns:a16="http://schemas.microsoft.com/office/drawing/2014/main" id="{A882252B-D940-5152-EE76-B6058565F95F}"/>
              </a:ext>
            </a:extLst>
          </p:cNvPr>
          <p:cNvSpPr txBox="1"/>
          <p:nvPr/>
        </p:nvSpPr>
        <p:spPr>
          <a:xfrm>
            <a:off x="701748" y="5063843"/>
            <a:ext cx="5295015" cy="711733"/>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cs typeface="Calibri" panose="020F0502020204030204" pitchFamily="34" charset="0"/>
              </a:rPr>
              <a:t>Soon, other countries joined in to support their allies, and the war quickly spread.</a:t>
            </a:r>
          </a:p>
        </p:txBody>
      </p:sp>
      <p:pic>
        <p:nvPicPr>
          <p:cNvPr id="29" name="Picture 28" descr="An illustration of a World War 1 soldier in his green and brown military uniform. ">
            <a:extLst>
              <a:ext uri="{FF2B5EF4-FFF2-40B4-BE49-F238E27FC236}">
                <a16:creationId xmlns:a16="http://schemas.microsoft.com/office/drawing/2014/main" id="{CC2D08A3-E595-B1B6-8B47-3C7D0BEA2A7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04729" y="1850065"/>
            <a:ext cx="1399841" cy="4674468"/>
          </a:xfrm>
          <a:prstGeom prst="rect">
            <a:avLst/>
          </a:prstGeom>
        </p:spPr>
      </p:pic>
      <p:grpSp>
        <p:nvGrpSpPr>
          <p:cNvPr id="24" name="Group 23" descr="A photograph of Archduke Franz Ferdinand, a man with a moustache and medals on his uniform jacket.">
            <a:extLst>
              <a:ext uri="{FF2B5EF4-FFF2-40B4-BE49-F238E27FC236}">
                <a16:creationId xmlns:a16="http://schemas.microsoft.com/office/drawing/2014/main" id="{42476D77-ED0A-C706-B576-45D614385B95}"/>
              </a:ext>
            </a:extLst>
          </p:cNvPr>
          <p:cNvGrpSpPr/>
          <p:nvPr/>
        </p:nvGrpSpPr>
        <p:grpSpPr>
          <a:xfrm>
            <a:off x="7421525" y="319230"/>
            <a:ext cx="4345746" cy="6128063"/>
            <a:chOff x="7421525" y="319230"/>
            <a:chExt cx="4345746" cy="6128063"/>
          </a:xfrm>
        </p:grpSpPr>
        <p:pic>
          <p:nvPicPr>
            <p:cNvPr id="17" name="Picture 16">
              <a:extLst>
                <a:ext uri="{FF2B5EF4-FFF2-40B4-BE49-F238E27FC236}">
                  <a16:creationId xmlns:a16="http://schemas.microsoft.com/office/drawing/2014/main" id="{42F2AFBE-48AB-01E9-44E4-830621C3C25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95952" y="403377"/>
              <a:ext cx="4271319" cy="6043916"/>
            </a:xfrm>
            <a:prstGeom prst="rect">
              <a:avLst/>
            </a:prstGeom>
            <a:ln w="19050">
              <a:solidFill>
                <a:schemeClr val="tx1"/>
              </a:solidFill>
            </a:ln>
          </p:spPr>
        </p:pic>
        <p:sp>
          <p:nvSpPr>
            <p:cNvPr id="22" name="TextBox 21">
              <a:extLst>
                <a:ext uri="{FF2B5EF4-FFF2-40B4-BE49-F238E27FC236}">
                  <a16:creationId xmlns:a16="http://schemas.microsoft.com/office/drawing/2014/main" id="{B24ACCB7-6685-9D4D-7225-7D2785ACBF2E}"/>
                </a:ext>
              </a:extLst>
            </p:cNvPr>
            <p:cNvSpPr txBox="1"/>
            <p:nvPr/>
          </p:nvSpPr>
          <p:spPr>
            <a:xfrm>
              <a:off x="7421525" y="319230"/>
              <a:ext cx="2089297" cy="257891"/>
            </a:xfrm>
            <a:prstGeom prst="rect">
              <a:avLst/>
            </a:prstGeom>
            <a:noFill/>
          </p:spPr>
          <p:txBody>
            <a:bodyPr wrap="square" rtlCol="0">
              <a:spAutoFit/>
            </a:bodyPr>
            <a:lstStyle/>
            <a:p>
              <a:pPr>
                <a:lnSpc>
                  <a:spcPct val="150000"/>
                </a:lnSpc>
              </a:pPr>
              <a:r>
                <a:rPr lang="en-GB" sz="800" dirty="0">
                  <a:solidFill>
                    <a:schemeClr val="tx1">
                      <a:lumMod val="50000"/>
                      <a:lumOff val="50000"/>
                    </a:schemeClr>
                  </a:solidFill>
                  <a:latin typeface="Calibri" panose="020F0502020204030204" pitchFamily="34" charset="0"/>
                  <a:cs typeface="Calibri" panose="020F0502020204030204" pitchFamily="34" charset="0"/>
                </a:rPr>
                <a:t>© Public Domain from Wikimedia Commons</a:t>
              </a:r>
            </a:p>
          </p:txBody>
        </p:sp>
      </p:grpSp>
      <p:pic>
        <p:nvPicPr>
          <p:cNvPr id="15" name="Logo">
            <a:extLst>
              <a:ext uri="{FF2B5EF4-FFF2-40B4-BE49-F238E27FC236}">
                <a16:creationId xmlns:a16="http://schemas.microsoft.com/office/drawing/2014/main" id="{21035325-9882-6B27-5BB3-92C26F31B51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363372660"/>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par>
                              <p:cTn id="28" fill="hold">
                                <p:stCondLst>
                                  <p:cond delay="3000"/>
                                </p:stCondLst>
                                <p:childTnLst>
                                  <p:par>
                                    <p:cTn id="29" presetID="2" presetClass="entr" presetSubtype="1" fill="hold" nodeType="afterEffect" p14:presetBounceEnd="50000">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14:bounceEnd="50000">
                                          <p:cBhvr additive="base">
                                            <p:cTn id="31" dur="10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32" dur="10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19" grpId="0"/>
          <p:bldP spid="20"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par>
                              <p:cTn id="28" fill="hold">
                                <p:stCondLst>
                                  <p:cond delay="3000"/>
                                </p:stCondLst>
                                <p:childTnLst>
                                  <p:par>
                                    <p:cTn id="29" presetID="2" presetClass="entr" presetSubtype="1"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1000" fill="hold"/>
                                            <p:tgtEl>
                                              <p:spTgt spid="29"/>
                                            </p:tgtEl>
                                            <p:attrNameLst>
                                              <p:attrName>ppt_x</p:attrName>
                                            </p:attrNameLst>
                                          </p:cBhvr>
                                          <p:tavLst>
                                            <p:tav tm="0">
                                              <p:val>
                                                <p:strVal val="#ppt_x"/>
                                              </p:val>
                                            </p:tav>
                                            <p:tav tm="100000">
                                              <p:val>
                                                <p:strVal val="#ppt_x"/>
                                              </p:val>
                                            </p:tav>
                                          </p:tavLst>
                                        </p:anim>
                                        <p:anim calcmode="lin" valueType="num">
                                          <p:cBhvr additive="base">
                                            <p:cTn id="32" dur="10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19" grpId="0"/>
          <p:bldP spid="20" grpId="0"/>
          <p:bldP spid="2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FFFF400-3AFC-FE9A-D9DE-D73D0BCF0BA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657BEE6-038F-A07F-8AE4-D99365B9C491}"/>
              </a:ext>
            </a:extLst>
          </p:cNvPr>
          <p:cNvSpPr>
            <a:spLocks noGrp="1"/>
          </p:cNvSpPr>
          <p:nvPr>
            <p:ph type="ctrTitle"/>
          </p:nvPr>
        </p:nvSpPr>
        <p:spPr>
          <a:xfrm>
            <a:off x="1524000" y="-1280448"/>
            <a:ext cx="9144000" cy="921925"/>
          </a:xfrm>
        </p:spPr>
        <p:txBody>
          <a:bodyPr>
            <a:normAutofit fontScale="90000"/>
          </a:bodyPr>
          <a:lstStyle/>
          <a:p>
            <a:r>
              <a:rPr lang="en-US" dirty="0"/>
              <a:t>Great Britain Declares War on Germany</a:t>
            </a:r>
          </a:p>
        </p:txBody>
      </p:sp>
      <p:sp>
        <p:nvSpPr>
          <p:cNvPr id="11" name="Slide Question">
            <a:extLst>
              <a:ext uri="{FF2B5EF4-FFF2-40B4-BE49-F238E27FC236}">
                <a16:creationId xmlns:a16="http://schemas.microsoft.com/office/drawing/2014/main" id="{39FCB1BD-F401-2704-CA78-83B3837643C9}"/>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was Southampton so significant during World War 1?</a:t>
            </a:r>
          </a:p>
        </p:txBody>
      </p:sp>
      <p:grpSp>
        <p:nvGrpSpPr>
          <p:cNvPr id="5" name="Group 4" descr="A photograph of a news paper reporting that 'Great Britain Declares War on Germany'.">
            <a:extLst>
              <a:ext uri="{FF2B5EF4-FFF2-40B4-BE49-F238E27FC236}">
                <a16:creationId xmlns:a16="http://schemas.microsoft.com/office/drawing/2014/main" id="{27E2210E-32FF-24AE-A436-A71DF60792BF}"/>
              </a:ext>
            </a:extLst>
          </p:cNvPr>
          <p:cNvGrpSpPr/>
          <p:nvPr/>
        </p:nvGrpSpPr>
        <p:grpSpPr>
          <a:xfrm>
            <a:off x="712382" y="568107"/>
            <a:ext cx="4153382" cy="4771351"/>
            <a:chOff x="712382" y="568107"/>
            <a:chExt cx="4153382" cy="4771351"/>
          </a:xfrm>
        </p:grpSpPr>
        <p:pic>
          <p:nvPicPr>
            <p:cNvPr id="3" name="Picture 2">
              <a:extLst>
                <a:ext uri="{FF2B5EF4-FFF2-40B4-BE49-F238E27FC236}">
                  <a16:creationId xmlns:a16="http://schemas.microsoft.com/office/drawing/2014/main" id="{31455089-B50B-75DA-CE16-63420F1F5D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5163" y="568107"/>
              <a:ext cx="4050601" cy="4569582"/>
            </a:xfrm>
            <a:prstGeom prst="rect">
              <a:avLst/>
            </a:prstGeom>
            <a:ln w="19050">
              <a:solidFill>
                <a:schemeClr val="tx1"/>
              </a:solidFill>
            </a:ln>
          </p:spPr>
        </p:pic>
        <p:sp>
          <p:nvSpPr>
            <p:cNvPr id="4" name="TextBox 3">
              <a:extLst>
                <a:ext uri="{FF2B5EF4-FFF2-40B4-BE49-F238E27FC236}">
                  <a16:creationId xmlns:a16="http://schemas.microsoft.com/office/drawing/2014/main" id="{E4B40EAA-A3C0-C9AB-E554-AEB414537E9C}"/>
                </a:ext>
              </a:extLst>
            </p:cNvPr>
            <p:cNvSpPr txBox="1"/>
            <p:nvPr/>
          </p:nvSpPr>
          <p:spPr>
            <a:xfrm>
              <a:off x="712382" y="5081567"/>
              <a:ext cx="2089297" cy="257891"/>
            </a:xfrm>
            <a:prstGeom prst="rect">
              <a:avLst/>
            </a:prstGeom>
            <a:noFill/>
          </p:spPr>
          <p:txBody>
            <a:bodyPr wrap="square" rtlCol="0">
              <a:spAutoFit/>
            </a:bodyPr>
            <a:lstStyle/>
            <a:p>
              <a:pP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sp>
        <p:nvSpPr>
          <p:cNvPr id="18" name="TextBox 17">
            <a:extLst>
              <a:ext uri="{FF2B5EF4-FFF2-40B4-BE49-F238E27FC236}">
                <a16:creationId xmlns:a16="http://schemas.microsoft.com/office/drawing/2014/main" id="{7309FBB8-363F-1829-C603-98152C96AA1C}"/>
              </a:ext>
            </a:extLst>
          </p:cNvPr>
          <p:cNvSpPr txBox="1"/>
          <p:nvPr/>
        </p:nvSpPr>
        <p:spPr>
          <a:xfrm>
            <a:off x="5178058" y="903181"/>
            <a:ext cx="6103088" cy="1034899"/>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cs typeface="Calibri" panose="020F0502020204030204" pitchFamily="34" charset="0"/>
              </a:rPr>
              <a:t>World War 1, as it later came to be known, involved many countries from different parts of the world. The two sides were called the Allies and the Central Powers.</a:t>
            </a:r>
          </a:p>
        </p:txBody>
      </p:sp>
      <p:sp>
        <p:nvSpPr>
          <p:cNvPr id="19" name="TextBox 18">
            <a:extLst>
              <a:ext uri="{FF2B5EF4-FFF2-40B4-BE49-F238E27FC236}">
                <a16:creationId xmlns:a16="http://schemas.microsoft.com/office/drawing/2014/main" id="{FC11569C-444A-0F7E-1B32-A6164C038D45}"/>
              </a:ext>
            </a:extLst>
          </p:cNvPr>
          <p:cNvSpPr txBox="1"/>
          <p:nvPr/>
        </p:nvSpPr>
        <p:spPr>
          <a:xfrm>
            <a:off x="5178056" y="2071582"/>
            <a:ext cx="6198781" cy="711733"/>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cs typeface="Calibri" panose="020F0502020204030204" pitchFamily="34" charset="0"/>
              </a:rPr>
              <a:t>The Allies included countries such as Britain, France, Russia, and later, the United States. </a:t>
            </a:r>
          </a:p>
        </p:txBody>
      </p:sp>
      <p:sp>
        <p:nvSpPr>
          <p:cNvPr id="20" name="TextBox 19">
            <a:extLst>
              <a:ext uri="{FF2B5EF4-FFF2-40B4-BE49-F238E27FC236}">
                <a16:creationId xmlns:a16="http://schemas.microsoft.com/office/drawing/2014/main" id="{57A87A2E-D581-EAE3-AB21-749776AACDA7}"/>
              </a:ext>
            </a:extLst>
          </p:cNvPr>
          <p:cNvSpPr txBox="1"/>
          <p:nvPr/>
        </p:nvSpPr>
        <p:spPr>
          <a:xfrm>
            <a:off x="5178057" y="2916817"/>
            <a:ext cx="6103090" cy="1034899"/>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cs typeface="Calibri" panose="020F0502020204030204" pitchFamily="34" charset="0"/>
              </a:rPr>
              <a:t>They fought against the Central Powers, which included Germany, Austria-Hungary, and the Ottoman Empire (present-day Turkey).</a:t>
            </a:r>
          </a:p>
        </p:txBody>
      </p:sp>
      <p:sp>
        <p:nvSpPr>
          <p:cNvPr id="26" name="TextBox 25">
            <a:extLst>
              <a:ext uri="{FF2B5EF4-FFF2-40B4-BE49-F238E27FC236}">
                <a16:creationId xmlns:a16="http://schemas.microsoft.com/office/drawing/2014/main" id="{9554EC5D-2C76-540D-C6AC-037BE3A9DCD8}"/>
              </a:ext>
            </a:extLst>
          </p:cNvPr>
          <p:cNvSpPr txBox="1"/>
          <p:nvPr/>
        </p:nvSpPr>
        <p:spPr>
          <a:xfrm>
            <a:off x="5178056" y="4085218"/>
            <a:ext cx="6464595" cy="1034899"/>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cs typeface="Calibri" panose="020F0502020204030204" pitchFamily="34" charset="0"/>
              </a:rPr>
              <a:t>It's important to remember that World War 1 was not just fought in Europe. Battles also took place in other parts of the world, such as Africa, the Middle East, and even at sea.</a:t>
            </a:r>
          </a:p>
        </p:txBody>
      </p:sp>
      <p:pic>
        <p:nvPicPr>
          <p:cNvPr id="2" name="Picture 1" descr="World War 1 (1914 - 1918) timeline. ">
            <a:extLst>
              <a:ext uri="{FF2B5EF4-FFF2-40B4-BE49-F238E27FC236}">
                <a16:creationId xmlns:a16="http://schemas.microsoft.com/office/drawing/2014/main" id="{500F68A5-D39C-37D8-41CB-609CD3A78C9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280" y="5137689"/>
            <a:ext cx="12193280" cy="1379127"/>
          </a:xfrm>
          <a:prstGeom prst="rect">
            <a:avLst/>
          </a:prstGeom>
        </p:spPr>
      </p:pic>
      <p:pic>
        <p:nvPicPr>
          <p:cNvPr id="15" name="Logo">
            <a:extLst>
              <a:ext uri="{FF2B5EF4-FFF2-40B4-BE49-F238E27FC236}">
                <a16:creationId xmlns:a16="http://schemas.microsoft.com/office/drawing/2014/main" id="{081D1139-3EE4-729F-A2DD-C13FC040FDE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10792582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815DA07-7A1B-791D-DD8C-5AC4D58F144F}"/>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EA4E440-48E4-BC73-4B5A-66D63F1B39FF}"/>
              </a:ext>
            </a:extLst>
          </p:cNvPr>
          <p:cNvSpPr>
            <a:spLocks noGrp="1"/>
          </p:cNvSpPr>
          <p:nvPr>
            <p:ph type="ctrTitle"/>
          </p:nvPr>
        </p:nvSpPr>
        <p:spPr>
          <a:xfrm>
            <a:off x="1524000" y="-1280448"/>
            <a:ext cx="9144000" cy="921925"/>
          </a:xfrm>
        </p:spPr>
        <p:txBody>
          <a:bodyPr>
            <a:normAutofit/>
          </a:bodyPr>
          <a:lstStyle/>
          <a:p>
            <a:r>
              <a:rPr lang="en-US" dirty="0"/>
              <a:t>Embarkation Port No. 1 </a:t>
            </a:r>
          </a:p>
        </p:txBody>
      </p:sp>
      <p:sp>
        <p:nvSpPr>
          <p:cNvPr id="11" name="Slide Question">
            <a:extLst>
              <a:ext uri="{FF2B5EF4-FFF2-40B4-BE49-F238E27FC236}">
                <a16:creationId xmlns:a16="http://schemas.microsoft.com/office/drawing/2014/main" id="{3F195E37-F156-EB00-0348-B991A46643A0}"/>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was Southampton so significant during World War 1?</a:t>
            </a:r>
          </a:p>
        </p:txBody>
      </p:sp>
      <p:sp>
        <p:nvSpPr>
          <p:cNvPr id="6" name="Title">
            <a:extLst>
              <a:ext uri="{FF2B5EF4-FFF2-40B4-BE49-F238E27FC236}">
                <a16:creationId xmlns:a16="http://schemas.microsoft.com/office/drawing/2014/main" id="{0D041795-24E7-248F-486B-A1386021B87B}"/>
              </a:ext>
            </a:extLst>
          </p:cNvPr>
          <p:cNvSpPr txBox="1">
            <a:spLocks/>
          </p:cNvSpPr>
          <p:nvPr/>
        </p:nvSpPr>
        <p:spPr>
          <a:xfrm>
            <a:off x="587950" y="627889"/>
            <a:ext cx="801378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Embarkation Port No. 1 </a:t>
            </a:r>
          </a:p>
        </p:txBody>
      </p:sp>
      <p:sp>
        <p:nvSpPr>
          <p:cNvPr id="18" name="TextBox 17">
            <a:extLst>
              <a:ext uri="{FF2B5EF4-FFF2-40B4-BE49-F238E27FC236}">
                <a16:creationId xmlns:a16="http://schemas.microsoft.com/office/drawing/2014/main" id="{7A1E92D3-5AE7-A7C5-69B4-EC224CE5C01F}"/>
              </a:ext>
            </a:extLst>
          </p:cNvPr>
          <p:cNvSpPr txBox="1"/>
          <p:nvPr/>
        </p:nvSpPr>
        <p:spPr>
          <a:xfrm>
            <a:off x="587951" y="1437655"/>
            <a:ext cx="4718145" cy="1867819"/>
          </a:xfrm>
          <a:prstGeom prst="rect">
            <a:avLst/>
          </a:prstGeom>
          <a:noFill/>
        </p:spPr>
        <p:txBody>
          <a:bodyPr wrap="square" rtlCol="0">
            <a:spAutoFit/>
          </a:bodyPr>
          <a:lstStyle/>
          <a:p>
            <a:pPr>
              <a:lnSpc>
                <a:spcPct val="150000"/>
              </a:lnSpc>
            </a:pPr>
            <a:r>
              <a:rPr lang="en-GB" sz="1300" dirty="0">
                <a:latin typeface="Linkpen 17a Print" panose="03050602060000000000" pitchFamily="66" charset="77"/>
                <a:cs typeface="Calibri" panose="020F0502020204030204" pitchFamily="34" charset="0"/>
              </a:rPr>
              <a:t>When war broke out in August 1914, Southampton was chosen as Embarkation Port No. 1. Its deep-water docks were safe from enemy submarines and linked directly to railway lines, making it the perfect place to send troops and supplies to the Western Front.</a:t>
            </a:r>
          </a:p>
        </p:txBody>
      </p:sp>
      <p:sp>
        <p:nvSpPr>
          <p:cNvPr id="19" name="TextBox 18">
            <a:extLst>
              <a:ext uri="{FF2B5EF4-FFF2-40B4-BE49-F238E27FC236}">
                <a16:creationId xmlns:a16="http://schemas.microsoft.com/office/drawing/2014/main" id="{A95270AA-4296-133F-122C-71DE04F69418}"/>
              </a:ext>
            </a:extLst>
          </p:cNvPr>
          <p:cNvSpPr txBox="1"/>
          <p:nvPr/>
        </p:nvSpPr>
        <p:spPr>
          <a:xfrm>
            <a:off x="587951" y="3354569"/>
            <a:ext cx="4558207" cy="1267655"/>
          </a:xfrm>
          <a:prstGeom prst="rect">
            <a:avLst/>
          </a:prstGeom>
          <a:noFill/>
        </p:spPr>
        <p:txBody>
          <a:bodyPr wrap="square" rtlCol="0">
            <a:spAutoFit/>
          </a:bodyPr>
          <a:lstStyle/>
          <a:p>
            <a:pPr>
              <a:lnSpc>
                <a:spcPct val="150000"/>
              </a:lnSpc>
            </a:pPr>
            <a:r>
              <a:rPr lang="en-GB" sz="1300" dirty="0">
                <a:latin typeface="Linkpen 17a Print" panose="03050602060000000000" pitchFamily="66" charset="77"/>
                <a:cs typeface="Calibri" panose="020F0502020204030204" pitchFamily="34" charset="0"/>
              </a:rPr>
              <a:t>Between 1914 and 1918, Southampton saw over 7 million troop movements. During the first months of war, 350,000 men had already set sail for France. </a:t>
            </a:r>
          </a:p>
        </p:txBody>
      </p:sp>
      <p:sp>
        <p:nvSpPr>
          <p:cNvPr id="20" name="TextBox 19">
            <a:extLst>
              <a:ext uri="{FF2B5EF4-FFF2-40B4-BE49-F238E27FC236}">
                <a16:creationId xmlns:a16="http://schemas.microsoft.com/office/drawing/2014/main" id="{F49A9C32-1D64-DCBB-102E-63B2B598AFDA}"/>
              </a:ext>
            </a:extLst>
          </p:cNvPr>
          <p:cNvSpPr txBox="1"/>
          <p:nvPr/>
        </p:nvSpPr>
        <p:spPr>
          <a:xfrm>
            <a:off x="587952" y="4671319"/>
            <a:ext cx="4718147" cy="1267655"/>
          </a:xfrm>
          <a:prstGeom prst="rect">
            <a:avLst/>
          </a:prstGeom>
          <a:noFill/>
        </p:spPr>
        <p:txBody>
          <a:bodyPr wrap="square" rtlCol="0">
            <a:spAutoFit/>
          </a:bodyPr>
          <a:lstStyle/>
          <a:p>
            <a:pPr>
              <a:lnSpc>
                <a:spcPct val="150000"/>
              </a:lnSpc>
            </a:pPr>
            <a:r>
              <a:rPr lang="en-GB" sz="1300" dirty="0">
                <a:latin typeface="Linkpen 17a Print" panose="03050602060000000000" pitchFamily="66" charset="77"/>
                <a:cs typeface="Calibri" panose="020F0502020204030204" pitchFamily="34" charset="0"/>
              </a:rPr>
              <a:t>Crowds of local people gathered to wave off soldiers, while some gave food and gifts to those camped on Southampton Common before their journey.</a:t>
            </a:r>
          </a:p>
        </p:txBody>
      </p:sp>
      <p:grpSp>
        <p:nvGrpSpPr>
          <p:cNvPr id="9" name="Group 8" descr="A painting showing a large number of soldiers boarding a large ship. ">
            <a:extLst>
              <a:ext uri="{FF2B5EF4-FFF2-40B4-BE49-F238E27FC236}">
                <a16:creationId xmlns:a16="http://schemas.microsoft.com/office/drawing/2014/main" id="{988878E9-C1E2-4752-E768-25EEA5F22891}"/>
              </a:ext>
            </a:extLst>
          </p:cNvPr>
          <p:cNvGrpSpPr/>
          <p:nvPr/>
        </p:nvGrpSpPr>
        <p:grpSpPr>
          <a:xfrm>
            <a:off x="5489141" y="1192432"/>
            <a:ext cx="6092315" cy="4770600"/>
            <a:chOff x="5489141" y="1192432"/>
            <a:chExt cx="6092315" cy="4770600"/>
          </a:xfrm>
        </p:grpSpPr>
        <p:pic>
          <p:nvPicPr>
            <p:cNvPr id="7" name="Picture 6" descr="Troops Embarking at Southampton for the Western Front, 1917 | Imperial War  Museums">
              <a:extLst>
                <a:ext uri="{FF2B5EF4-FFF2-40B4-BE49-F238E27FC236}">
                  <a16:creationId xmlns:a16="http://schemas.microsoft.com/office/drawing/2014/main" id="{E727833A-04F5-4BD2-DC18-B86F313A4256}"/>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489141" y="1448288"/>
              <a:ext cx="6019215" cy="4514744"/>
            </a:xfrm>
            <a:prstGeom prst="rect">
              <a:avLst/>
            </a:prstGeom>
            <a:noFill/>
            <a:ln w="19050">
              <a:solidFill>
                <a:schemeClr val="tx1"/>
              </a:solidFill>
            </a:ln>
          </p:spPr>
        </p:pic>
        <p:sp>
          <p:nvSpPr>
            <p:cNvPr id="8" name="TextBox 7">
              <a:extLst>
                <a:ext uri="{FF2B5EF4-FFF2-40B4-BE49-F238E27FC236}">
                  <a16:creationId xmlns:a16="http://schemas.microsoft.com/office/drawing/2014/main" id="{B9C2DC6F-37EE-B504-F202-C01CA8726084}"/>
                </a:ext>
              </a:extLst>
            </p:cNvPr>
            <p:cNvSpPr txBox="1"/>
            <p:nvPr/>
          </p:nvSpPr>
          <p:spPr>
            <a:xfrm>
              <a:off x="10220489" y="1192432"/>
              <a:ext cx="1360967" cy="257891"/>
            </a:xfrm>
            <a:prstGeom prst="rect">
              <a:avLst/>
            </a:prstGeom>
            <a:noFill/>
          </p:spPr>
          <p:txBody>
            <a:bodyPr wrap="square" rtlCol="0">
              <a:spAutoFit/>
            </a:bodyPr>
            <a:lstStyle/>
            <a:p>
              <a:pP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IWM (</a:t>
              </a:r>
              <a:r>
                <a:rPr lang="en-GB" sz="800" dirty="0" err="1">
                  <a:solidFill>
                    <a:schemeClr val="bg1">
                      <a:lumMod val="75000"/>
                    </a:schemeClr>
                  </a:solidFill>
                  <a:latin typeface="Calibri" panose="020F0502020204030204" pitchFamily="34" charset="0"/>
                  <a:cs typeface="Calibri" panose="020F0502020204030204" pitchFamily="34" charset="0"/>
                </a:rPr>
                <a:t>Art.IWM</a:t>
              </a:r>
              <a:r>
                <a:rPr lang="en-GB" sz="800" dirty="0">
                  <a:solidFill>
                    <a:schemeClr val="bg1">
                      <a:lumMod val="75000"/>
                    </a:schemeClr>
                  </a:solidFill>
                  <a:latin typeface="Calibri" panose="020F0502020204030204" pitchFamily="34" charset="0"/>
                  <a:cs typeface="Calibri" panose="020F0502020204030204" pitchFamily="34" charset="0"/>
                </a:rPr>
                <a:t> ART 2616) </a:t>
              </a:r>
            </a:p>
          </p:txBody>
        </p:sp>
      </p:grpSp>
      <p:pic>
        <p:nvPicPr>
          <p:cNvPr id="15" name="Logo">
            <a:extLst>
              <a:ext uri="{FF2B5EF4-FFF2-40B4-BE49-F238E27FC236}">
                <a16:creationId xmlns:a16="http://schemas.microsoft.com/office/drawing/2014/main" id="{C30F46AA-F66B-10E5-E666-442FD011204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3672305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09D6287-97B5-6269-2819-8A0C2EA4DAB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922DA74-1311-49BB-42B3-3A7787DD5160}"/>
              </a:ext>
            </a:extLst>
          </p:cNvPr>
          <p:cNvSpPr>
            <a:spLocks noGrp="1"/>
          </p:cNvSpPr>
          <p:nvPr>
            <p:ph type="ctrTitle"/>
          </p:nvPr>
        </p:nvSpPr>
        <p:spPr>
          <a:xfrm>
            <a:off x="1524000" y="-1280448"/>
            <a:ext cx="9144000" cy="921925"/>
          </a:xfrm>
        </p:spPr>
        <p:txBody>
          <a:bodyPr>
            <a:normAutofit/>
          </a:bodyPr>
          <a:lstStyle/>
          <a:p>
            <a:r>
              <a:rPr lang="en-US" dirty="0"/>
              <a:t>Supplies for the Front </a:t>
            </a:r>
          </a:p>
        </p:txBody>
      </p:sp>
      <p:sp>
        <p:nvSpPr>
          <p:cNvPr id="11" name="Slide Question">
            <a:extLst>
              <a:ext uri="{FF2B5EF4-FFF2-40B4-BE49-F238E27FC236}">
                <a16:creationId xmlns:a16="http://schemas.microsoft.com/office/drawing/2014/main" id="{90D5A436-9994-19DD-B535-F7087F034400}"/>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was Southampton so significant during World War 1?</a:t>
            </a:r>
          </a:p>
        </p:txBody>
      </p:sp>
      <p:sp>
        <p:nvSpPr>
          <p:cNvPr id="6" name="Title">
            <a:extLst>
              <a:ext uri="{FF2B5EF4-FFF2-40B4-BE49-F238E27FC236}">
                <a16:creationId xmlns:a16="http://schemas.microsoft.com/office/drawing/2014/main" id="{151070A0-2BB8-D79A-BC04-2ADE75011F1A}"/>
              </a:ext>
            </a:extLst>
          </p:cNvPr>
          <p:cNvSpPr txBox="1">
            <a:spLocks/>
          </p:cNvSpPr>
          <p:nvPr/>
        </p:nvSpPr>
        <p:spPr>
          <a:xfrm>
            <a:off x="495732" y="604881"/>
            <a:ext cx="801378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Supplies for the Front </a:t>
            </a:r>
          </a:p>
        </p:txBody>
      </p:sp>
      <p:sp>
        <p:nvSpPr>
          <p:cNvPr id="18" name="TextBox 17">
            <a:extLst>
              <a:ext uri="{FF2B5EF4-FFF2-40B4-BE49-F238E27FC236}">
                <a16:creationId xmlns:a16="http://schemas.microsoft.com/office/drawing/2014/main" id="{1F0810FC-B08B-4685-1EDD-B1D06804932F}"/>
              </a:ext>
            </a:extLst>
          </p:cNvPr>
          <p:cNvSpPr txBox="1"/>
          <p:nvPr/>
        </p:nvSpPr>
        <p:spPr>
          <a:xfrm>
            <a:off x="495732" y="1550548"/>
            <a:ext cx="4718145" cy="1867819"/>
          </a:xfrm>
          <a:prstGeom prst="rect">
            <a:avLst/>
          </a:prstGeom>
          <a:noFill/>
        </p:spPr>
        <p:txBody>
          <a:bodyPr wrap="square" rtlCol="0">
            <a:spAutoFit/>
          </a:bodyPr>
          <a:lstStyle/>
          <a:p>
            <a:pPr>
              <a:lnSpc>
                <a:spcPct val="150000"/>
              </a:lnSpc>
            </a:pPr>
            <a:r>
              <a:rPr lang="en-GB" sz="1280" dirty="0">
                <a:latin typeface="Linkpen 17a Print" panose="03050602060000000000" pitchFamily="66" charset="77"/>
                <a:cs typeface="Calibri" panose="020F0502020204030204" pitchFamily="34" charset="0"/>
              </a:rPr>
              <a:t>Southampton did not just send soldiers. </a:t>
            </a:r>
          </a:p>
          <a:p>
            <a:pPr>
              <a:lnSpc>
                <a:spcPct val="150000"/>
              </a:lnSpc>
            </a:pPr>
            <a:r>
              <a:rPr lang="en-GB" sz="1280" dirty="0">
                <a:latin typeface="Linkpen 17a Print" panose="03050602060000000000" pitchFamily="66" charset="77"/>
                <a:cs typeface="Calibri" panose="020F0502020204030204" pitchFamily="34" charset="0"/>
              </a:rPr>
              <a:t>Horses, vehicles, and guns were shipped through the docks too. Nearly 5,000 tons of munitions left Southampton </a:t>
            </a:r>
            <a:r>
              <a:rPr lang="en-GB" sz="1280" b="1" dirty="0">
                <a:latin typeface="Linkpen 17a Print" panose="03050602060000000000" pitchFamily="66" charset="77"/>
                <a:cs typeface="Calibri" panose="020F0502020204030204" pitchFamily="34" charset="0"/>
              </a:rPr>
              <a:t>every single day</a:t>
            </a:r>
            <a:r>
              <a:rPr lang="en-GB" sz="1280" dirty="0">
                <a:latin typeface="Linkpen 17a Print" panose="03050602060000000000" pitchFamily="66" charset="77"/>
                <a:cs typeface="Calibri" panose="020F0502020204030204" pitchFamily="34" charset="0"/>
              </a:rPr>
              <a:t>. In 1918, American troops also used the port when they joined the fighting in Europe.</a:t>
            </a:r>
          </a:p>
        </p:txBody>
      </p:sp>
      <p:sp>
        <p:nvSpPr>
          <p:cNvPr id="19" name="TextBox 18">
            <a:extLst>
              <a:ext uri="{FF2B5EF4-FFF2-40B4-BE49-F238E27FC236}">
                <a16:creationId xmlns:a16="http://schemas.microsoft.com/office/drawing/2014/main" id="{242EED62-5099-ABCA-D7B0-5F36C2010DA3}"/>
              </a:ext>
            </a:extLst>
          </p:cNvPr>
          <p:cNvSpPr txBox="1"/>
          <p:nvPr/>
        </p:nvSpPr>
        <p:spPr>
          <a:xfrm>
            <a:off x="495732" y="3467462"/>
            <a:ext cx="4792123" cy="1267655"/>
          </a:xfrm>
          <a:prstGeom prst="rect">
            <a:avLst/>
          </a:prstGeom>
          <a:noFill/>
        </p:spPr>
        <p:txBody>
          <a:bodyPr wrap="square" rtlCol="0">
            <a:spAutoFit/>
          </a:bodyPr>
          <a:lstStyle/>
          <a:p>
            <a:pPr>
              <a:lnSpc>
                <a:spcPct val="150000"/>
              </a:lnSpc>
            </a:pPr>
            <a:r>
              <a:rPr lang="en-GB" sz="1280" dirty="0">
                <a:latin typeface="Linkpen 17a Print" panose="03050602060000000000" pitchFamily="66" charset="77"/>
                <a:cs typeface="Calibri" panose="020F0502020204030204" pitchFamily="34" charset="0"/>
              </a:rPr>
              <a:t>The docks were incredibly busy. At one point in 1914, 350 trains arrived in 45 hours to bring soldiers directly to their ships. That's roughly one train load of soldiers every 8 minutes!</a:t>
            </a:r>
          </a:p>
        </p:txBody>
      </p:sp>
      <p:sp>
        <p:nvSpPr>
          <p:cNvPr id="20" name="TextBox 19">
            <a:extLst>
              <a:ext uri="{FF2B5EF4-FFF2-40B4-BE49-F238E27FC236}">
                <a16:creationId xmlns:a16="http://schemas.microsoft.com/office/drawing/2014/main" id="{EC1FAFD2-015A-A7A2-8DBC-ABE5D88CCCDF}"/>
              </a:ext>
            </a:extLst>
          </p:cNvPr>
          <p:cNvSpPr txBox="1"/>
          <p:nvPr/>
        </p:nvSpPr>
        <p:spPr>
          <a:xfrm>
            <a:off x="495733" y="4784212"/>
            <a:ext cx="4718147" cy="967573"/>
          </a:xfrm>
          <a:prstGeom prst="rect">
            <a:avLst/>
          </a:prstGeom>
          <a:noFill/>
        </p:spPr>
        <p:txBody>
          <a:bodyPr wrap="square" rtlCol="0">
            <a:spAutoFit/>
          </a:bodyPr>
          <a:lstStyle/>
          <a:p>
            <a:pPr>
              <a:lnSpc>
                <a:spcPct val="150000"/>
              </a:lnSpc>
            </a:pPr>
            <a:r>
              <a:rPr lang="en-GB" sz="1280" dirty="0">
                <a:latin typeface="Linkpen 17a Print" panose="03050602060000000000" pitchFamily="66" charset="77"/>
                <a:cs typeface="Calibri" panose="020F0502020204030204" pitchFamily="34" charset="0"/>
              </a:rPr>
              <a:t>With so much activity, strict security was needed—barriers and checkpoints were set up to control who could enter the dock area.</a:t>
            </a:r>
          </a:p>
        </p:txBody>
      </p:sp>
      <p:grpSp>
        <p:nvGrpSpPr>
          <p:cNvPr id="12" name="Group 11" descr="A black and white photograph of a war horse being loaded off a large ship. ">
            <a:extLst>
              <a:ext uri="{FF2B5EF4-FFF2-40B4-BE49-F238E27FC236}">
                <a16:creationId xmlns:a16="http://schemas.microsoft.com/office/drawing/2014/main" id="{AA2CA2A4-4BF9-5D27-C5E2-E03E5E18BA10}"/>
              </a:ext>
            </a:extLst>
          </p:cNvPr>
          <p:cNvGrpSpPr/>
          <p:nvPr/>
        </p:nvGrpSpPr>
        <p:grpSpPr>
          <a:xfrm>
            <a:off x="5320204" y="1384568"/>
            <a:ext cx="6054200" cy="4272952"/>
            <a:chOff x="5320204" y="1384568"/>
            <a:chExt cx="6054200" cy="4272952"/>
          </a:xfrm>
        </p:grpSpPr>
        <p:pic>
          <p:nvPicPr>
            <p:cNvPr id="2" name="Picture 1" descr="A horse in bridle and tack is encouraged by British soldiers to disembark down a wooden gangway off a transport ship.">
              <a:extLst>
                <a:ext uri="{FF2B5EF4-FFF2-40B4-BE49-F238E27FC236}">
                  <a16:creationId xmlns:a16="http://schemas.microsoft.com/office/drawing/2014/main" id="{526466CC-8813-D6DF-0FCE-CB2FE8803214}"/>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320204" y="1631037"/>
              <a:ext cx="6015614" cy="4026483"/>
            </a:xfrm>
            <a:prstGeom prst="rect">
              <a:avLst/>
            </a:prstGeom>
            <a:noFill/>
            <a:ln w="19050">
              <a:solidFill>
                <a:schemeClr val="tx1"/>
              </a:solidFill>
            </a:ln>
          </p:spPr>
        </p:pic>
        <p:sp>
          <p:nvSpPr>
            <p:cNvPr id="10" name="TextBox 9">
              <a:extLst>
                <a:ext uri="{FF2B5EF4-FFF2-40B4-BE49-F238E27FC236}">
                  <a16:creationId xmlns:a16="http://schemas.microsoft.com/office/drawing/2014/main" id="{75C4ADD2-6721-D628-7CE5-BFE6FF18E155}"/>
                </a:ext>
              </a:extLst>
            </p:cNvPr>
            <p:cNvSpPr txBox="1"/>
            <p:nvPr/>
          </p:nvSpPr>
          <p:spPr>
            <a:xfrm>
              <a:off x="10013437" y="1384568"/>
              <a:ext cx="1360967" cy="257891"/>
            </a:xfrm>
            <a:prstGeom prst="rect">
              <a:avLst/>
            </a:prstGeom>
            <a:noFill/>
          </p:spPr>
          <p:txBody>
            <a:bodyPr wrap="square" rtlCol="0">
              <a:spAutoFit/>
            </a:bodyPr>
            <a:lstStyle/>
            <a:p>
              <a:pPr algn="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IWM Q 50701 </a:t>
              </a:r>
            </a:p>
          </p:txBody>
        </p:sp>
      </p:grpSp>
      <p:pic>
        <p:nvPicPr>
          <p:cNvPr id="4" name="Picture 3" descr="An illustration of a brown horse. ">
            <a:extLst>
              <a:ext uri="{FF2B5EF4-FFF2-40B4-BE49-F238E27FC236}">
                <a16:creationId xmlns:a16="http://schemas.microsoft.com/office/drawing/2014/main" id="{CD7D5298-9DE8-EF82-5E26-167866F18CE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9763925" y="1892594"/>
            <a:ext cx="1999537" cy="4538773"/>
          </a:xfrm>
          <a:prstGeom prst="rect">
            <a:avLst/>
          </a:prstGeom>
        </p:spPr>
      </p:pic>
      <p:pic>
        <p:nvPicPr>
          <p:cNvPr id="15" name="Logo">
            <a:extLst>
              <a:ext uri="{FF2B5EF4-FFF2-40B4-BE49-F238E27FC236}">
                <a16:creationId xmlns:a16="http://schemas.microsoft.com/office/drawing/2014/main" id="{02DB1A47-679D-19D5-BA6F-797979B0973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34999672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2500"/>
                            </p:stCondLst>
                            <p:childTnLst>
                              <p:par>
                                <p:cTn id="25" presetID="2" presetClass="entr" presetSubtype="2" decel="5000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000" fill="hold"/>
                                        <p:tgtEl>
                                          <p:spTgt spid="4"/>
                                        </p:tgtEl>
                                        <p:attrNameLst>
                                          <p:attrName>ppt_x</p:attrName>
                                        </p:attrNameLst>
                                      </p:cBhvr>
                                      <p:tavLst>
                                        <p:tav tm="0">
                                          <p:val>
                                            <p:strVal val="1+#ppt_w/2"/>
                                          </p:val>
                                        </p:tav>
                                        <p:tav tm="100000">
                                          <p:val>
                                            <p:strVal val="#ppt_x"/>
                                          </p:val>
                                        </p:tav>
                                      </p:tavLst>
                                    </p:anim>
                                    <p:anim calcmode="lin" valueType="num">
                                      <p:cBhvr additive="base">
                                        <p:cTn id="2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8B37B16-DA2F-B8CE-0A4F-621E80035C1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78DA621-2BED-D0D1-BA14-EBE2B6876FE6}"/>
              </a:ext>
            </a:extLst>
          </p:cNvPr>
          <p:cNvSpPr>
            <a:spLocks noGrp="1"/>
          </p:cNvSpPr>
          <p:nvPr>
            <p:ph type="ctrTitle"/>
          </p:nvPr>
        </p:nvSpPr>
        <p:spPr>
          <a:xfrm>
            <a:off x="1524000" y="-1280448"/>
            <a:ext cx="9144000" cy="921925"/>
          </a:xfrm>
        </p:spPr>
        <p:txBody>
          <a:bodyPr>
            <a:normAutofit/>
          </a:bodyPr>
          <a:lstStyle/>
          <a:p>
            <a:r>
              <a:rPr lang="en-US" dirty="0"/>
              <a:t>The Home Front</a:t>
            </a:r>
          </a:p>
        </p:txBody>
      </p:sp>
      <p:sp>
        <p:nvSpPr>
          <p:cNvPr id="11" name="Slide Question">
            <a:extLst>
              <a:ext uri="{FF2B5EF4-FFF2-40B4-BE49-F238E27FC236}">
                <a16:creationId xmlns:a16="http://schemas.microsoft.com/office/drawing/2014/main" id="{2FE5F78B-D50F-DC97-CE98-78B51F66AD13}"/>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was Southampton so significant during World War 1?</a:t>
            </a:r>
          </a:p>
        </p:txBody>
      </p:sp>
      <p:sp>
        <p:nvSpPr>
          <p:cNvPr id="6" name="Title">
            <a:extLst>
              <a:ext uri="{FF2B5EF4-FFF2-40B4-BE49-F238E27FC236}">
                <a16:creationId xmlns:a16="http://schemas.microsoft.com/office/drawing/2014/main" id="{FC786785-45B3-B87E-2F4B-FBE6428CAE27}"/>
              </a:ext>
            </a:extLst>
          </p:cNvPr>
          <p:cNvSpPr txBox="1">
            <a:spLocks/>
          </p:cNvSpPr>
          <p:nvPr/>
        </p:nvSpPr>
        <p:spPr>
          <a:xfrm>
            <a:off x="673011" y="562349"/>
            <a:ext cx="801378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Home Front</a:t>
            </a:r>
          </a:p>
        </p:txBody>
      </p:sp>
      <p:grpSp>
        <p:nvGrpSpPr>
          <p:cNvPr id="17" name="Group 16" descr="An aged, black and white photograph of two munitionettes sweeping a busy path crowded with soldiers. ">
            <a:extLst>
              <a:ext uri="{FF2B5EF4-FFF2-40B4-BE49-F238E27FC236}">
                <a16:creationId xmlns:a16="http://schemas.microsoft.com/office/drawing/2014/main" id="{D4CBF75F-0DBB-5C36-880F-FFCC6F797604}"/>
              </a:ext>
            </a:extLst>
          </p:cNvPr>
          <p:cNvGrpSpPr/>
          <p:nvPr/>
        </p:nvGrpSpPr>
        <p:grpSpPr>
          <a:xfrm>
            <a:off x="711660" y="1357327"/>
            <a:ext cx="6058130" cy="4783244"/>
            <a:chOff x="711660" y="1357327"/>
            <a:chExt cx="6058130" cy="4783244"/>
          </a:xfrm>
        </p:grpSpPr>
        <p:pic>
          <p:nvPicPr>
            <p:cNvPr id="3" name="Picture 2" descr="A group of people in a street&#10;&#10;AI-generated content may be incorrect.">
              <a:extLst>
                <a:ext uri="{FF2B5EF4-FFF2-40B4-BE49-F238E27FC236}">
                  <a16:creationId xmlns:a16="http://schemas.microsoft.com/office/drawing/2014/main" id="{9B96A00B-63A7-018B-3352-6BB4FBD00B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1660" y="1357327"/>
              <a:ext cx="5997488" cy="4736138"/>
            </a:xfrm>
            <a:prstGeom prst="rect">
              <a:avLst/>
            </a:prstGeom>
            <a:ln w="19050">
              <a:solidFill>
                <a:schemeClr val="tx1"/>
              </a:solidFill>
            </a:ln>
          </p:spPr>
        </p:pic>
        <p:sp>
          <p:nvSpPr>
            <p:cNvPr id="16" name="TextBox 15">
              <a:extLst>
                <a:ext uri="{FF2B5EF4-FFF2-40B4-BE49-F238E27FC236}">
                  <a16:creationId xmlns:a16="http://schemas.microsoft.com/office/drawing/2014/main" id="{5305A3F5-429E-6F0E-E33D-4C194C16CB93}"/>
                </a:ext>
              </a:extLst>
            </p:cNvPr>
            <p:cNvSpPr txBox="1"/>
            <p:nvPr/>
          </p:nvSpPr>
          <p:spPr>
            <a:xfrm>
              <a:off x="4730693" y="5882680"/>
              <a:ext cx="2039097" cy="257891"/>
            </a:xfrm>
            <a:prstGeom prst="rect">
              <a:avLst/>
            </a:prstGeom>
            <a:noFill/>
          </p:spPr>
          <p:txBody>
            <a:bodyPr wrap="square" rtlCol="0">
              <a:spAutoFit/>
            </a:bodyPr>
            <a:lstStyle/>
            <a:p>
              <a:pPr algn="r">
                <a:lnSpc>
                  <a:spcPct val="150000"/>
                </a:lnSpc>
              </a:pPr>
              <a:r>
                <a:rPr lang="en-GB" sz="800" dirty="0">
                  <a:solidFill>
                    <a:schemeClr val="bg1"/>
                  </a:solidFill>
                  <a:latin typeface="Calibri" panose="020F0502020204030204" pitchFamily="34" charset="0"/>
                  <a:cs typeface="Calibri" panose="020F0502020204030204" pitchFamily="34" charset="0"/>
                </a:rPr>
                <a:t>© Public Domain from Wikimedia Commons</a:t>
              </a:r>
            </a:p>
          </p:txBody>
        </p:sp>
      </p:grpSp>
      <p:pic>
        <p:nvPicPr>
          <p:cNvPr id="13" name="Picture 12" descr="An illustration of a munitionette, she wears a green and brown military uniform and a brimmed hat. ">
            <a:extLst>
              <a:ext uri="{FF2B5EF4-FFF2-40B4-BE49-F238E27FC236}">
                <a16:creationId xmlns:a16="http://schemas.microsoft.com/office/drawing/2014/main" id="{B5877853-6A1A-5A34-0389-166CF4D882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5732" y="2190966"/>
            <a:ext cx="1406584" cy="4307663"/>
          </a:xfrm>
          <a:prstGeom prst="rect">
            <a:avLst/>
          </a:prstGeom>
        </p:spPr>
      </p:pic>
      <p:sp>
        <p:nvSpPr>
          <p:cNvPr id="18" name="TextBox 17">
            <a:extLst>
              <a:ext uri="{FF2B5EF4-FFF2-40B4-BE49-F238E27FC236}">
                <a16:creationId xmlns:a16="http://schemas.microsoft.com/office/drawing/2014/main" id="{F833FC08-47CB-2B42-EC95-B009C968E450}"/>
              </a:ext>
            </a:extLst>
          </p:cNvPr>
          <p:cNvSpPr txBox="1"/>
          <p:nvPr/>
        </p:nvSpPr>
        <p:spPr>
          <a:xfrm>
            <a:off x="6860730" y="1242202"/>
            <a:ext cx="4835537" cy="1510991"/>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The war also brought refugees to Southampton. Hundreds of Belgian civilians fled the German invasion and found shelter in the city. Some stayed in buildings that today are part of the University of Southampton.</a:t>
            </a:r>
          </a:p>
        </p:txBody>
      </p:sp>
      <p:sp>
        <p:nvSpPr>
          <p:cNvPr id="19" name="TextBox 18">
            <a:extLst>
              <a:ext uri="{FF2B5EF4-FFF2-40B4-BE49-F238E27FC236}">
                <a16:creationId xmlns:a16="http://schemas.microsoft.com/office/drawing/2014/main" id="{918CE160-C6AE-CB54-0F3E-8FF23DA3DE5C}"/>
              </a:ext>
            </a:extLst>
          </p:cNvPr>
          <p:cNvSpPr txBox="1"/>
          <p:nvPr/>
        </p:nvSpPr>
        <p:spPr>
          <a:xfrm>
            <a:off x="6847367" y="2882357"/>
            <a:ext cx="5050466" cy="1222451"/>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Southampton played an industrial role too. Local factories repaired gun carriages and produced brass for bullets. Women, known as </a:t>
            </a:r>
            <a:r>
              <a:rPr lang="en-GB" sz="1250" dirty="0" err="1">
                <a:latin typeface="Linkpen 17a Print" panose="03050602060000000000" pitchFamily="66" charset="77"/>
                <a:cs typeface="Calibri" panose="020F0502020204030204" pitchFamily="34" charset="0"/>
              </a:rPr>
              <a:t>munitionettes</a:t>
            </a:r>
            <a:r>
              <a:rPr lang="en-GB" sz="1250" dirty="0">
                <a:latin typeface="Linkpen 17a Print" panose="03050602060000000000" pitchFamily="66" charset="77"/>
                <a:cs typeface="Calibri" panose="020F0502020204030204" pitchFamily="34" charset="0"/>
              </a:rPr>
              <a:t>, worked in these factories when men went off to fight. </a:t>
            </a:r>
          </a:p>
        </p:txBody>
      </p:sp>
      <p:sp>
        <p:nvSpPr>
          <p:cNvPr id="20" name="TextBox 19">
            <a:extLst>
              <a:ext uri="{FF2B5EF4-FFF2-40B4-BE49-F238E27FC236}">
                <a16:creationId xmlns:a16="http://schemas.microsoft.com/office/drawing/2014/main" id="{0FA598EE-2439-7EC9-A97E-9B3268F88395}"/>
              </a:ext>
            </a:extLst>
          </p:cNvPr>
          <p:cNvSpPr txBox="1"/>
          <p:nvPr/>
        </p:nvSpPr>
        <p:spPr>
          <a:xfrm>
            <a:off x="6860732" y="4233120"/>
            <a:ext cx="4694040" cy="667490"/>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Their work was vital, but most lost their jobs after the war ended in 1918.</a:t>
            </a:r>
          </a:p>
        </p:txBody>
      </p:sp>
      <p:grpSp>
        <p:nvGrpSpPr>
          <p:cNvPr id="8" name="Group 7" descr="English women cleaning streets. U.S. soldiers marching by. Main Dock Road, Southampton 1918.&#13;&#10;">
            <a:extLst>
              <a:ext uri="{FF2B5EF4-FFF2-40B4-BE49-F238E27FC236}">
                <a16:creationId xmlns:a16="http://schemas.microsoft.com/office/drawing/2014/main" id="{3C0F07D5-179F-B5F6-103A-2D827ED335DB}"/>
              </a:ext>
            </a:extLst>
          </p:cNvPr>
          <p:cNvGrpSpPr/>
          <p:nvPr/>
        </p:nvGrpSpPr>
        <p:grpSpPr>
          <a:xfrm>
            <a:off x="6982552" y="5181829"/>
            <a:ext cx="4572219" cy="933910"/>
            <a:chOff x="6982552" y="4979396"/>
            <a:chExt cx="4572219" cy="933910"/>
          </a:xfrm>
        </p:grpSpPr>
        <p:sp>
          <p:nvSpPr>
            <p:cNvPr id="5" name="TextBox 4">
              <a:extLst>
                <a:ext uri="{FF2B5EF4-FFF2-40B4-BE49-F238E27FC236}">
                  <a16:creationId xmlns:a16="http://schemas.microsoft.com/office/drawing/2014/main" id="{3A5A3611-FFF4-B82C-7FB0-395F7E265E81}"/>
                </a:ext>
              </a:extLst>
            </p:cNvPr>
            <p:cNvSpPr txBox="1"/>
            <p:nvPr/>
          </p:nvSpPr>
          <p:spPr>
            <a:xfrm>
              <a:off x="7311553" y="4979396"/>
              <a:ext cx="4243218" cy="933910"/>
            </a:xfrm>
            <a:prstGeom prst="rect">
              <a:avLst/>
            </a:prstGeom>
            <a:noFill/>
          </p:spPr>
          <p:txBody>
            <a:bodyPr wrap="square" rtlCol="0">
              <a:spAutoFit/>
            </a:bodyPr>
            <a:lstStyle/>
            <a:p>
              <a:pPr>
                <a:lnSpc>
                  <a:spcPct val="150000"/>
                </a:lnSpc>
              </a:pPr>
              <a:r>
                <a:rPr lang="en-GB" sz="1250" dirty="0">
                  <a:latin typeface="Linkpen 17a Print" panose="03050602060000000000" pitchFamily="66" charset="77"/>
                  <a:cs typeface="Calibri" panose="020F0502020204030204" pitchFamily="34" charset="0"/>
                </a:rPr>
                <a:t>English women cleaning streets. U.S. soldiers marching by. Main Dock Road, Southampton 1918.</a:t>
              </a:r>
            </a:p>
          </p:txBody>
        </p:sp>
        <p:pic>
          <p:nvPicPr>
            <p:cNvPr id="7" name="Picture 6">
              <a:extLst>
                <a:ext uri="{FF2B5EF4-FFF2-40B4-BE49-F238E27FC236}">
                  <a16:creationId xmlns:a16="http://schemas.microsoft.com/office/drawing/2014/main" id="{FC0D9556-6441-2025-8C87-0D789254928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6982552" y="5031940"/>
              <a:ext cx="350267" cy="248874"/>
            </a:xfrm>
            <a:prstGeom prst="rect">
              <a:avLst/>
            </a:prstGeom>
          </p:spPr>
        </p:pic>
      </p:grpSp>
      <p:pic>
        <p:nvPicPr>
          <p:cNvPr id="15" name="Logo">
            <a:extLst>
              <a:ext uri="{FF2B5EF4-FFF2-40B4-BE49-F238E27FC236}">
                <a16:creationId xmlns:a16="http://schemas.microsoft.com/office/drawing/2014/main" id="{A130167A-7EA7-5FAE-20A5-7B8E7DEB23D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7927142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2" presetClass="entr" presetSubtype="8" decel="5000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000" fill="hold"/>
                                        <p:tgtEl>
                                          <p:spTgt spid="13"/>
                                        </p:tgtEl>
                                        <p:attrNameLst>
                                          <p:attrName>ppt_x</p:attrName>
                                        </p:attrNameLst>
                                      </p:cBhvr>
                                      <p:tavLst>
                                        <p:tav tm="0">
                                          <p:val>
                                            <p:strVal val="0-#ppt_w/2"/>
                                          </p:val>
                                        </p:tav>
                                        <p:tav tm="100000">
                                          <p:val>
                                            <p:strVal val="#ppt_x"/>
                                          </p:val>
                                        </p:tav>
                                      </p:tavLst>
                                    </p:anim>
                                    <p:anim calcmode="lin" valueType="num">
                                      <p:cBhvr additive="base">
                                        <p:cTn id="32"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5BFBEA4-73F4-F90D-2349-C083433860C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57CE716A-34AA-1037-C05D-05651643DAB0}"/>
              </a:ext>
            </a:extLst>
          </p:cNvPr>
          <p:cNvSpPr>
            <a:spLocks noGrp="1"/>
          </p:cNvSpPr>
          <p:nvPr>
            <p:ph type="ctrTitle"/>
          </p:nvPr>
        </p:nvSpPr>
        <p:spPr>
          <a:xfrm>
            <a:off x="1524000" y="-1280448"/>
            <a:ext cx="9144000" cy="921925"/>
          </a:xfrm>
        </p:spPr>
        <p:txBody>
          <a:bodyPr>
            <a:normAutofit/>
          </a:bodyPr>
          <a:lstStyle/>
          <a:p>
            <a:r>
              <a:rPr lang="en-US" dirty="0"/>
              <a:t>Votes for Women </a:t>
            </a:r>
          </a:p>
        </p:txBody>
      </p:sp>
      <p:sp>
        <p:nvSpPr>
          <p:cNvPr id="11" name="Slide Question">
            <a:extLst>
              <a:ext uri="{FF2B5EF4-FFF2-40B4-BE49-F238E27FC236}">
                <a16:creationId xmlns:a16="http://schemas.microsoft.com/office/drawing/2014/main" id="{37F1384B-1762-A486-FD19-0E7E721083EC}"/>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was Southampton so significant during World War 1?</a:t>
            </a:r>
          </a:p>
        </p:txBody>
      </p:sp>
      <p:sp>
        <p:nvSpPr>
          <p:cNvPr id="6" name="Title">
            <a:extLst>
              <a:ext uri="{FF2B5EF4-FFF2-40B4-BE49-F238E27FC236}">
                <a16:creationId xmlns:a16="http://schemas.microsoft.com/office/drawing/2014/main" id="{B97CDD5C-3927-C0C9-AB8C-152320D3ECDC}"/>
              </a:ext>
            </a:extLst>
          </p:cNvPr>
          <p:cNvSpPr txBox="1">
            <a:spLocks/>
          </p:cNvSpPr>
          <p:nvPr/>
        </p:nvSpPr>
        <p:spPr>
          <a:xfrm>
            <a:off x="524150" y="734617"/>
            <a:ext cx="585538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Votes for Women </a:t>
            </a:r>
          </a:p>
        </p:txBody>
      </p:sp>
      <p:sp>
        <p:nvSpPr>
          <p:cNvPr id="18" name="TextBox 17">
            <a:extLst>
              <a:ext uri="{FF2B5EF4-FFF2-40B4-BE49-F238E27FC236}">
                <a16:creationId xmlns:a16="http://schemas.microsoft.com/office/drawing/2014/main" id="{2904ABDA-A8AE-CEF0-3CB4-8B63AAB0EA05}"/>
              </a:ext>
            </a:extLst>
          </p:cNvPr>
          <p:cNvSpPr txBox="1"/>
          <p:nvPr/>
        </p:nvSpPr>
        <p:spPr>
          <a:xfrm>
            <a:off x="569411" y="1582865"/>
            <a:ext cx="4835537" cy="689612"/>
          </a:xfrm>
          <a:prstGeom prst="rect">
            <a:avLst/>
          </a:prstGeom>
          <a:noFill/>
        </p:spPr>
        <p:txBody>
          <a:bodyPr wrap="square" rtlCol="0">
            <a:spAutoFit/>
          </a:bodyPr>
          <a:lstStyle/>
          <a:p>
            <a:pPr>
              <a:lnSpc>
                <a:spcPct val="150000"/>
              </a:lnSpc>
            </a:pPr>
            <a:r>
              <a:rPr lang="en-GB" sz="1300" dirty="0">
                <a:latin typeface="Linkpen 17a Print" panose="03050602060000000000" pitchFamily="66" charset="77"/>
                <a:cs typeface="Calibri" panose="020F0502020204030204" pitchFamily="34" charset="0"/>
              </a:rPr>
              <a:t>Southampton also played a role in the fight for women’s rights. </a:t>
            </a:r>
          </a:p>
        </p:txBody>
      </p:sp>
      <p:sp>
        <p:nvSpPr>
          <p:cNvPr id="19" name="TextBox 18">
            <a:extLst>
              <a:ext uri="{FF2B5EF4-FFF2-40B4-BE49-F238E27FC236}">
                <a16:creationId xmlns:a16="http://schemas.microsoft.com/office/drawing/2014/main" id="{520DB390-E98B-06A9-04E6-859C90805F3C}"/>
              </a:ext>
            </a:extLst>
          </p:cNvPr>
          <p:cNvSpPr txBox="1"/>
          <p:nvPr/>
        </p:nvSpPr>
        <p:spPr>
          <a:xfrm>
            <a:off x="569411" y="2381320"/>
            <a:ext cx="5050466" cy="689612"/>
          </a:xfrm>
          <a:prstGeom prst="rect">
            <a:avLst/>
          </a:prstGeom>
          <a:noFill/>
        </p:spPr>
        <p:txBody>
          <a:bodyPr wrap="square" rtlCol="0">
            <a:spAutoFit/>
          </a:bodyPr>
          <a:lstStyle/>
          <a:p>
            <a:pPr>
              <a:lnSpc>
                <a:spcPct val="150000"/>
              </a:lnSpc>
            </a:pPr>
            <a:r>
              <a:rPr lang="en-GB" sz="1300" dirty="0">
                <a:latin typeface="Linkpen 17a Print" panose="03050602060000000000" pitchFamily="66" charset="77"/>
                <a:cs typeface="Calibri" panose="020F0502020204030204" pitchFamily="34" charset="0"/>
              </a:rPr>
              <a:t>Emily Davies, born here in 1830, was a leading campaigner for women to have the vote.</a:t>
            </a:r>
          </a:p>
        </p:txBody>
      </p:sp>
      <p:sp>
        <p:nvSpPr>
          <p:cNvPr id="20" name="TextBox 19">
            <a:extLst>
              <a:ext uri="{FF2B5EF4-FFF2-40B4-BE49-F238E27FC236}">
                <a16:creationId xmlns:a16="http://schemas.microsoft.com/office/drawing/2014/main" id="{D6DB1F69-BF6A-3673-A0D6-C9991BC5CB92}"/>
              </a:ext>
            </a:extLst>
          </p:cNvPr>
          <p:cNvSpPr txBox="1"/>
          <p:nvPr/>
        </p:nvSpPr>
        <p:spPr>
          <a:xfrm>
            <a:off x="569413" y="3179775"/>
            <a:ext cx="4406622" cy="1001236"/>
          </a:xfrm>
          <a:prstGeom prst="rect">
            <a:avLst/>
          </a:prstGeom>
          <a:noFill/>
        </p:spPr>
        <p:txBody>
          <a:bodyPr wrap="square" rtlCol="0">
            <a:spAutoFit/>
          </a:bodyPr>
          <a:lstStyle/>
          <a:p>
            <a:pPr>
              <a:lnSpc>
                <a:spcPct val="150000"/>
              </a:lnSpc>
            </a:pPr>
            <a:r>
              <a:rPr lang="en-GB" sz="1300" dirty="0">
                <a:latin typeface="Linkpen 17a Print" panose="03050602060000000000" pitchFamily="66" charset="77"/>
                <a:cs typeface="Calibri" panose="020F0502020204030204" pitchFamily="34" charset="0"/>
              </a:rPr>
              <a:t>She helped found Girton College in Cambridge, the first in England for women to go to university. </a:t>
            </a:r>
          </a:p>
        </p:txBody>
      </p:sp>
      <p:sp>
        <p:nvSpPr>
          <p:cNvPr id="2" name="TextBox 1">
            <a:extLst>
              <a:ext uri="{FF2B5EF4-FFF2-40B4-BE49-F238E27FC236}">
                <a16:creationId xmlns:a16="http://schemas.microsoft.com/office/drawing/2014/main" id="{049E61F0-56BF-DB65-A294-9A2083FEA59A}"/>
              </a:ext>
            </a:extLst>
          </p:cNvPr>
          <p:cNvSpPr txBox="1"/>
          <p:nvPr/>
        </p:nvSpPr>
        <p:spPr>
          <a:xfrm>
            <a:off x="569414" y="4285516"/>
            <a:ext cx="4835534" cy="1267655"/>
          </a:xfrm>
          <a:prstGeom prst="rect">
            <a:avLst/>
          </a:prstGeom>
          <a:noFill/>
        </p:spPr>
        <p:txBody>
          <a:bodyPr wrap="square" rtlCol="0">
            <a:spAutoFit/>
          </a:bodyPr>
          <a:lstStyle/>
          <a:p>
            <a:pPr>
              <a:lnSpc>
                <a:spcPct val="150000"/>
              </a:lnSpc>
            </a:pPr>
            <a:r>
              <a:rPr lang="en-GB" sz="1300" dirty="0">
                <a:latin typeface="Linkpen 17a Print" panose="03050602060000000000" pitchFamily="66" charset="77"/>
                <a:cs typeface="Calibri" panose="020F0502020204030204" pitchFamily="34" charset="0"/>
              </a:rPr>
              <a:t>Local suffragettes took part in more 'direct action' to campaign for the vote. Jane Terrero, was arrested in 1912 for smashing windows. </a:t>
            </a:r>
          </a:p>
          <a:p>
            <a:pPr>
              <a:lnSpc>
                <a:spcPct val="150000"/>
              </a:lnSpc>
            </a:pPr>
            <a:r>
              <a:rPr lang="en-GB" sz="1300" dirty="0">
                <a:latin typeface="Linkpen 17a Print" panose="03050602060000000000" pitchFamily="66" charset="77"/>
                <a:cs typeface="Calibri" panose="020F0502020204030204" pitchFamily="34" charset="0"/>
              </a:rPr>
              <a:t>She also went on hunger strike while in prison.</a:t>
            </a:r>
          </a:p>
        </p:txBody>
      </p:sp>
      <p:grpSp>
        <p:nvGrpSpPr>
          <p:cNvPr id="8" name="Group 7" descr="Image of Jane Terrero, 1912.">
            <a:extLst>
              <a:ext uri="{FF2B5EF4-FFF2-40B4-BE49-F238E27FC236}">
                <a16:creationId xmlns:a16="http://schemas.microsoft.com/office/drawing/2014/main" id="{E9D9112F-126D-4381-05F2-1B13FA5BC8CB}"/>
              </a:ext>
            </a:extLst>
          </p:cNvPr>
          <p:cNvGrpSpPr/>
          <p:nvPr/>
        </p:nvGrpSpPr>
        <p:grpSpPr>
          <a:xfrm>
            <a:off x="2532790" y="5821965"/>
            <a:ext cx="3203607" cy="377989"/>
            <a:chOff x="7311553" y="4979396"/>
            <a:chExt cx="3203607" cy="377989"/>
          </a:xfrm>
        </p:grpSpPr>
        <p:sp>
          <p:nvSpPr>
            <p:cNvPr id="5" name="TextBox 4">
              <a:extLst>
                <a:ext uri="{FF2B5EF4-FFF2-40B4-BE49-F238E27FC236}">
                  <a16:creationId xmlns:a16="http://schemas.microsoft.com/office/drawing/2014/main" id="{6B6BEB20-D5EF-2F04-C17A-4EE4B3CAB906}"/>
                </a:ext>
              </a:extLst>
            </p:cNvPr>
            <p:cNvSpPr txBox="1"/>
            <p:nvPr/>
          </p:nvSpPr>
          <p:spPr>
            <a:xfrm>
              <a:off x="7311553" y="4979396"/>
              <a:ext cx="2977566" cy="377989"/>
            </a:xfrm>
            <a:prstGeom prst="rect">
              <a:avLst/>
            </a:prstGeom>
            <a:noFill/>
          </p:spPr>
          <p:txBody>
            <a:bodyPr wrap="square" rtlCol="0">
              <a:spAutoFit/>
            </a:bodyPr>
            <a:lstStyle/>
            <a:p>
              <a:pPr>
                <a:lnSpc>
                  <a:spcPct val="150000"/>
                </a:lnSpc>
              </a:pPr>
              <a:r>
                <a:rPr lang="en-GB" sz="1350" dirty="0">
                  <a:latin typeface="Linkpen 17a Print" panose="03050602060000000000" pitchFamily="66" charset="77"/>
                  <a:cs typeface="Calibri" panose="020F0502020204030204" pitchFamily="34" charset="0"/>
                </a:rPr>
                <a:t>Image of Jane Terrero, 1912. </a:t>
              </a:r>
            </a:p>
          </p:txBody>
        </p:sp>
        <p:pic>
          <p:nvPicPr>
            <p:cNvPr id="7" name="Picture 6">
              <a:extLst>
                <a:ext uri="{FF2B5EF4-FFF2-40B4-BE49-F238E27FC236}">
                  <a16:creationId xmlns:a16="http://schemas.microsoft.com/office/drawing/2014/main" id="{8AFB982D-0D0F-A240-47B4-2F34B8428C2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64893" y="5031940"/>
              <a:ext cx="350267" cy="248874"/>
            </a:xfrm>
            <a:prstGeom prst="rect">
              <a:avLst/>
            </a:prstGeom>
          </p:spPr>
        </p:pic>
      </p:grpSp>
      <p:grpSp>
        <p:nvGrpSpPr>
          <p:cNvPr id="10" name="Group 9" descr="A black and white portrait photograph of Jane Ferrero, she wears a white coat that has a medal pinned to it. ">
            <a:extLst>
              <a:ext uri="{FF2B5EF4-FFF2-40B4-BE49-F238E27FC236}">
                <a16:creationId xmlns:a16="http://schemas.microsoft.com/office/drawing/2014/main" id="{331F3CC8-9EBF-D736-4474-23A37EB86AF5}"/>
              </a:ext>
            </a:extLst>
          </p:cNvPr>
          <p:cNvGrpSpPr/>
          <p:nvPr/>
        </p:nvGrpSpPr>
        <p:grpSpPr>
          <a:xfrm>
            <a:off x="5941882" y="325724"/>
            <a:ext cx="4882728" cy="6123125"/>
            <a:chOff x="6919482" y="325724"/>
            <a:chExt cx="4882728" cy="6123125"/>
          </a:xfrm>
        </p:grpSpPr>
        <p:pic>
          <p:nvPicPr>
            <p:cNvPr id="4" name="Picture 3">
              <a:extLst>
                <a:ext uri="{FF2B5EF4-FFF2-40B4-BE49-F238E27FC236}">
                  <a16:creationId xmlns:a16="http://schemas.microsoft.com/office/drawing/2014/main" id="{37715E5D-9405-3DB7-F6DA-6429FDB2B774}"/>
                </a:ext>
              </a:extLst>
            </p:cNvPr>
            <p:cNvPicPr>
              <a:picLocks noChangeAspect="1"/>
            </p:cNvPicPr>
            <p:nvPr/>
          </p:nvPicPr>
          <p:blipFill>
            <a:blip r:embed="rId5"/>
            <a:stretch>
              <a:fillRect/>
            </a:stretch>
          </p:blipFill>
          <p:spPr>
            <a:xfrm>
              <a:off x="6919482" y="404427"/>
              <a:ext cx="4835537" cy="6044422"/>
            </a:xfrm>
            <a:prstGeom prst="rect">
              <a:avLst/>
            </a:prstGeom>
            <a:ln w="19050">
              <a:solidFill>
                <a:schemeClr val="tx1"/>
              </a:solidFill>
            </a:ln>
          </p:spPr>
        </p:pic>
        <p:sp>
          <p:nvSpPr>
            <p:cNvPr id="9" name="TextBox 8">
              <a:extLst>
                <a:ext uri="{FF2B5EF4-FFF2-40B4-BE49-F238E27FC236}">
                  <a16:creationId xmlns:a16="http://schemas.microsoft.com/office/drawing/2014/main" id="{12FCC704-68C3-E707-7215-97A7F3C62EDB}"/>
                </a:ext>
              </a:extLst>
            </p:cNvPr>
            <p:cNvSpPr txBox="1"/>
            <p:nvPr/>
          </p:nvSpPr>
          <p:spPr>
            <a:xfrm>
              <a:off x="9763113" y="325724"/>
              <a:ext cx="2039097" cy="257891"/>
            </a:xfrm>
            <a:prstGeom prst="rect">
              <a:avLst/>
            </a:prstGeom>
            <a:noFill/>
          </p:spPr>
          <p:txBody>
            <a:bodyPr wrap="square" rtlCol="0">
              <a:spAutoFit/>
            </a:bodyPr>
            <a:lstStyle/>
            <a:p>
              <a:pPr algn="r">
                <a:lnSpc>
                  <a:spcPct val="150000"/>
                </a:lnSpc>
              </a:pPr>
              <a:r>
                <a:rPr lang="en-GB" sz="800" dirty="0">
                  <a:solidFill>
                    <a:schemeClr val="bg1">
                      <a:lumMod val="65000"/>
                    </a:schemeClr>
                  </a:solidFill>
                  <a:latin typeface="Calibri" panose="020F0502020204030204" pitchFamily="34" charset="0"/>
                  <a:cs typeface="Calibri" panose="020F0502020204030204" pitchFamily="34" charset="0"/>
                </a:rPr>
                <a:t>© Public Domain from Wikimedia Commons</a:t>
              </a:r>
            </a:p>
          </p:txBody>
        </p:sp>
      </p:grpSp>
      <p:pic>
        <p:nvPicPr>
          <p:cNvPr id="17" name="Picture 16" descr="An illustration of a suffragette holding a sign that reads 'VOTES FOR WOMEN'. She wears a black brimmed, a purple coat and a long green skirt. ">
            <a:extLst>
              <a:ext uri="{FF2B5EF4-FFF2-40B4-BE49-F238E27FC236}">
                <a16:creationId xmlns:a16="http://schemas.microsoft.com/office/drawing/2014/main" id="{F38B8C1A-383E-E418-1A35-FB6526A2B89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574137" y="2115879"/>
            <a:ext cx="2186336" cy="4409235"/>
          </a:xfrm>
          <a:prstGeom prst="rect">
            <a:avLst/>
          </a:prstGeom>
        </p:spPr>
      </p:pic>
      <p:pic>
        <p:nvPicPr>
          <p:cNvPr id="15" name="Logo">
            <a:extLst>
              <a:ext uri="{FF2B5EF4-FFF2-40B4-BE49-F238E27FC236}">
                <a16:creationId xmlns:a16="http://schemas.microsoft.com/office/drawing/2014/main" id="{8AC9A278-A8E3-4536-D5FF-5E292AB1D286}"/>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57977946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 presetClass="entr" presetSubtype="1" fill="hold" nodeType="afterEffect" p14:presetBounceEnd="50000">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14:bounceEnd="50000">
                                          <p:cBhvr additive="base">
                                            <p:cTn id="35" dur="10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9" grpId="0"/>
          <p:bldP spid="20"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 presetClass="entr" presetSubtype="1"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ppt_x"/>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9" grpId="0"/>
          <p:bldP spid="20" grpId="0"/>
          <p:bldP spid="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FDB5307-18B5-D79B-A4FF-929D0DB15F3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E87EA05F-F371-905E-E3EC-D13368ADD4BD}"/>
              </a:ext>
            </a:extLst>
          </p:cNvPr>
          <p:cNvSpPr>
            <a:spLocks noGrp="1"/>
          </p:cNvSpPr>
          <p:nvPr>
            <p:ph type="ctrTitle"/>
          </p:nvPr>
        </p:nvSpPr>
        <p:spPr>
          <a:xfrm>
            <a:off x="1524000" y="-1280448"/>
            <a:ext cx="9144000" cy="921925"/>
          </a:xfrm>
        </p:spPr>
        <p:txBody>
          <a:bodyPr>
            <a:normAutofit/>
          </a:bodyPr>
          <a:lstStyle/>
          <a:p>
            <a:r>
              <a:rPr lang="en-US" dirty="0"/>
              <a:t>The End of World War 1</a:t>
            </a:r>
          </a:p>
        </p:txBody>
      </p:sp>
      <p:sp>
        <p:nvSpPr>
          <p:cNvPr id="25" name="Slide Question">
            <a:extLst>
              <a:ext uri="{FF2B5EF4-FFF2-40B4-BE49-F238E27FC236}">
                <a16:creationId xmlns:a16="http://schemas.microsoft.com/office/drawing/2014/main" id="{EB645FF2-FF63-689C-BDEE-388D843CF7C6}"/>
              </a:ext>
            </a:extLst>
          </p:cNvPr>
          <p:cNvSpPr txBox="1"/>
          <p:nvPr/>
        </p:nvSpPr>
        <p:spPr>
          <a:xfrm>
            <a:off x="0" y="-101947"/>
            <a:ext cx="8686800" cy="356123"/>
          </a:xfrm>
          <a:prstGeom prst="rect">
            <a:avLst/>
          </a:prstGeom>
          <a:noFill/>
        </p:spPr>
        <p:txBody>
          <a:bodyPr wrap="square">
            <a:spAutoFit/>
          </a:bodyPr>
          <a:lstStyle/>
          <a:p>
            <a:pPr>
              <a:lnSpc>
                <a:spcPts val="2420"/>
              </a:lnSpc>
            </a:pPr>
            <a:r>
              <a:rPr lang="en-GB" sz="1100" dirty="0">
                <a:effectLst>
                  <a:glow rad="134940">
                    <a:schemeClr val="bg1">
                      <a:alpha val="98745"/>
                    </a:schemeClr>
                  </a:glow>
                </a:effectLst>
                <a:latin typeface="Superclarendon Rg" panose="02000505080000020003" pitchFamily="2" charset="77"/>
              </a:rPr>
              <a:t>Why was Southampton so significant during World War 1?</a:t>
            </a:r>
          </a:p>
        </p:txBody>
      </p:sp>
      <p:sp>
        <p:nvSpPr>
          <p:cNvPr id="6" name="Title">
            <a:extLst>
              <a:ext uri="{FF2B5EF4-FFF2-40B4-BE49-F238E27FC236}">
                <a16:creationId xmlns:a16="http://schemas.microsoft.com/office/drawing/2014/main" id="{ED39E123-A48F-9C71-0B12-E3C5CEF41F95}"/>
              </a:ext>
            </a:extLst>
          </p:cNvPr>
          <p:cNvSpPr txBox="1">
            <a:spLocks/>
          </p:cNvSpPr>
          <p:nvPr/>
        </p:nvSpPr>
        <p:spPr>
          <a:xfrm>
            <a:off x="587063" y="1166792"/>
            <a:ext cx="544425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End of World War 1</a:t>
            </a:r>
          </a:p>
        </p:txBody>
      </p:sp>
      <p:sp>
        <p:nvSpPr>
          <p:cNvPr id="18" name="TextBox 17">
            <a:extLst>
              <a:ext uri="{FF2B5EF4-FFF2-40B4-BE49-F238E27FC236}">
                <a16:creationId xmlns:a16="http://schemas.microsoft.com/office/drawing/2014/main" id="{9287FE92-6E08-1464-C738-E0F004039EB9}"/>
              </a:ext>
            </a:extLst>
          </p:cNvPr>
          <p:cNvSpPr txBox="1"/>
          <p:nvPr/>
        </p:nvSpPr>
        <p:spPr>
          <a:xfrm>
            <a:off x="632325" y="1982507"/>
            <a:ext cx="5544305" cy="689612"/>
          </a:xfrm>
          <a:prstGeom prst="rect">
            <a:avLst/>
          </a:prstGeom>
          <a:noFill/>
        </p:spPr>
        <p:txBody>
          <a:bodyPr wrap="square" rtlCol="0">
            <a:spAutoFit/>
          </a:bodyPr>
          <a:lstStyle/>
          <a:p>
            <a:pPr>
              <a:lnSpc>
                <a:spcPct val="150000"/>
              </a:lnSpc>
            </a:pPr>
            <a:r>
              <a:rPr lang="en-GB" sz="1350" dirty="0">
                <a:latin typeface="Linkpen 17a Print" panose="03050602060000000000" pitchFamily="66" charset="77"/>
                <a:cs typeface="Calibri" panose="020F0502020204030204" pitchFamily="34" charset="0"/>
              </a:rPr>
              <a:t>The end of World War 1 was a significant moment that brought relief and hope for a better future. </a:t>
            </a:r>
          </a:p>
        </p:txBody>
      </p:sp>
      <p:sp>
        <p:nvSpPr>
          <p:cNvPr id="23" name="TextBox 22">
            <a:extLst>
              <a:ext uri="{FF2B5EF4-FFF2-40B4-BE49-F238E27FC236}">
                <a16:creationId xmlns:a16="http://schemas.microsoft.com/office/drawing/2014/main" id="{3CCAE7A8-58E5-CDF7-E9C0-1721BC28B8F7}"/>
              </a:ext>
            </a:extLst>
          </p:cNvPr>
          <p:cNvSpPr txBox="1"/>
          <p:nvPr/>
        </p:nvSpPr>
        <p:spPr>
          <a:xfrm>
            <a:off x="632325" y="2796514"/>
            <a:ext cx="4835537" cy="689612"/>
          </a:xfrm>
          <a:prstGeom prst="rect">
            <a:avLst/>
          </a:prstGeom>
          <a:noFill/>
        </p:spPr>
        <p:txBody>
          <a:bodyPr wrap="square" rtlCol="0">
            <a:spAutoFit/>
          </a:bodyPr>
          <a:lstStyle/>
          <a:p>
            <a:pPr>
              <a:lnSpc>
                <a:spcPct val="150000"/>
              </a:lnSpc>
            </a:pPr>
            <a:r>
              <a:rPr lang="en-GB" sz="1350" dirty="0">
                <a:latin typeface="Linkpen 17a Print" panose="03050602060000000000" pitchFamily="66" charset="77"/>
                <a:cs typeface="Calibri" panose="020F0502020204030204" pitchFamily="34" charset="0"/>
              </a:rPr>
              <a:t>After four long years of fighting, the war finally came to an end on 11th  November 1918. </a:t>
            </a:r>
          </a:p>
        </p:txBody>
      </p:sp>
      <p:sp>
        <p:nvSpPr>
          <p:cNvPr id="20" name="TextBox 19">
            <a:extLst>
              <a:ext uri="{FF2B5EF4-FFF2-40B4-BE49-F238E27FC236}">
                <a16:creationId xmlns:a16="http://schemas.microsoft.com/office/drawing/2014/main" id="{80B94DB4-0942-C349-A15E-B9DCE51BED70}"/>
              </a:ext>
            </a:extLst>
          </p:cNvPr>
          <p:cNvSpPr txBox="1"/>
          <p:nvPr/>
        </p:nvSpPr>
        <p:spPr>
          <a:xfrm>
            <a:off x="632327" y="3608102"/>
            <a:ext cx="4281249" cy="689612"/>
          </a:xfrm>
          <a:prstGeom prst="rect">
            <a:avLst/>
          </a:prstGeom>
          <a:noFill/>
        </p:spPr>
        <p:txBody>
          <a:bodyPr wrap="square" rtlCol="0">
            <a:spAutoFit/>
          </a:bodyPr>
          <a:lstStyle/>
          <a:p>
            <a:pPr>
              <a:lnSpc>
                <a:spcPct val="150000"/>
              </a:lnSpc>
            </a:pPr>
            <a:r>
              <a:rPr lang="en-GB" sz="1350" dirty="0">
                <a:latin typeface="Linkpen 17a Print" panose="03050602060000000000" pitchFamily="66" charset="77"/>
                <a:cs typeface="Calibri" panose="020F0502020204030204" pitchFamily="34" charset="0"/>
              </a:rPr>
              <a:t>At the time called Armistice, this day is now known as Remembrance Day. </a:t>
            </a:r>
          </a:p>
        </p:txBody>
      </p:sp>
      <p:sp>
        <p:nvSpPr>
          <p:cNvPr id="22" name="TextBox 21">
            <a:extLst>
              <a:ext uri="{FF2B5EF4-FFF2-40B4-BE49-F238E27FC236}">
                <a16:creationId xmlns:a16="http://schemas.microsoft.com/office/drawing/2014/main" id="{EF33B266-BEAC-1754-5289-3AD581542F8D}"/>
              </a:ext>
            </a:extLst>
          </p:cNvPr>
          <p:cNvSpPr txBox="1"/>
          <p:nvPr/>
        </p:nvSpPr>
        <p:spPr>
          <a:xfrm>
            <a:off x="632540" y="4419690"/>
            <a:ext cx="4055531" cy="689612"/>
          </a:xfrm>
          <a:prstGeom prst="rect">
            <a:avLst/>
          </a:prstGeom>
          <a:noFill/>
        </p:spPr>
        <p:txBody>
          <a:bodyPr wrap="square" rtlCol="0">
            <a:spAutoFit/>
          </a:bodyPr>
          <a:lstStyle/>
          <a:p>
            <a:pPr>
              <a:lnSpc>
                <a:spcPct val="150000"/>
              </a:lnSpc>
            </a:pPr>
            <a:r>
              <a:rPr lang="en-GB" sz="1350" dirty="0">
                <a:latin typeface="Linkpen 17a Print" panose="03050602060000000000" pitchFamily="66" charset="77"/>
                <a:cs typeface="Calibri" panose="020F0502020204030204" pitchFamily="34" charset="0"/>
              </a:rPr>
              <a:t>It marked the agreement between the warring countries to stop fighting. </a:t>
            </a:r>
          </a:p>
        </p:txBody>
      </p:sp>
      <p:sp>
        <p:nvSpPr>
          <p:cNvPr id="2" name="TextBox 1">
            <a:extLst>
              <a:ext uri="{FF2B5EF4-FFF2-40B4-BE49-F238E27FC236}">
                <a16:creationId xmlns:a16="http://schemas.microsoft.com/office/drawing/2014/main" id="{4E1CE127-14BF-8C92-0123-805C301A1373}"/>
              </a:ext>
            </a:extLst>
          </p:cNvPr>
          <p:cNvSpPr txBox="1"/>
          <p:nvPr/>
        </p:nvSpPr>
        <p:spPr>
          <a:xfrm>
            <a:off x="632328" y="5231279"/>
            <a:ext cx="4055744" cy="689612"/>
          </a:xfrm>
          <a:prstGeom prst="rect">
            <a:avLst/>
          </a:prstGeom>
          <a:noFill/>
        </p:spPr>
        <p:txBody>
          <a:bodyPr wrap="square" rtlCol="0">
            <a:spAutoFit/>
          </a:bodyPr>
          <a:lstStyle/>
          <a:p>
            <a:pPr>
              <a:lnSpc>
                <a:spcPct val="150000"/>
              </a:lnSpc>
            </a:pPr>
            <a:r>
              <a:rPr lang="en-GB" sz="1350" dirty="0">
                <a:latin typeface="Linkpen 17a Print" panose="03050602060000000000" pitchFamily="66" charset="77"/>
                <a:cs typeface="Calibri" panose="020F0502020204030204" pitchFamily="34" charset="0"/>
              </a:rPr>
              <a:t>People all over Southampton rejoiced and celebrated the end of the war.</a:t>
            </a:r>
          </a:p>
        </p:txBody>
      </p:sp>
      <p:pic>
        <p:nvPicPr>
          <p:cNvPr id="3" name="Picture 2" descr="An illustration of a British flag on a stick. ">
            <a:extLst>
              <a:ext uri="{FF2B5EF4-FFF2-40B4-BE49-F238E27FC236}">
                <a16:creationId xmlns:a16="http://schemas.microsoft.com/office/drawing/2014/main" id="{824EC995-DE0D-6A12-5C27-59D9E98820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262349">
            <a:off x="4777590" y="3683670"/>
            <a:ext cx="2161100" cy="2392646"/>
          </a:xfrm>
          <a:prstGeom prst="rect">
            <a:avLst/>
          </a:prstGeom>
        </p:spPr>
      </p:pic>
      <p:pic>
        <p:nvPicPr>
          <p:cNvPr id="12" name="Picture 11" descr="An illustration of a World War 1 soldier in green military uniform. He is smiling. ">
            <a:extLst>
              <a:ext uri="{FF2B5EF4-FFF2-40B4-BE49-F238E27FC236}">
                <a16:creationId xmlns:a16="http://schemas.microsoft.com/office/drawing/2014/main" id="{60448786-5CB9-92EE-3276-A09BA26AEE0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99898" y="1950347"/>
            <a:ext cx="1347001" cy="4471069"/>
          </a:xfrm>
          <a:prstGeom prst="rect">
            <a:avLst/>
          </a:prstGeom>
        </p:spPr>
      </p:pic>
      <p:grpSp>
        <p:nvGrpSpPr>
          <p:cNvPr id="13" name="Group 12" descr="The front page of the Daily Mail from marking the end of World War One. On it is written 'IT'S OVER! Joy and thanksgiving mark start of the Armistice on greatest day in our history.'">
            <a:extLst>
              <a:ext uri="{FF2B5EF4-FFF2-40B4-BE49-F238E27FC236}">
                <a16:creationId xmlns:a16="http://schemas.microsoft.com/office/drawing/2014/main" id="{CB5F5FBF-D267-B299-7D16-1F6A32E56A2A}"/>
              </a:ext>
            </a:extLst>
          </p:cNvPr>
          <p:cNvGrpSpPr/>
          <p:nvPr/>
        </p:nvGrpSpPr>
        <p:grpSpPr>
          <a:xfrm>
            <a:off x="7050795" y="397037"/>
            <a:ext cx="4719446" cy="6108099"/>
            <a:chOff x="580753" y="288199"/>
            <a:chExt cx="4719446" cy="6108099"/>
          </a:xfrm>
        </p:grpSpPr>
        <p:pic>
          <p:nvPicPr>
            <p:cNvPr id="16" name="Picture 15" descr="A newspaper with a newspaper and a newspaper with a newspaper and a newspaper with a newspaper and a newspaper with a newspaper and a newspaper with a newspaper and a newspaper with a newspaper and a newspaper with&#10;&#10;Description automatically generated">
              <a:extLst>
                <a:ext uri="{FF2B5EF4-FFF2-40B4-BE49-F238E27FC236}">
                  <a16:creationId xmlns:a16="http://schemas.microsoft.com/office/drawing/2014/main" id="{214FF13B-40E8-9EDC-D61E-E5315ECC72D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8538" y="288199"/>
              <a:ext cx="4671661" cy="6079957"/>
            </a:xfrm>
            <a:prstGeom prst="rect">
              <a:avLst/>
            </a:prstGeom>
            <a:ln w="22225">
              <a:solidFill>
                <a:schemeClr val="tx1"/>
              </a:solidFill>
            </a:ln>
          </p:spPr>
        </p:pic>
        <p:sp>
          <p:nvSpPr>
            <p:cNvPr id="21" name="TextBox 20">
              <a:extLst>
                <a:ext uri="{FF2B5EF4-FFF2-40B4-BE49-F238E27FC236}">
                  <a16:creationId xmlns:a16="http://schemas.microsoft.com/office/drawing/2014/main" id="{62B334A1-BE5F-6E04-B53F-EBADBB19C4A7}"/>
                </a:ext>
              </a:extLst>
            </p:cNvPr>
            <p:cNvSpPr txBox="1"/>
            <p:nvPr/>
          </p:nvSpPr>
          <p:spPr>
            <a:xfrm>
              <a:off x="580753" y="6180854"/>
              <a:ext cx="1034527" cy="215444"/>
            </a:xfrm>
            <a:prstGeom prst="rect">
              <a:avLst/>
            </a:prstGeom>
            <a:noFill/>
          </p:spPr>
          <p:txBody>
            <a:bodyPr wrap="square">
              <a:spAutoFit/>
            </a:bodyPr>
            <a:lstStyle/>
            <a:p>
              <a:r>
                <a:rPr lang="en-GB" sz="800" b="0" i="0" dirty="0">
                  <a:solidFill>
                    <a:schemeClr val="bg1">
                      <a:lumMod val="75000"/>
                    </a:schemeClr>
                  </a:solidFill>
                  <a:effectLst/>
                  <a:latin typeface="Calibri" panose="020F0502020204030204" pitchFamily="34" charset="0"/>
                  <a:cs typeface="Calibri" panose="020F0502020204030204" pitchFamily="34" charset="0"/>
                </a:rPr>
                <a:t>©</a:t>
              </a:r>
              <a:r>
                <a:rPr lang="en-GB" sz="800" b="0" i="0" dirty="0" err="1">
                  <a:solidFill>
                    <a:schemeClr val="bg1">
                      <a:lumMod val="75000"/>
                    </a:schemeClr>
                  </a:solidFill>
                  <a:effectLst/>
                  <a:latin typeface="Calibri" panose="020F0502020204030204" pitchFamily="34" charset="0"/>
                  <a:cs typeface="Calibri" panose="020F0502020204030204" pitchFamily="34" charset="0"/>
                </a:rPr>
                <a:t>Alamy</a:t>
              </a:r>
              <a:r>
                <a:rPr lang="en-GB" sz="800" b="0" i="0" dirty="0">
                  <a:solidFill>
                    <a:schemeClr val="bg1">
                      <a:lumMod val="75000"/>
                    </a:schemeClr>
                  </a:solidFill>
                  <a:effectLst/>
                  <a:latin typeface="Calibri" panose="020F0502020204030204" pitchFamily="34" charset="0"/>
                  <a:cs typeface="Calibri" panose="020F0502020204030204" pitchFamily="34" charset="0"/>
                </a:rPr>
                <a:t> RD36MK</a:t>
              </a:r>
              <a:endParaRPr lang="en-GB" sz="800" dirty="0">
                <a:solidFill>
                  <a:schemeClr val="bg1">
                    <a:lumMod val="75000"/>
                  </a:schemeClr>
                </a:solidFill>
                <a:latin typeface="Calibri" panose="020F0502020204030204" pitchFamily="34" charset="0"/>
                <a:cs typeface="Calibri" panose="020F0502020204030204" pitchFamily="34" charset="0"/>
              </a:endParaRPr>
            </a:p>
          </p:txBody>
        </p:sp>
      </p:grpSp>
      <p:pic>
        <p:nvPicPr>
          <p:cNvPr id="15" name="Logo">
            <a:extLst>
              <a:ext uri="{FF2B5EF4-FFF2-40B4-BE49-F238E27FC236}">
                <a16:creationId xmlns:a16="http://schemas.microsoft.com/office/drawing/2014/main" id="{C74B279E-4D51-382E-8D99-B49BE927D5DE}"/>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344150" y="5614988"/>
            <a:ext cx="1847849" cy="1241570"/>
          </a:xfrm>
          <a:prstGeom prst="rect">
            <a:avLst/>
          </a:prstGeom>
        </p:spPr>
      </p:pic>
    </p:spTree>
    <p:extLst>
      <p:ext uri="{BB962C8B-B14F-4D97-AF65-F5344CB8AC3E}">
        <p14:creationId xmlns:p14="http://schemas.microsoft.com/office/powerpoint/2010/main" val="17854635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2" presetClass="entr" presetSubtype="2" decel="5000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1000" fill="hold"/>
                                        <p:tgtEl>
                                          <p:spTgt spid="12"/>
                                        </p:tgtEl>
                                        <p:attrNameLst>
                                          <p:attrName>ppt_x</p:attrName>
                                        </p:attrNameLst>
                                      </p:cBhvr>
                                      <p:tavLst>
                                        <p:tav tm="0">
                                          <p:val>
                                            <p:strVal val="1+#ppt_w/2"/>
                                          </p:val>
                                        </p:tav>
                                        <p:tav tm="100000">
                                          <p:val>
                                            <p:strVal val="#ppt_x"/>
                                          </p:val>
                                        </p:tav>
                                      </p:tavLst>
                                    </p:anim>
                                    <p:anim calcmode="lin" valueType="num">
                                      <p:cBhvr additive="base">
                                        <p:cTn id="15" dur="1000" fill="hold"/>
                                        <p:tgtEl>
                                          <p:spTgt spid="12"/>
                                        </p:tgtEl>
                                        <p:attrNameLst>
                                          <p:attrName>ppt_y</p:attrName>
                                        </p:attrNameLst>
                                      </p:cBhvr>
                                      <p:tavLst>
                                        <p:tav tm="0">
                                          <p:val>
                                            <p:strVal val="#ppt_y"/>
                                          </p:val>
                                        </p:tav>
                                        <p:tav tm="100000">
                                          <p:val>
                                            <p:strVal val="#ppt_y"/>
                                          </p:val>
                                        </p:tav>
                                      </p:tavLst>
                                    </p:anim>
                                  </p:childTnLst>
                                </p:cTn>
                              </p:par>
                              <p:par>
                                <p:cTn id="16" presetID="2" presetClass="entr" presetSubtype="2" decel="5000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1000" fill="hold"/>
                                        <p:tgtEl>
                                          <p:spTgt spid="3"/>
                                        </p:tgtEl>
                                        <p:attrNameLst>
                                          <p:attrName>ppt_x</p:attrName>
                                        </p:attrNameLst>
                                      </p:cBhvr>
                                      <p:tavLst>
                                        <p:tav tm="0">
                                          <p:val>
                                            <p:strVal val="1+#ppt_w/2"/>
                                          </p:val>
                                        </p:tav>
                                        <p:tav tm="100000">
                                          <p:val>
                                            <p:strVal val="#ppt_x"/>
                                          </p:val>
                                        </p:tav>
                                      </p:tavLst>
                                    </p:anim>
                                    <p:anim calcmode="lin" valueType="num">
                                      <p:cBhvr additive="base">
                                        <p:cTn id="19" dur="10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23" grpId="0"/>
      <p:bldP spid="20" grpId="0"/>
      <p:bldP spid="22" grpId="0"/>
      <p:bldP spid="2"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488</TotalTime>
  <Words>2762</Words>
  <Application>Microsoft Macintosh PowerPoint</Application>
  <PresentationFormat>Widescreen</PresentationFormat>
  <Paragraphs>213</Paragraphs>
  <Slides>25</Slides>
  <Notes>25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Calibri</vt:lpstr>
      <vt:lpstr>Aptos</vt:lpstr>
      <vt:lpstr>Superclarendon Rg</vt:lpstr>
      <vt:lpstr>Calibri Light</vt:lpstr>
      <vt:lpstr>Linkpen 17a Print</vt:lpstr>
      <vt:lpstr>Arial</vt:lpstr>
      <vt:lpstr>Office Theme</vt:lpstr>
      <vt:lpstr>20th Century Southampton</vt:lpstr>
      <vt:lpstr>Questions</vt:lpstr>
      <vt:lpstr>World War 1</vt:lpstr>
      <vt:lpstr>Great Britain Declares War on Germany</vt:lpstr>
      <vt:lpstr>Embarkation Port No. 1 </vt:lpstr>
      <vt:lpstr>Supplies for the Front </vt:lpstr>
      <vt:lpstr>The Home Front</vt:lpstr>
      <vt:lpstr>Votes for Women </vt:lpstr>
      <vt:lpstr>The End of World War 1</vt:lpstr>
      <vt:lpstr>Remembrance</vt:lpstr>
      <vt:lpstr>World War 2 Begins</vt:lpstr>
      <vt:lpstr>The Allies and The Axis Powers</vt:lpstr>
      <vt:lpstr>Evacuees</vt:lpstr>
      <vt:lpstr>Spitfires!</vt:lpstr>
      <vt:lpstr>Air-raids</vt:lpstr>
      <vt:lpstr>D-Day</vt:lpstr>
      <vt:lpstr>Southampton’s Contributions to the War Effort</vt:lpstr>
      <vt:lpstr>Homes for Heroes </vt:lpstr>
      <vt:lpstr>Post War Housing </vt:lpstr>
      <vt:lpstr>Atlantic Park</vt:lpstr>
      <vt:lpstr>Refugees</vt:lpstr>
      <vt:lpstr>Basque Refugees</vt:lpstr>
      <vt:lpstr>Migrants rebuild Britain</vt:lpstr>
      <vt:lpstr>The Windrush Generation</vt:lpstr>
      <vt:lpstr>Southampton today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Teacher's Pet Classroom Resources</cp:lastModifiedBy>
  <cp:revision>71</cp:revision>
  <dcterms:created xsi:type="dcterms:W3CDTF">2022-12-09T08:02:53Z</dcterms:created>
  <dcterms:modified xsi:type="dcterms:W3CDTF">2026-01-08T08:03:33Z</dcterms:modified>
</cp:coreProperties>
</file>