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83"/>
    <p:restoredTop sz="94694"/>
  </p:normalViewPr>
  <p:slideViewPr>
    <p:cSldViewPr snapToGrid="0">
      <p:cViewPr varScale="1">
        <p:scale>
          <a:sx n="80" d="100"/>
          <a:sy n="80" d="100"/>
        </p:scale>
        <p:origin x="126" y="966"/>
      </p:cViewPr>
      <p:guideLst/>
    </p:cSldViewPr>
  </p:slideViewPr>
  <p:notesTextViewPr>
    <p:cViewPr>
      <p:scale>
        <a:sx n="40" d="100"/>
        <a:sy n="4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977CC-C782-EE45-B877-698D77305E84}"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B7BAC-DCD3-164A-BB30-6A230474D9EC}" type="slidenum">
              <a:rPr lang="en-US" smtClean="0"/>
              <a:t>‹#›</a:t>
            </a:fld>
            <a:endParaRPr lang="en-US"/>
          </a:p>
        </p:txBody>
      </p:sp>
    </p:spTree>
    <p:extLst>
      <p:ext uri="{BB962C8B-B14F-4D97-AF65-F5344CB8AC3E}">
        <p14:creationId xmlns:p14="http://schemas.microsoft.com/office/powerpoint/2010/main" val="12113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B7BAC-DCD3-164A-BB30-6A230474D9EC}" type="slidenum">
              <a:rPr lang="en-US" smtClean="0"/>
              <a:t>1</a:t>
            </a:fld>
            <a:endParaRPr lang="en-US"/>
          </a:p>
        </p:txBody>
      </p:sp>
    </p:spTree>
    <p:extLst>
      <p:ext uri="{BB962C8B-B14F-4D97-AF65-F5344CB8AC3E}">
        <p14:creationId xmlns:p14="http://schemas.microsoft.com/office/powerpoint/2010/main" val="2913986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EC4FC-D3FD-3ECE-2A9E-F1A8F1ECD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4BC57-FEBC-71C5-4018-871A268BF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FA8EB-8B25-6951-2FFB-2DF8AA6B78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5E2A55-5265-098A-3EB4-BB20C2FA55BF}"/>
              </a:ext>
            </a:extLst>
          </p:cNvPr>
          <p:cNvSpPr>
            <a:spLocks noGrp="1"/>
          </p:cNvSpPr>
          <p:nvPr>
            <p:ph type="sldNum" sz="quarter" idx="5"/>
          </p:nvPr>
        </p:nvSpPr>
        <p:spPr/>
        <p:txBody>
          <a:bodyPr/>
          <a:lstStyle/>
          <a:p>
            <a:fld id="{22DB7BAC-DCD3-164A-BB30-6A230474D9EC}" type="slidenum">
              <a:rPr lang="en-US" smtClean="0"/>
              <a:t>10</a:t>
            </a:fld>
            <a:endParaRPr lang="en-US"/>
          </a:p>
        </p:txBody>
      </p:sp>
    </p:spTree>
    <p:extLst>
      <p:ext uri="{BB962C8B-B14F-4D97-AF65-F5344CB8AC3E}">
        <p14:creationId xmlns:p14="http://schemas.microsoft.com/office/powerpoint/2010/main" val="37464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F30F5-004C-E7D3-7AC7-4A9E7B986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C0590-96F8-4F92-0A79-3729E9C5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BF66D-540D-266F-A12E-721FCE8C1D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55C2F5-9001-25D0-3189-707837FE5A61}"/>
              </a:ext>
            </a:extLst>
          </p:cNvPr>
          <p:cNvSpPr>
            <a:spLocks noGrp="1"/>
          </p:cNvSpPr>
          <p:nvPr>
            <p:ph type="sldNum" sz="quarter" idx="5"/>
          </p:nvPr>
        </p:nvSpPr>
        <p:spPr/>
        <p:txBody>
          <a:bodyPr/>
          <a:lstStyle/>
          <a:p>
            <a:fld id="{22DB7BAC-DCD3-164A-BB30-6A230474D9EC}" type="slidenum">
              <a:rPr lang="en-US" smtClean="0"/>
              <a:t>11</a:t>
            </a:fld>
            <a:endParaRPr lang="en-US"/>
          </a:p>
        </p:txBody>
      </p:sp>
    </p:spTree>
    <p:extLst>
      <p:ext uri="{BB962C8B-B14F-4D97-AF65-F5344CB8AC3E}">
        <p14:creationId xmlns:p14="http://schemas.microsoft.com/office/powerpoint/2010/main" val="44474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AC4E7-707D-7A93-5F31-53DF8A930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376D0-A97A-8D69-6552-D8E2C193F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5A5EE-2EC2-EED5-44EE-3E1709FB9F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F52059-F404-1D9C-F412-35EFBD1C7D06}"/>
              </a:ext>
            </a:extLst>
          </p:cNvPr>
          <p:cNvSpPr>
            <a:spLocks noGrp="1"/>
          </p:cNvSpPr>
          <p:nvPr>
            <p:ph type="sldNum" sz="quarter" idx="5"/>
          </p:nvPr>
        </p:nvSpPr>
        <p:spPr/>
        <p:txBody>
          <a:bodyPr/>
          <a:lstStyle/>
          <a:p>
            <a:fld id="{22DB7BAC-DCD3-164A-BB30-6A230474D9EC}" type="slidenum">
              <a:rPr lang="en-US" smtClean="0"/>
              <a:t>12</a:t>
            </a:fld>
            <a:endParaRPr lang="en-US"/>
          </a:p>
        </p:txBody>
      </p:sp>
    </p:spTree>
    <p:extLst>
      <p:ext uri="{BB962C8B-B14F-4D97-AF65-F5344CB8AC3E}">
        <p14:creationId xmlns:p14="http://schemas.microsoft.com/office/powerpoint/2010/main" val="764035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4B366-1F34-21F4-18A4-3F7AC1B0E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02972-61E0-8909-1173-B9136D5A2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C2BA1-0B0F-0317-15F5-787AB20BC6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11A4B8-B6EA-DC1F-5BDF-67D818D67547}"/>
              </a:ext>
            </a:extLst>
          </p:cNvPr>
          <p:cNvSpPr>
            <a:spLocks noGrp="1"/>
          </p:cNvSpPr>
          <p:nvPr>
            <p:ph type="sldNum" sz="quarter" idx="5"/>
          </p:nvPr>
        </p:nvSpPr>
        <p:spPr/>
        <p:txBody>
          <a:bodyPr/>
          <a:lstStyle/>
          <a:p>
            <a:fld id="{22DB7BAC-DCD3-164A-BB30-6A230474D9EC}" type="slidenum">
              <a:rPr lang="en-US" smtClean="0"/>
              <a:t>13</a:t>
            </a:fld>
            <a:endParaRPr lang="en-US"/>
          </a:p>
        </p:txBody>
      </p:sp>
    </p:spTree>
    <p:extLst>
      <p:ext uri="{BB962C8B-B14F-4D97-AF65-F5344CB8AC3E}">
        <p14:creationId xmlns:p14="http://schemas.microsoft.com/office/powerpoint/2010/main" val="3528611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22053-D555-4B81-E1CF-20FBF9F06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9086E-EA04-BA23-DC89-C810DBF0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D44F8-9A7C-A7F7-DEA0-53AD920F41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97CA89-34E9-0DCD-D44C-10927E18E91E}"/>
              </a:ext>
            </a:extLst>
          </p:cNvPr>
          <p:cNvSpPr>
            <a:spLocks noGrp="1"/>
          </p:cNvSpPr>
          <p:nvPr>
            <p:ph type="sldNum" sz="quarter" idx="5"/>
          </p:nvPr>
        </p:nvSpPr>
        <p:spPr/>
        <p:txBody>
          <a:bodyPr/>
          <a:lstStyle/>
          <a:p>
            <a:fld id="{22DB7BAC-DCD3-164A-BB30-6A230474D9EC}" type="slidenum">
              <a:rPr lang="en-US" smtClean="0"/>
              <a:t>14</a:t>
            </a:fld>
            <a:endParaRPr lang="en-US"/>
          </a:p>
        </p:txBody>
      </p:sp>
    </p:spTree>
    <p:extLst>
      <p:ext uri="{BB962C8B-B14F-4D97-AF65-F5344CB8AC3E}">
        <p14:creationId xmlns:p14="http://schemas.microsoft.com/office/powerpoint/2010/main" val="903286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C97B9-F47A-796F-6115-A4C937E42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38501-38C9-0984-9312-7DF6F9AC8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9A760-FD41-F40D-6FF2-CB41831772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5A37D2-BE9F-7AA2-FC4E-D73DA79AAA9E}"/>
              </a:ext>
            </a:extLst>
          </p:cNvPr>
          <p:cNvSpPr>
            <a:spLocks noGrp="1"/>
          </p:cNvSpPr>
          <p:nvPr>
            <p:ph type="sldNum" sz="quarter" idx="5"/>
          </p:nvPr>
        </p:nvSpPr>
        <p:spPr/>
        <p:txBody>
          <a:bodyPr/>
          <a:lstStyle/>
          <a:p>
            <a:fld id="{22DB7BAC-DCD3-164A-BB30-6A230474D9EC}" type="slidenum">
              <a:rPr lang="en-US" smtClean="0"/>
              <a:t>15</a:t>
            </a:fld>
            <a:endParaRPr lang="en-US"/>
          </a:p>
        </p:txBody>
      </p:sp>
    </p:spTree>
    <p:extLst>
      <p:ext uri="{BB962C8B-B14F-4D97-AF65-F5344CB8AC3E}">
        <p14:creationId xmlns:p14="http://schemas.microsoft.com/office/powerpoint/2010/main" val="3719063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BADB-D48D-C9E7-C3B7-65B9E5DC1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641F2-D9C6-C470-82A8-AA76F6A6F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3B73D-E9AD-1830-9F7C-8CEFAF4296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45FB28-CD8A-AECB-8D6E-6A36F993381B}"/>
              </a:ext>
            </a:extLst>
          </p:cNvPr>
          <p:cNvSpPr>
            <a:spLocks noGrp="1"/>
          </p:cNvSpPr>
          <p:nvPr>
            <p:ph type="sldNum" sz="quarter" idx="5"/>
          </p:nvPr>
        </p:nvSpPr>
        <p:spPr/>
        <p:txBody>
          <a:bodyPr/>
          <a:lstStyle/>
          <a:p>
            <a:fld id="{22DB7BAC-DCD3-164A-BB30-6A230474D9EC}" type="slidenum">
              <a:rPr lang="en-US" smtClean="0"/>
              <a:t>16</a:t>
            </a:fld>
            <a:endParaRPr lang="en-US"/>
          </a:p>
        </p:txBody>
      </p:sp>
    </p:spTree>
    <p:extLst>
      <p:ext uri="{BB962C8B-B14F-4D97-AF65-F5344CB8AC3E}">
        <p14:creationId xmlns:p14="http://schemas.microsoft.com/office/powerpoint/2010/main" val="289867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6E1AF-936B-1603-A042-627FE5F23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CC9E0-3FE7-CD5A-5B40-ADF8CAD2F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313A7-4E95-60A7-D838-3FE51875A5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8EF464-733E-5010-9296-27F3A675DDD8}"/>
              </a:ext>
            </a:extLst>
          </p:cNvPr>
          <p:cNvSpPr>
            <a:spLocks noGrp="1"/>
          </p:cNvSpPr>
          <p:nvPr>
            <p:ph type="sldNum" sz="quarter" idx="5"/>
          </p:nvPr>
        </p:nvSpPr>
        <p:spPr/>
        <p:txBody>
          <a:bodyPr/>
          <a:lstStyle/>
          <a:p>
            <a:fld id="{22DB7BAC-DCD3-164A-BB30-6A230474D9EC}" type="slidenum">
              <a:rPr lang="en-US" smtClean="0"/>
              <a:t>17</a:t>
            </a:fld>
            <a:endParaRPr lang="en-US"/>
          </a:p>
        </p:txBody>
      </p:sp>
    </p:spTree>
    <p:extLst>
      <p:ext uri="{BB962C8B-B14F-4D97-AF65-F5344CB8AC3E}">
        <p14:creationId xmlns:p14="http://schemas.microsoft.com/office/powerpoint/2010/main" val="392018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BA56-B662-5A5F-D190-BAD73C5D7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FE3A4-E05A-29A5-252C-8D365D026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40F81-3657-D3A0-94F8-F492A83369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400D51-8316-30B8-BDE3-5EE00E661D84}"/>
              </a:ext>
            </a:extLst>
          </p:cNvPr>
          <p:cNvSpPr>
            <a:spLocks noGrp="1"/>
          </p:cNvSpPr>
          <p:nvPr>
            <p:ph type="sldNum" sz="quarter" idx="5"/>
          </p:nvPr>
        </p:nvSpPr>
        <p:spPr/>
        <p:txBody>
          <a:bodyPr/>
          <a:lstStyle/>
          <a:p>
            <a:fld id="{22DB7BAC-DCD3-164A-BB30-6A230474D9EC}" type="slidenum">
              <a:rPr lang="en-US" smtClean="0"/>
              <a:t>2</a:t>
            </a:fld>
            <a:endParaRPr lang="en-US"/>
          </a:p>
        </p:txBody>
      </p:sp>
    </p:spTree>
    <p:extLst>
      <p:ext uri="{BB962C8B-B14F-4D97-AF65-F5344CB8AC3E}">
        <p14:creationId xmlns:p14="http://schemas.microsoft.com/office/powerpoint/2010/main" val="214322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15F1-8CE1-56A0-F456-8676FC469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493E8-5A8A-095A-8F75-078E4BB82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BA6AE-8621-4C9A-D1FE-371C40983B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7FB651-97D0-B15E-E13F-317620C0BEBD}"/>
              </a:ext>
            </a:extLst>
          </p:cNvPr>
          <p:cNvSpPr>
            <a:spLocks noGrp="1"/>
          </p:cNvSpPr>
          <p:nvPr>
            <p:ph type="sldNum" sz="quarter" idx="5"/>
          </p:nvPr>
        </p:nvSpPr>
        <p:spPr/>
        <p:txBody>
          <a:bodyPr/>
          <a:lstStyle/>
          <a:p>
            <a:fld id="{22DB7BAC-DCD3-164A-BB30-6A230474D9EC}" type="slidenum">
              <a:rPr lang="en-US" smtClean="0"/>
              <a:t>3</a:t>
            </a:fld>
            <a:endParaRPr lang="en-US"/>
          </a:p>
        </p:txBody>
      </p:sp>
    </p:spTree>
    <p:extLst>
      <p:ext uri="{BB962C8B-B14F-4D97-AF65-F5344CB8AC3E}">
        <p14:creationId xmlns:p14="http://schemas.microsoft.com/office/powerpoint/2010/main" val="331567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E173F-BFD3-D2C3-02AC-CEBE1A0E0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1DD80-56AB-9B2C-D117-A3907B06B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AAB93-178C-EA8E-20D1-42CABC83C3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37F649-0043-8B8A-62F4-D70D4FADEC5A}"/>
              </a:ext>
            </a:extLst>
          </p:cNvPr>
          <p:cNvSpPr>
            <a:spLocks noGrp="1"/>
          </p:cNvSpPr>
          <p:nvPr>
            <p:ph type="sldNum" sz="quarter" idx="5"/>
          </p:nvPr>
        </p:nvSpPr>
        <p:spPr/>
        <p:txBody>
          <a:bodyPr/>
          <a:lstStyle/>
          <a:p>
            <a:fld id="{22DB7BAC-DCD3-164A-BB30-6A230474D9EC}" type="slidenum">
              <a:rPr lang="en-US" smtClean="0"/>
              <a:t>4</a:t>
            </a:fld>
            <a:endParaRPr lang="en-US"/>
          </a:p>
        </p:txBody>
      </p:sp>
    </p:spTree>
    <p:extLst>
      <p:ext uri="{BB962C8B-B14F-4D97-AF65-F5344CB8AC3E}">
        <p14:creationId xmlns:p14="http://schemas.microsoft.com/office/powerpoint/2010/main" val="284699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4E078-EB92-7661-9CF0-4CF2B364D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1C7FB-2279-2E7A-D5AC-4A138F026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8AC82-E6E8-9DC7-A3C0-10BB4FF2F0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8EA6BE-B74F-F482-6222-CA5AB0C4E02C}"/>
              </a:ext>
            </a:extLst>
          </p:cNvPr>
          <p:cNvSpPr>
            <a:spLocks noGrp="1"/>
          </p:cNvSpPr>
          <p:nvPr>
            <p:ph type="sldNum" sz="quarter" idx="5"/>
          </p:nvPr>
        </p:nvSpPr>
        <p:spPr/>
        <p:txBody>
          <a:bodyPr/>
          <a:lstStyle/>
          <a:p>
            <a:fld id="{22DB7BAC-DCD3-164A-BB30-6A230474D9EC}" type="slidenum">
              <a:rPr lang="en-US" smtClean="0"/>
              <a:t>5</a:t>
            </a:fld>
            <a:endParaRPr lang="en-US"/>
          </a:p>
        </p:txBody>
      </p:sp>
    </p:spTree>
    <p:extLst>
      <p:ext uri="{BB962C8B-B14F-4D97-AF65-F5344CB8AC3E}">
        <p14:creationId xmlns:p14="http://schemas.microsoft.com/office/powerpoint/2010/main" val="388854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643EA-D730-8CBD-F459-7B88AAE25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0B059-13D6-A26B-7AE2-5004F50B0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F5E01-7C63-50A3-AA30-EA20022CCE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F5BA69-B6B3-3FED-59FE-18A6EC76B4D7}"/>
              </a:ext>
            </a:extLst>
          </p:cNvPr>
          <p:cNvSpPr>
            <a:spLocks noGrp="1"/>
          </p:cNvSpPr>
          <p:nvPr>
            <p:ph type="sldNum" sz="quarter" idx="5"/>
          </p:nvPr>
        </p:nvSpPr>
        <p:spPr/>
        <p:txBody>
          <a:bodyPr/>
          <a:lstStyle/>
          <a:p>
            <a:fld id="{22DB7BAC-DCD3-164A-BB30-6A230474D9EC}" type="slidenum">
              <a:rPr lang="en-US" smtClean="0"/>
              <a:t>6</a:t>
            </a:fld>
            <a:endParaRPr lang="en-US"/>
          </a:p>
        </p:txBody>
      </p:sp>
    </p:spTree>
    <p:extLst>
      <p:ext uri="{BB962C8B-B14F-4D97-AF65-F5344CB8AC3E}">
        <p14:creationId xmlns:p14="http://schemas.microsoft.com/office/powerpoint/2010/main" val="405871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1A307-F045-B6BB-454E-D0E90D053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7D7A1-446B-ECCF-F178-1A7278710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208BB-78AC-84B8-14DC-D383C0C5DD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8D4F3D-2E85-376F-E898-BC29EC20552D}"/>
              </a:ext>
            </a:extLst>
          </p:cNvPr>
          <p:cNvSpPr>
            <a:spLocks noGrp="1"/>
          </p:cNvSpPr>
          <p:nvPr>
            <p:ph type="sldNum" sz="quarter" idx="5"/>
          </p:nvPr>
        </p:nvSpPr>
        <p:spPr/>
        <p:txBody>
          <a:bodyPr/>
          <a:lstStyle/>
          <a:p>
            <a:fld id="{22DB7BAC-DCD3-164A-BB30-6A230474D9EC}" type="slidenum">
              <a:rPr lang="en-US" smtClean="0"/>
              <a:t>7</a:t>
            </a:fld>
            <a:endParaRPr lang="en-US"/>
          </a:p>
        </p:txBody>
      </p:sp>
    </p:spTree>
    <p:extLst>
      <p:ext uri="{BB962C8B-B14F-4D97-AF65-F5344CB8AC3E}">
        <p14:creationId xmlns:p14="http://schemas.microsoft.com/office/powerpoint/2010/main" val="3645847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871A0-D8B0-C0A8-EADC-110DAD77F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04728-C470-215C-CA55-3C97A8258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4D318-848A-34E0-5522-7111F05504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9DFBB3-1787-E777-0A08-A311FED6AEC7}"/>
              </a:ext>
            </a:extLst>
          </p:cNvPr>
          <p:cNvSpPr>
            <a:spLocks noGrp="1"/>
          </p:cNvSpPr>
          <p:nvPr>
            <p:ph type="sldNum" sz="quarter" idx="5"/>
          </p:nvPr>
        </p:nvSpPr>
        <p:spPr/>
        <p:txBody>
          <a:bodyPr/>
          <a:lstStyle/>
          <a:p>
            <a:fld id="{22DB7BAC-DCD3-164A-BB30-6A230474D9EC}" type="slidenum">
              <a:rPr lang="en-US" smtClean="0"/>
              <a:t>8</a:t>
            </a:fld>
            <a:endParaRPr lang="en-US"/>
          </a:p>
        </p:txBody>
      </p:sp>
    </p:spTree>
    <p:extLst>
      <p:ext uri="{BB962C8B-B14F-4D97-AF65-F5344CB8AC3E}">
        <p14:creationId xmlns:p14="http://schemas.microsoft.com/office/powerpoint/2010/main" val="4123539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BF354-C0E8-D05C-EE17-B980F9D72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A1A13-6C79-302C-7FB7-C875EB4897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5BAD8-E671-73CE-9F3A-2CE340A09F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58614B-88E4-CC8E-6B92-E5151B33D460}"/>
              </a:ext>
            </a:extLst>
          </p:cNvPr>
          <p:cNvSpPr>
            <a:spLocks noGrp="1"/>
          </p:cNvSpPr>
          <p:nvPr>
            <p:ph type="sldNum" sz="quarter" idx="5"/>
          </p:nvPr>
        </p:nvSpPr>
        <p:spPr/>
        <p:txBody>
          <a:bodyPr/>
          <a:lstStyle/>
          <a:p>
            <a:fld id="{22DB7BAC-DCD3-164A-BB30-6A230474D9EC}" type="slidenum">
              <a:rPr lang="en-US" smtClean="0"/>
              <a:t>9</a:t>
            </a:fld>
            <a:endParaRPr lang="en-US"/>
          </a:p>
        </p:txBody>
      </p:sp>
    </p:spTree>
    <p:extLst>
      <p:ext uri="{BB962C8B-B14F-4D97-AF65-F5344CB8AC3E}">
        <p14:creationId xmlns:p14="http://schemas.microsoft.com/office/powerpoint/2010/main" val="131471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845-0F9B-9E73-F8EB-25A28BF247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A5AC35-87CB-0202-5185-AB1F63EA8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9BDA376-E56B-F329-D90B-C7B1554C62A6}"/>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D722C398-2D14-6651-12C4-C4C97A6FA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F1E7A-EF19-215B-EA2F-97F8943F77B6}"/>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368290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C127-2A4E-7F0D-6EF6-557B381F53F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5B175F-B065-9374-0F33-9A552F2607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EFD4B4-612F-ECDD-9304-6B72A285720B}"/>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DD4FE5AC-A583-0454-635E-5BF82D782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06885-AD3C-96E7-AD0A-9E5BCA264ED8}"/>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64344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070D3-5032-1170-F10E-E37A56BC0DA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CB5DD9-0FF4-7366-B84A-15F1B7AF524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D05B5F-6FC6-6F0D-5C24-CFFE098E0465}"/>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53B7BDAE-8219-CBBC-8301-720772F90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79219-FAF1-3E55-33BF-E750A018E985}"/>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1812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BCF8-0432-8AA9-0913-5741FB76BE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A04FEB-2AE4-4422-2B61-85081D51DB2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714BF5-79FB-F2BA-0155-8117362FD627}"/>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8E94097E-FED6-D30F-E3AC-6EE470188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8D0C9-2138-667B-25BF-D7A3DACC14C7}"/>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283746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1F5F-24FA-C352-4296-710243818B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7104B4A-FC1D-E7B0-B67D-990CE443F0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DA95ECB-8EA9-5006-78A6-6763F64A31AC}"/>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09917147-734C-DEF2-E265-E408A9ED5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739D3-34BC-DFE9-6D77-2410D9C16EEE}"/>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22637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51A-1493-290B-2C1D-28BD566A46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2BD91B-DEDC-9C56-4EAE-1EE62D5251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FA68819-CCEF-0CCB-DBBF-2840D916200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B9C079-2F9A-29C6-4B64-E800EE6D32D3}"/>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6" name="Footer Placeholder 5">
            <a:extLst>
              <a:ext uri="{FF2B5EF4-FFF2-40B4-BE49-F238E27FC236}">
                <a16:creationId xmlns:a16="http://schemas.microsoft.com/office/drawing/2014/main" id="{BD5C2D05-03E9-D5A6-51D6-A23A8AD2F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89CD0-2CB5-3678-C548-5F2B4A9D2CAC}"/>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29295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84F1-04DD-3830-B73C-0E6FF300452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A12498-D159-CB3A-0B21-A0BA4AC60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94286AB-6C5F-B9B2-236D-6DF98B235AD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A0BD041-BE9B-E7D0-1A05-1F492E1B4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0BADFAB-60BD-9250-FA1D-77E9EEF251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BC60FA-ECD9-1C04-1110-04EE6F3C764C}"/>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8" name="Footer Placeholder 7">
            <a:extLst>
              <a:ext uri="{FF2B5EF4-FFF2-40B4-BE49-F238E27FC236}">
                <a16:creationId xmlns:a16="http://schemas.microsoft.com/office/drawing/2014/main" id="{D1B09209-3249-C1E3-6C41-A15366FF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41B056-A1DE-AD32-A80D-6972D84D6A4E}"/>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97242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C7E4-7A27-E604-AD8A-94636D64F2A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F82221-CFE6-5B82-A0D1-FA2AE1432391}"/>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4" name="Footer Placeholder 3">
            <a:extLst>
              <a:ext uri="{FF2B5EF4-FFF2-40B4-BE49-F238E27FC236}">
                <a16:creationId xmlns:a16="http://schemas.microsoft.com/office/drawing/2014/main" id="{D548CFAF-6012-CC1A-10C1-C1B2880FE3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0CFA2-1592-493E-7643-1DFFE7C71D00}"/>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320324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D3C02-FAE7-4420-75BA-43CC025C1FB1}"/>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3" name="Footer Placeholder 2">
            <a:extLst>
              <a:ext uri="{FF2B5EF4-FFF2-40B4-BE49-F238E27FC236}">
                <a16:creationId xmlns:a16="http://schemas.microsoft.com/office/drawing/2014/main" id="{A368C5B9-8155-EB49-23AA-DDAB3876E2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418A8-E2E5-DDAA-A370-D70862F723C5}"/>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29779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51FC-0F88-18CF-3895-3FB64CE0CC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F9C437E-5F87-D97E-ABFD-6EF93D4D69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8242CC1-E44B-0BB0-5687-FDEFA9368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A8AEFC-5B31-9F51-DD3A-68C67FB84685}"/>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6" name="Footer Placeholder 5">
            <a:extLst>
              <a:ext uri="{FF2B5EF4-FFF2-40B4-BE49-F238E27FC236}">
                <a16:creationId xmlns:a16="http://schemas.microsoft.com/office/drawing/2014/main" id="{19786F2C-BBB1-9013-0AA1-B95A68A585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34883-571F-5ECC-15AB-5A844F014CA9}"/>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900622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1BB4-FCB8-1FD7-22AD-129EDD700B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5490FD9-B48C-DAEB-13C1-4A1B3DE629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FCEEAA-560C-372E-EFF1-F65CA5623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62BAE3-7871-F6C8-B2D9-0DA891171404}"/>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6" name="Footer Placeholder 5">
            <a:extLst>
              <a:ext uri="{FF2B5EF4-FFF2-40B4-BE49-F238E27FC236}">
                <a16:creationId xmlns:a16="http://schemas.microsoft.com/office/drawing/2014/main" id="{2B7FCDB3-D5C9-DD6A-A07D-93263B404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DC691-B126-3319-59E4-038F990E91CA}"/>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345213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E6035-15DB-3831-4216-DD52BF7C2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EF8CCE-BB2E-5C04-373D-F2181ED28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9974BF-D92F-624B-EB4B-C970BB5FD4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9ABAA1E0-08E4-771A-7574-5DAE705BC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72C5C6-2648-BE16-F08C-89457EAF5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9D08A7-193F-C14C-B9B9-A2E9965A11D1}" type="slidenum">
              <a:rPr lang="en-US" smtClean="0"/>
              <a:t>‹#›</a:t>
            </a:fld>
            <a:endParaRPr lang="en-US"/>
          </a:p>
        </p:txBody>
      </p:sp>
    </p:spTree>
    <p:extLst>
      <p:ext uri="{BB962C8B-B14F-4D97-AF65-F5344CB8AC3E}">
        <p14:creationId xmlns:p14="http://schemas.microsoft.com/office/powerpoint/2010/main" val="248697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65C1-D881-BBC5-0BC6-AA236EC115D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On the street – A Spotter’s Guide</a:t>
            </a:r>
          </a:p>
        </p:txBody>
      </p:sp>
      <p:pic>
        <p:nvPicPr>
          <p:cNvPr id="15" name="Picture 14">
            <a:extLst>
              <a:ext uri="{FF2B5EF4-FFF2-40B4-BE49-F238E27FC236}">
                <a16:creationId xmlns:a16="http://schemas.microsoft.com/office/drawing/2014/main" id="{32E17F0F-DA66-4D0A-3EB9-4DE0F83F31F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337544" y="721"/>
            <a:ext cx="6855734" cy="2668052"/>
          </a:xfrm>
          <a:prstGeom prst="rect">
            <a:avLst/>
          </a:prstGeom>
        </p:spPr>
      </p:pic>
      <p:pic>
        <p:nvPicPr>
          <p:cNvPr id="17" name="Picture 16" descr="On the street">
            <a:extLst>
              <a:ext uri="{FF2B5EF4-FFF2-40B4-BE49-F238E27FC236}">
                <a16:creationId xmlns:a16="http://schemas.microsoft.com/office/drawing/2014/main" id="{9C6F972E-6A20-6AB8-4863-334F342CCD6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1850064"/>
            <a:ext cx="5688419" cy="999461"/>
          </a:xfrm>
          <a:prstGeom prst="rect">
            <a:avLst/>
          </a:prstGeom>
        </p:spPr>
      </p:pic>
      <p:pic>
        <p:nvPicPr>
          <p:cNvPr id="13" name="Picture 12" descr="A Spotter's Guide">
            <a:extLst>
              <a:ext uri="{FF2B5EF4-FFF2-40B4-BE49-F238E27FC236}">
                <a16:creationId xmlns:a16="http://schemas.microsoft.com/office/drawing/2014/main" id="{AEC2A55E-5017-AC3C-A1D2-3C1AD7A9AF6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2583711"/>
            <a:ext cx="12193278" cy="1531089"/>
          </a:xfrm>
          <a:prstGeom prst="rect">
            <a:avLst/>
          </a:prstGeom>
        </p:spPr>
      </p:pic>
      <p:pic>
        <p:nvPicPr>
          <p:cNvPr id="9" name="Picture 8" descr="A row of street signs">
            <a:extLst>
              <a:ext uri="{FF2B5EF4-FFF2-40B4-BE49-F238E27FC236}">
                <a16:creationId xmlns:a16="http://schemas.microsoft.com/office/drawing/2014/main" id="{5E8E7212-0FDF-8BF8-C1D9-2C0A8ADF552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0" y="3519376"/>
            <a:ext cx="12193280" cy="3338623"/>
          </a:xfrm>
          <a:prstGeom prst="rect">
            <a:avLst/>
          </a:prstGeom>
        </p:spPr>
      </p:pic>
    </p:spTree>
    <p:extLst>
      <p:ext uri="{BB962C8B-B14F-4D97-AF65-F5344CB8AC3E}">
        <p14:creationId xmlns:p14="http://schemas.microsoft.com/office/powerpoint/2010/main" val="27800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EABFAB0-81FE-1157-3BD3-7477A9270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69F8C-681C-5F97-7CA7-CF5772392EF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Street Surfaces</a:t>
            </a:r>
          </a:p>
        </p:txBody>
      </p:sp>
      <p:pic>
        <p:nvPicPr>
          <p:cNvPr id="5" name="Picture 4" descr="Have you ever thought about the heritage under your feet? It can tell you when a road was first built, and what it was built for! ​&#10;&#10;​&#10;&#10;Some examples might be concrete slabs, stone, brick, tarmac, or even cobbles. You often get many different types on the same stretch of pavement, showing how it has been replaced or repaired over the years. Photos of 6 differnt types of street surface: - stone slabs, concrete slabs, cobbles, tarmac, brick and granite setts">
            <a:extLst>
              <a:ext uri="{FF2B5EF4-FFF2-40B4-BE49-F238E27FC236}">
                <a16:creationId xmlns:a16="http://schemas.microsoft.com/office/drawing/2014/main" id="{F87AE9F8-5499-7547-7CCE-FD14ADD94919}"/>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76" y="-2"/>
            <a:ext cx="12193273" cy="6857276"/>
          </a:xfrm>
          <a:prstGeom prst="rect">
            <a:avLst/>
          </a:prstGeom>
        </p:spPr>
      </p:pic>
      <p:pic>
        <p:nvPicPr>
          <p:cNvPr id="6" name="Picture 5" descr="What street surfaces do you see on your way to school?">
            <a:extLst>
              <a:ext uri="{FF2B5EF4-FFF2-40B4-BE49-F238E27FC236}">
                <a16:creationId xmlns:a16="http://schemas.microsoft.com/office/drawing/2014/main" id="{3FBC78C2-F64D-4375-2BC2-949E313423F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996762" y="720"/>
            <a:ext cx="5092995" cy="2072629"/>
          </a:xfrm>
          <a:prstGeom prst="rect">
            <a:avLst/>
          </a:prstGeom>
        </p:spPr>
      </p:pic>
    </p:spTree>
    <p:extLst>
      <p:ext uri="{BB962C8B-B14F-4D97-AF65-F5344CB8AC3E}">
        <p14:creationId xmlns:p14="http://schemas.microsoft.com/office/powerpoint/2010/main" val="394112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E509BE2-470A-2436-CCBD-430A39739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4A135-E2F3-0782-B42A-A7816AC1E1F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Crossings and beacons</a:t>
            </a:r>
          </a:p>
        </p:txBody>
      </p:sp>
      <p:pic>
        <p:nvPicPr>
          <p:cNvPr id="4" name="Picture 3" descr="Crossing roads is something we all do almost every day. The first official crossings were introduced in 1935, and the lights that accompanied them were almost immediately called ‘Belisha Beacons’, after the Transport Minister who introduced them. ​&#10;&#10;​&#10;&#10;The painted white stripes, which led to the crossings becoming known as ‘zebra crossings’ were first introduced in 1949.  A photo of the famous Abbey Road zebra crossing">
            <a:extLst>
              <a:ext uri="{FF2B5EF4-FFF2-40B4-BE49-F238E27FC236}">
                <a16:creationId xmlns:a16="http://schemas.microsoft.com/office/drawing/2014/main" id="{D36F3F54-D775-C2D0-762B-A10A8BA7210A}"/>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724"/>
            <a:ext cx="12193273" cy="6857275"/>
          </a:xfrm>
          <a:prstGeom prst="rect">
            <a:avLst/>
          </a:prstGeom>
        </p:spPr>
      </p:pic>
      <p:pic>
        <p:nvPicPr>
          <p:cNvPr id="6" name="Picture 5" descr="Abbey Road, in London, has the only listed road crossing. Do you know what it is famous for?">
            <a:extLst>
              <a:ext uri="{FF2B5EF4-FFF2-40B4-BE49-F238E27FC236}">
                <a16:creationId xmlns:a16="http://schemas.microsoft.com/office/drawing/2014/main" id="{9A984BE2-E502-CB88-0F2E-63E7050E3E1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34716" y="721"/>
            <a:ext cx="5558564" cy="3508024"/>
          </a:xfrm>
          <a:prstGeom prst="rect">
            <a:avLst/>
          </a:prstGeom>
        </p:spPr>
      </p:pic>
    </p:spTree>
    <p:extLst>
      <p:ext uri="{BB962C8B-B14F-4D97-AF65-F5344CB8AC3E}">
        <p14:creationId xmlns:p14="http://schemas.microsoft.com/office/powerpoint/2010/main" val="404621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255675C-6766-4BAD-7767-B9BC99DE5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C42A14-69FE-1784-618E-C977D5AE9C4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Bollards and railings</a:t>
            </a:r>
          </a:p>
        </p:txBody>
      </p:sp>
      <p:pic>
        <p:nvPicPr>
          <p:cNvPr id="5" name="Picture 4" descr="Bollards have been used since the 1700s to protect people and buildings, from horses and carts in the early days to cars and lorries today. ​&#10;&#10;​&#10;&#10;The first bollards were made of wood, before iron ones replaced them. In fact, old cannons were repurposed in many port cities and harbours - although most bollards were made specifically for the job! ​&#10;&#10;​&#10;&#10;Many, however, were removed during the Second World War to be smelted down and turned into guns and ammunition. ​Photos of different types of bollards and railings">
            <a:extLst>
              <a:ext uri="{FF2B5EF4-FFF2-40B4-BE49-F238E27FC236}">
                <a16:creationId xmlns:a16="http://schemas.microsoft.com/office/drawing/2014/main" id="{04014F11-6538-F9E2-1B52-4DFFDEEE07D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12193272" cy="6857275"/>
          </a:xfrm>
          <a:prstGeom prst="rect">
            <a:avLst/>
          </a:prstGeom>
        </p:spPr>
      </p:pic>
    </p:spTree>
    <p:extLst>
      <p:ext uri="{BB962C8B-B14F-4D97-AF65-F5344CB8AC3E}">
        <p14:creationId xmlns:p14="http://schemas.microsoft.com/office/powerpoint/2010/main" val="38643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D1E7719-C691-524F-AC4C-0E7807044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78825-4E48-4E0A-B342-6D6FB61DAC3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Fountains and water pumps</a:t>
            </a:r>
          </a:p>
        </p:txBody>
      </p:sp>
      <p:pic>
        <p:nvPicPr>
          <p:cNvPr id="4" name="Picture 3" descr="You can still find public drinking fountains and water pumps in many urban and rural places, especially in public parks. But did you know that they were originally intended as a health intervention in the Victorian era? ​&#10;&#10;​&#10;&#10;Introducing safe drinking water into communities helped stop the spread of the deadly illness cholera. The first drinking fountains were installed in Liverpool by Charles Pierre Melly, who had seen examples during a visit to Geneva, in Switzerland, in 1852. ​&#10;&#10;​&#10;&#10;Special troughs also provided drinking water for cattle and other animals on their way into market towns. ​A photo of a fancy blue water fountain and a stone drinking trough for cattle">
            <a:extLst>
              <a:ext uri="{FF2B5EF4-FFF2-40B4-BE49-F238E27FC236}">
                <a16:creationId xmlns:a16="http://schemas.microsoft.com/office/drawing/2014/main" id="{7400C75F-D639-7751-9E4E-39D98E0D69B9}"/>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25"/>
            <a:ext cx="12193272" cy="6857274"/>
          </a:xfrm>
          <a:prstGeom prst="rect">
            <a:avLst/>
          </a:prstGeom>
        </p:spPr>
      </p:pic>
      <p:pic>
        <p:nvPicPr>
          <p:cNvPr id="6" name="Picture 5" descr="Is there a drinking fountain in your local area?">
            <a:extLst>
              <a:ext uri="{FF2B5EF4-FFF2-40B4-BE49-F238E27FC236}">
                <a16:creationId xmlns:a16="http://schemas.microsoft.com/office/drawing/2014/main" id="{F0741B4A-15C9-2ABC-670F-2758D9F3CCB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96000" y="3560157"/>
            <a:ext cx="4622899" cy="2753832"/>
          </a:xfrm>
          <a:prstGeom prst="rect">
            <a:avLst/>
          </a:prstGeom>
        </p:spPr>
      </p:pic>
    </p:spTree>
    <p:extLst>
      <p:ext uri="{BB962C8B-B14F-4D97-AF65-F5344CB8AC3E}">
        <p14:creationId xmlns:p14="http://schemas.microsoft.com/office/powerpoint/2010/main" val="203360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E56E328-4ECD-5A74-7150-75286FAA4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291908-186F-7D78-45D3-015C0E95862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Street lamps and lamp posts</a:t>
            </a:r>
          </a:p>
        </p:txBody>
      </p:sp>
      <p:pic>
        <p:nvPicPr>
          <p:cNvPr id="5" name="Picture 4" descr="The first public street to be illuminated by gaslight was Pall Mall, in London, in 1807. The lights became increasingly popular, and many different designs, normally made from iron, quickly followed. ​&#10;&#10;​&#10;&#10;The first electric lights were introduced in 1879, when 40 lights were put up between Westminster and Waterloo. ​&#10;&#10;​&#10;&#10;Outside London, Chesterfield in Derbyshire and Taunton in Somerset were lit by electricity from the 1880s. ​Photos of 5 different types of street lamps and lamp posts">
            <a:extLst>
              <a:ext uri="{FF2B5EF4-FFF2-40B4-BE49-F238E27FC236}">
                <a16:creationId xmlns:a16="http://schemas.microsoft.com/office/drawing/2014/main" id="{72BCE520-4D35-ABE1-AFA4-39A9B41A84FB}"/>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12193272" cy="6857274"/>
          </a:xfrm>
          <a:prstGeom prst="rect">
            <a:avLst/>
          </a:prstGeom>
        </p:spPr>
      </p:pic>
      <p:pic>
        <p:nvPicPr>
          <p:cNvPr id="6" name="Picture 5" descr="What is the oldest street lamp in your local area?">
            <a:extLst>
              <a:ext uri="{FF2B5EF4-FFF2-40B4-BE49-F238E27FC236}">
                <a16:creationId xmlns:a16="http://schemas.microsoft.com/office/drawing/2014/main" id="{E0893339-AC64-C41F-D547-12205DC7A8A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996223" y="4061637"/>
            <a:ext cx="5197056" cy="2796362"/>
          </a:xfrm>
          <a:prstGeom prst="rect">
            <a:avLst/>
          </a:prstGeom>
        </p:spPr>
      </p:pic>
    </p:spTree>
    <p:extLst>
      <p:ext uri="{BB962C8B-B14F-4D97-AF65-F5344CB8AC3E}">
        <p14:creationId xmlns:p14="http://schemas.microsoft.com/office/powerpoint/2010/main" val="152990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671F1F0-A05F-72EB-B3A1-995445A72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CC531-70F0-4593-3D4A-581806E5D45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Weather vanes</a:t>
            </a:r>
          </a:p>
        </p:txBody>
      </p:sp>
      <p:pic>
        <p:nvPicPr>
          <p:cNvPr id="4" name="Picture 3" descr="Weather vanes were originally used on tall buildings to show people on the ground which way the wind was blowing from. Over time, designs changed and became more detailed – they often reflected local landmarks or legends.  Photos of 4 different shaped weather vanes:- a sheep, a postman, a name and Britannia">
            <a:extLst>
              <a:ext uri="{FF2B5EF4-FFF2-40B4-BE49-F238E27FC236}">
                <a16:creationId xmlns:a16="http://schemas.microsoft.com/office/drawing/2014/main" id="{84BA4316-694A-FD50-6CBB-2CCDFFAB15FC}"/>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726"/>
            <a:ext cx="12193270" cy="6857273"/>
          </a:xfrm>
          <a:prstGeom prst="rect">
            <a:avLst/>
          </a:prstGeom>
        </p:spPr>
      </p:pic>
      <p:pic>
        <p:nvPicPr>
          <p:cNvPr id="6" name="Picture 5" descr="What unusual weather vanes have you seen?">
            <a:extLst>
              <a:ext uri="{FF2B5EF4-FFF2-40B4-BE49-F238E27FC236}">
                <a16:creationId xmlns:a16="http://schemas.microsoft.com/office/drawing/2014/main" id="{3A9C0D19-A316-83D0-92C5-E30550D7F4B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2598" y="3584519"/>
            <a:ext cx="5231219" cy="3551273"/>
          </a:xfrm>
          <a:prstGeom prst="rect">
            <a:avLst/>
          </a:prstGeom>
        </p:spPr>
      </p:pic>
    </p:spTree>
    <p:extLst>
      <p:ext uri="{BB962C8B-B14F-4D97-AF65-F5344CB8AC3E}">
        <p14:creationId xmlns:p14="http://schemas.microsoft.com/office/powerpoint/2010/main" val="369855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F46AA5-C6F3-38FA-3119-7281FFE8E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B8CE1-38C3-9AE3-9D14-B1E7C20CFC2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Statues and sculptures</a:t>
            </a:r>
          </a:p>
        </p:txBody>
      </p:sp>
      <p:pic>
        <p:nvPicPr>
          <p:cNvPr id="5" name="Picture 4" descr="For hundreds of years, we have celebrated important people and events with statues and sculptures in public places. ​&#10;&#10;​&#10;&#10;Sometimes a sculpture can tell you something about the past, sometimes it is just there for us to enjoy as a piece of art. Through our culture, places, stories, and rituals we pass down what matters to us. Photos of 4 different statues: - a soldier, a bear, a fisherman and a footballer">
            <a:extLst>
              <a:ext uri="{FF2B5EF4-FFF2-40B4-BE49-F238E27FC236}">
                <a16:creationId xmlns:a16="http://schemas.microsoft.com/office/drawing/2014/main" id="{E4F4DB5F-903A-9531-E489-D36C278968F8}"/>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726"/>
            <a:ext cx="12193268" cy="6857273"/>
          </a:xfrm>
          <a:prstGeom prst="rect">
            <a:avLst/>
          </a:prstGeom>
        </p:spPr>
      </p:pic>
      <p:pic>
        <p:nvPicPr>
          <p:cNvPr id="6" name="Picture 5" descr="WHat or who would you like to see a statue of in your neighbourhood?">
            <a:extLst>
              <a:ext uri="{FF2B5EF4-FFF2-40B4-BE49-F238E27FC236}">
                <a16:creationId xmlns:a16="http://schemas.microsoft.com/office/drawing/2014/main" id="{42FAE5E5-E2F0-2AD0-D8E6-FF59AD3942E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889898" y="720"/>
            <a:ext cx="5303381" cy="2838173"/>
          </a:xfrm>
          <a:prstGeom prst="rect">
            <a:avLst/>
          </a:prstGeom>
        </p:spPr>
      </p:pic>
    </p:spTree>
    <p:extLst>
      <p:ext uri="{BB962C8B-B14F-4D97-AF65-F5344CB8AC3E}">
        <p14:creationId xmlns:p14="http://schemas.microsoft.com/office/powerpoint/2010/main" val="12546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C89F7-862C-4C0B-C50E-654027525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A761A-32C7-D8F7-FBDD-63F1F1C9779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Get out there!</a:t>
            </a:r>
          </a:p>
        </p:txBody>
      </p:sp>
      <p:grpSp>
        <p:nvGrpSpPr>
          <p:cNvPr id="8" name="Group 7" descr="You can use your Street Spotter’s Guide to mark off the different things that you find. It’s very unlikely that you will find them all in one place, so you’ll need to remember to take it to different places that you go. Get out there and see what evidence you can find of history on the streets. Take a look at this presentation to find out more about things you could find on a local walk. ​​​">
            <a:extLst>
              <a:ext uri="{FF2B5EF4-FFF2-40B4-BE49-F238E27FC236}">
                <a16:creationId xmlns:a16="http://schemas.microsoft.com/office/drawing/2014/main" id="{29915F9E-0815-1056-6EE2-E5848B15586E}"/>
              </a:ext>
            </a:extLst>
          </p:cNvPr>
          <p:cNvGrpSpPr/>
          <p:nvPr/>
        </p:nvGrpSpPr>
        <p:grpSpPr>
          <a:xfrm>
            <a:off x="0" y="720"/>
            <a:ext cx="12193269" cy="6857279"/>
            <a:chOff x="0" y="720"/>
            <a:chExt cx="12193269" cy="6857279"/>
          </a:xfrm>
        </p:grpSpPr>
        <p:pic>
          <p:nvPicPr>
            <p:cNvPr id="4" name="Picture 3" descr="You can use your Street Spotter’s Guide to mark off the different things that you find. It’s very unlikely that you will find them all in one place, so you’ll need to remember to take it to different places that you go.">
              <a:extLst>
                <a:ext uri="{FF2B5EF4-FFF2-40B4-BE49-F238E27FC236}">
                  <a16:creationId xmlns:a16="http://schemas.microsoft.com/office/drawing/2014/main" id="{54BFD18D-A896-2F3E-A828-06BCB0E5B125}"/>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727"/>
              <a:ext cx="12193268" cy="6857272"/>
            </a:xfrm>
            <a:prstGeom prst="rect">
              <a:avLst/>
            </a:prstGeom>
          </p:spPr>
        </p:pic>
        <p:pic>
          <p:nvPicPr>
            <p:cNvPr id="7" name="Picture 6" descr="The Street Spotter's Guide">
              <a:extLst>
                <a:ext uri="{FF2B5EF4-FFF2-40B4-BE49-F238E27FC236}">
                  <a16:creationId xmlns:a16="http://schemas.microsoft.com/office/drawing/2014/main" id="{FE851173-2F8D-55BA-D216-0FA5B8C41E1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52884" y="720"/>
              <a:ext cx="3739116" cy="4868992"/>
            </a:xfrm>
            <a:prstGeom prst="rect">
              <a:avLst/>
            </a:prstGeom>
          </p:spPr>
        </p:pic>
        <p:pic>
          <p:nvPicPr>
            <p:cNvPr id="3" name="Picture 2" descr="Get out there and see what evidence you can find of history on the streets.">
              <a:extLst>
                <a:ext uri="{FF2B5EF4-FFF2-40B4-BE49-F238E27FC236}">
                  <a16:creationId xmlns:a16="http://schemas.microsoft.com/office/drawing/2014/main" id="{146F85A9-5E48-B22E-0E77-0B21874518C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2522023"/>
              <a:ext cx="8261684" cy="1315453"/>
            </a:xfrm>
            <a:prstGeom prst="rect">
              <a:avLst/>
            </a:prstGeom>
          </p:spPr>
        </p:pic>
        <p:pic>
          <p:nvPicPr>
            <p:cNvPr id="5" name="Picture 4">
              <a:extLst>
                <a:ext uri="{FF2B5EF4-FFF2-40B4-BE49-F238E27FC236}">
                  <a16:creationId xmlns:a16="http://schemas.microsoft.com/office/drawing/2014/main" id="{56269E68-42F6-5528-5CAC-083D3CF4B4ED}"/>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3563470"/>
              <a:ext cx="7637929" cy="3293809"/>
            </a:xfrm>
            <a:prstGeom prst="rect">
              <a:avLst/>
            </a:prstGeom>
          </p:spPr>
        </p:pic>
        <p:pic>
          <p:nvPicPr>
            <p:cNvPr id="6" name="Picture 5" descr="Take a look at this presentation to find out more about things you could find on a local walk. ​">
              <a:extLst>
                <a:ext uri="{FF2B5EF4-FFF2-40B4-BE49-F238E27FC236}">
                  <a16:creationId xmlns:a16="http://schemas.microsoft.com/office/drawing/2014/main" id="{D0F7B416-3F1B-D15B-F357-C4CD525342D2}"/>
                </a:ext>
                <a:ext uri="{C183D7F6-B498-43B3-948B-1728B52AA6E4}">
                  <adec:decorative xmlns:adec="http://schemas.microsoft.com/office/drawing/2017/decorative" val="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058526" y="4074695"/>
              <a:ext cx="5133472" cy="2782584"/>
            </a:xfrm>
            <a:prstGeom prst="rect">
              <a:avLst/>
            </a:prstGeom>
          </p:spPr>
        </p:pic>
      </p:grpSp>
    </p:spTree>
    <p:extLst>
      <p:ext uri="{BB962C8B-B14F-4D97-AF65-F5344CB8AC3E}">
        <p14:creationId xmlns:p14="http://schemas.microsoft.com/office/powerpoint/2010/main" val="151480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5F1F00A-AA27-3CB2-F971-7AFCFCDCE3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9AAA9-9B26-81C1-30B6-46B814C0C28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Your local area is full of history.</a:t>
            </a:r>
          </a:p>
        </p:txBody>
      </p:sp>
      <p:pic>
        <p:nvPicPr>
          <p:cNvPr id="7" name="Picture 6" descr="Your local area is full of history.">
            <a:extLst>
              <a:ext uri="{FF2B5EF4-FFF2-40B4-BE49-F238E27FC236}">
                <a16:creationId xmlns:a16="http://schemas.microsoft.com/office/drawing/2014/main" id="{B8C2AEA7-9FE8-AA5B-28DB-DA9AAFA6E7F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01478" y="1520456"/>
            <a:ext cx="9803219" cy="3890796"/>
          </a:xfrm>
          <a:prstGeom prst="rect">
            <a:avLst/>
          </a:prstGeom>
        </p:spPr>
      </p:pic>
      <p:pic>
        <p:nvPicPr>
          <p:cNvPr id="3" name="Picture 2" descr="A group of street signs">
            <a:extLst>
              <a:ext uri="{FF2B5EF4-FFF2-40B4-BE49-F238E27FC236}">
                <a16:creationId xmlns:a16="http://schemas.microsoft.com/office/drawing/2014/main" id="{77ED77CF-B599-81ED-2E72-3EBEEE27487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3636334"/>
            <a:ext cx="12193280" cy="3221665"/>
          </a:xfrm>
          <a:prstGeom prst="rect">
            <a:avLst/>
          </a:prstGeom>
        </p:spPr>
      </p:pic>
      <p:pic>
        <p:nvPicPr>
          <p:cNvPr id="5" name="Picture 4">
            <a:extLst>
              <a:ext uri="{FF2B5EF4-FFF2-40B4-BE49-F238E27FC236}">
                <a16:creationId xmlns:a16="http://schemas.microsoft.com/office/drawing/2014/main" id="{79E884D4-3C42-5AE8-BBF3-43651B7A26B5}"/>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720"/>
            <a:ext cx="12192000" cy="3890796"/>
          </a:xfrm>
          <a:prstGeom prst="rect">
            <a:avLst/>
          </a:prstGeom>
        </p:spPr>
      </p:pic>
    </p:spTree>
    <p:extLst>
      <p:ext uri="{BB962C8B-B14F-4D97-AF65-F5344CB8AC3E}">
        <p14:creationId xmlns:p14="http://schemas.microsoft.com/office/powerpoint/2010/main" val="111050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accel="50000" decel="5000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D139532-2C46-3F7C-1656-B9F29DC5C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4BCF5-D654-9FD7-E16B-5DBAD8D4E24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Architecture through the ages</a:t>
            </a:r>
          </a:p>
        </p:txBody>
      </p:sp>
      <p:pic>
        <p:nvPicPr>
          <p:cNvPr id="3" name="Picture 2" descr="The style and design of buildings has changed over time. They can give clues to when they were built or what changes have been made over time.​ Remember, a building may have been changed many times and have ‘bits’, from several different time periods!​Photos showing a Medieval, Victorian and Postwar building.">
            <a:extLst>
              <a:ext uri="{FF2B5EF4-FFF2-40B4-BE49-F238E27FC236}">
                <a16:creationId xmlns:a16="http://schemas.microsoft.com/office/drawing/2014/main" id="{F7EBC572-2475-0CFC-CF39-3EBD3CBB6787}"/>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20"/>
            <a:ext cx="12193280" cy="6857279"/>
          </a:xfrm>
          <a:prstGeom prst="rect">
            <a:avLst/>
          </a:prstGeom>
        </p:spPr>
      </p:pic>
      <p:pic>
        <p:nvPicPr>
          <p:cNvPr id="5" name="Picture 4" descr="What is the oldest building in your area.">
            <a:extLst>
              <a:ext uri="{FF2B5EF4-FFF2-40B4-BE49-F238E27FC236}">
                <a16:creationId xmlns:a16="http://schemas.microsoft.com/office/drawing/2014/main" id="{3438CCD7-6387-BA7B-DEF9-8BEFF187A7E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729870" y="720"/>
            <a:ext cx="4462130" cy="2306545"/>
          </a:xfrm>
          <a:prstGeom prst="rect">
            <a:avLst/>
          </a:prstGeom>
        </p:spPr>
      </p:pic>
    </p:spTree>
    <p:extLst>
      <p:ext uri="{BB962C8B-B14F-4D97-AF65-F5344CB8AC3E}">
        <p14:creationId xmlns:p14="http://schemas.microsoft.com/office/powerpoint/2010/main" val="158720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248B3A-401F-4207-57E3-5FC283BF26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1FAA7D-E9A5-296C-AC8C-64B24D7BB78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Telephone boxes</a:t>
            </a:r>
          </a:p>
        </p:txBody>
      </p:sp>
      <p:pic>
        <p:nvPicPr>
          <p:cNvPr id="2" name="Picture 1" descr="Although many telephone boxes now have other uses (including libraries, first aid stations, and even a little theatre!) they are still an important part of many streets. ​One of the earliest examples, known as the K1, was designed in 1921 and was made from concrete with a red wooden door. There have been many developments in the design since then and there are lots of different styles of telephone box to look out for.​ Photos showing 4 different designs of telephone box">
            <a:extLst>
              <a:ext uri="{FF2B5EF4-FFF2-40B4-BE49-F238E27FC236}">
                <a16:creationId xmlns:a16="http://schemas.microsoft.com/office/drawing/2014/main" id="{321D3E52-54CF-321A-CADA-2F9EF2C9BFCD}"/>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20"/>
            <a:ext cx="12193279" cy="6857279"/>
          </a:xfrm>
          <a:prstGeom prst="rect">
            <a:avLst/>
          </a:prstGeom>
        </p:spPr>
      </p:pic>
      <p:pic>
        <p:nvPicPr>
          <p:cNvPr id="5" name="Picture 4" descr="Where is your nearest telephone box?">
            <a:extLst>
              <a:ext uri="{FF2B5EF4-FFF2-40B4-BE49-F238E27FC236}">
                <a16:creationId xmlns:a16="http://schemas.microsoft.com/office/drawing/2014/main" id="{C04705D6-5D45-224F-B7BA-AACEF40D42F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791539" y="-67519"/>
            <a:ext cx="4090043" cy="1998433"/>
          </a:xfrm>
          <a:prstGeom prst="rect">
            <a:avLst/>
          </a:prstGeom>
        </p:spPr>
      </p:pic>
    </p:spTree>
    <p:extLst>
      <p:ext uri="{BB962C8B-B14F-4D97-AF65-F5344CB8AC3E}">
        <p14:creationId xmlns:p14="http://schemas.microsoft.com/office/powerpoint/2010/main" val="23230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B261B37-48A4-E40B-CF9F-196B9B1D3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8B286-92F1-E609-59A2-E98821AA25A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Royal cyphers</a:t>
            </a:r>
          </a:p>
        </p:txBody>
      </p:sp>
      <p:pic>
        <p:nvPicPr>
          <p:cNvPr id="4" name="Picture 3" descr="Many of the most familiar objects we find on the street were first introduced by national organisations, such as Royal Mail, or British Telecom. As a result, the ‘Royal cypher’ was included in many designs. ​&#10;​&#10;&#10;The Royal cypher (a cypher is a type of symbol) is made up of the first initial of the King or Queen’s first name, together with the letter R, which either stands for king (Rex) or queen (Regina) in Latin. A good place to spot these cyphers is on post boxes. ​&#10;​&#10;&#10;Most recent cyphers also include a Roman numeral, which is used when the King or Queen wasn’t the first one with that name – all except for George V, who just used GR, which makes it a good one to look out for. ​ A diagram shows the different cyphers.">
            <a:extLst>
              <a:ext uri="{FF2B5EF4-FFF2-40B4-BE49-F238E27FC236}">
                <a16:creationId xmlns:a16="http://schemas.microsoft.com/office/drawing/2014/main" id="{E11A4BC5-0E35-0D96-EE3D-30B3A32F1FB5}"/>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12193279" cy="6857279"/>
          </a:xfrm>
          <a:prstGeom prst="rect">
            <a:avLst/>
          </a:prstGeom>
        </p:spPr>
      </p:pic>
      <p:pic>
        <p:nvPicPr>
          <p:cNvPr id="5" name="Picture 4" descr="Have you spotted a post box with King Charles III's cypher yet?">
            <a:extLst>
              <a:ext uri="{FF2B5EF4-FFF2-40B4-BE49-F238E27FC236}">
                <a16:creationId xmlns:a16="http://schemas.microsoft.com/office/drawing/2014/main" id="{70A09DC5-F3DB-1342-7716-685816F263E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167423" y="721"/>
            <a:ext cx="4231758" cy="3316638"/>
          </a:xfrm>
          <a:prstGeom prst="rect">
            <a:avLst/>
          </a:prstGeom>
        </p:spPr>
      </p:pic>
    </p:spTree>
    <p:extLst>
      <p:ext uri="{BB962C8B-B14F-4D97-AF65-F5344CB8AC3E}">
        <p14:creationId xmlns:p14="http://schemas.microsoft.com/office/powerpoint/2010/main" val="202023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FCF499-9545-8AF8-F344-4D9382B407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9DA63-DAAD-3ED4-E409-8D2A038B13E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Post boxes</a:t>
            </a:r>
          </a:p>
        </p:txBody>
      </p:sp>
      <p:pic>
        <p:nvPicPr>
          <p:cNvPr id="5" name="Picture 4" descr="The first Royal Mail post boxes were installed in England in 1853. Early post (or letter) boxes were red and hexagonal in shape – this made them easy to spot, but they were also heavy and expensive to produce. In 1859, a cylindrical design that was cheaper and easier to make was introduced around the country. You might also have seen post boxes fixed into walls – these started to be used in 1857. By the end of the 19th century there were over 33,500 post boxes in the United Kingdom. Photos of 4 different types of post box.">
            <a:extLst>
              <a:ext uri="{FF2B5EF4-FFF2-40B4-BE49-F238E27FC236}">
                <a16:creationId xmlns:a16="http://schemas.microsoft.com/office/drawing/2014/main" id="{75D13CB2-983B-24AE-8479-8AB8DA937084}"/>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1"/>
            <a:ext cx="12193277" cy="6857278"/>
          </a:xfrm>
          <a:prstGeom prst="rect">
            <a:avLst/>
          </a:prstGeom>
        </p:spPr>
      </p:pic>
      <p:pic>
        <p:nvPicPr>
          <p:cNvPr id="6" name="Picture 5" descr="How many different post boxes are there in your area?">
            <a:extLst>
              <a:ext uri="{FF2B5EF4-FFF2-40B4-BE49-F238E27FC236}">
                <a16:creationId xmlns:a16="http://schemas.microsoft.com/office/drawing/2014/main" id="{1897E4AD-EB8A-8F6D-C083-1D0DC82215D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146698" y="720"/>
            <a:ext cx="4253023" cy="2572359"/>
          </a:xfrm>
          <a:prstGeom prst="rect">
            <a:avLst/>
          </a:prstGeom>
        </p:spPr>
      </p:pic>
    </p:spTree>
    <p:extLst>
      <p:ext uri="{BB962C8B-B14F-4D97-AF65-F5344CB8AC3E}">
        <p14:creationId xmlns:p14="http://schemas.microsoft.com/office/powerpoint/2010/main" val="38648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573F638-F863-CFAF-6386-C7068C9F2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1B363-A190-E362-FA33-BA365A82298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Road Signs</a:t>
            </a:r>
          </a:p>
        </p:txBody>
      </p:sp>
      <p:pic>
        <p:nvPicPr>
          <p:cNvPr id="4" name="Picture 3" descr="Road signs might seem completely normal now, but the idea is only a few hundred years old. ​&#10;&#10;​&#10;&#10;Before that, many distances were only marked on stones! ​&#10;&#10;​&#10;&#10;Some signposts are known as ‘finger posts’, because they point in different directions! Early signs had many different designs until a new law called the 1930 Road Traffic Act standardised their colour and appearance across the country. ​Photos of differnt types of road signs">
            <a:extLst>
              <a:ext uri="{FF2B5EF4-FFF2-40B4-BE49-F238E27FC236}">
                <a16:creationId xmlns:a16="http://schemas.microsoft.com/office/drawing/2014/main" id="{325D9E2D-0AB4-A8CC-F771-23B16F790AFF}"/>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722"/>
            <a:ext cx="12193277" cy="6857278"/>
          </a:xfrm>
          <a:prstGeom prst="rect">
            <a:avLst/>
          </a:prstGeom>
        </p:spPr>
      </p:pic>
      <p:pic>
        <p:nvPicPr>
          <p:cNvPr id="6" name="Picture 5" descr="Are there any interesting road signs in your local area?">
            <a:extLst>
              <a:ext uri="{FF2B5EF4-FFF2-40B4-BE49-F238E27FC236}">
                <a16:creationId xmlns:a16="http://schemas.microsoft.com/office/drawing/2014/main" id="{52AC60D0-540F-45E0-1783-3BA602A3361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742120" y="721"/>
            <a:ext cx="4369981" cy="2742480"/>
          </a:xfrm>
          <a:prstGeom prst="rect">
            <a:avLst/>
          </a:prstGeom>
        </p:spPr>
      </p:pic>
    </p:spTree>
    <p:extLst>
      <p:ext uri="{BB962C8B-B14F-4D97-AF65-F5344CB8AC3E}">
        <p14:creationId xmlns:p14="http://schemas.microsoft.com/office/powerpoint/2010/main" val="253814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167215A-7C02-E79D-2E7A-BF4C45955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89546-29F0-2E7E-4603-292F86DA479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Shop signs</a:t>
            </a:r>
          </a:p>
        </p:txBody>
      </p:sp>
      <p:pic>
        <p:nvPicPr>
          <p:cNvPr id="5" name="Picture 4" descr="In the old days, many shopkeepers displayed the sign of the service they were offering above their shop. Not only could this be seen from a long way away, but it was also really useful when not everyone could read. ​&#10;&#10;​&#10;&#10;These are less common now, but you might still spot a ‘barber’s pole’, used by many hairdressers, if you go for a haircut.  Photos of 4 different shop signs, a tea shop, barbers, pub and hat shop">
            <a:extLst>
              <a:ext uri="{FF2B5EF4-FFF2-40B4-BE49-F238E27FC236}">
                <a16:creationId xmlns:a16="http://schemas.microsoft.com/office/drawing/2014/main" id="{A20EE5AF-93BD-F3D1-4525-1BDB4D05426C}"/>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0"/>
            <a:ext cx="12193275" cy="6857277"/>
          </a:xfrm>
          <a:prstGeom prst="rect">
            <a:avLst/>
          </a:prstGeom>
        </p:spPr>
      </p:pic>
      <p:pic>
        <p:nvPicPr>
          <p:cNvPr id="6" name="Picture 5" descr="Shop signs - Which ones can you recognise here?">
            <a:extLst>
              <a:ext uri="{FF2B5EF4-FFF2-40B4-BE49-F238E27FC236}">
                <a16:creationId xmlns:a16="http://schemas.microsoft.com/office/drawing/2014/main" id="{D61231A9-DDBD-2F93-B7A3-8F31EC8397C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96000" y="4189228"/>
            <a:ext cx="4866167" cy="2668771"/>
          </a:xfrm>
          <a:prstGeom prst="rect">
            <a:avLst/>
          </a:prstGeom>
        </p:spPr>
      </p:pic>
    </p:spTree>
    <p:extLst>
      <p:ext uri="{BB962C8B-B14F-4D97-AF65-F5344CB8AC3E}">
        <p14:creationId xmlns:p14="http://schemas.microsoft.com/office/powerpoint/2010/main" val="412029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878BE7A-8C25-B1F6-678B-5E3542987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FDCEF-BBE1-405A-3473-8DDBC94036F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Ghost signs</a:t>
            </a:r>
          </a:p>
        </p:txBody>
      </p:sp>
      <p:pic>
        <p:nvPicPr>
          <p:cNvPr id="4" name="Picture 3" descr="A photo of faded painted signs on buildings and two cartoon ghosts. In the past, adverts and signs were painted by hand above shops or onto the side of buildings. Many have now been painted over or covered with modern signs. If you can spot one it may be the only evidence of what a shop used to sell, or what a building was once used for. These signs will often have faded over the years and are from the past, so are called ghost signs! ​">
            <a:extLst>
              <a:ext uri="{FF2B5EF4-FFF2-40B4-BE49-F238E27FC236}">
                <a16:creationId xmlns:a16="http://schemas.microsoft.com/office/drawing/2014/main" id="{246FCF78-097A-AF7A-1E11-33E165862652}"/>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76" y="-1"/>
            <a:ext cx="12193275" cy="6857276"/>
          </a:xfrm>
          <a:prstGeom prst="rect">
            <a:avLst/>
          </a:prstGeom>
        </p:spPr>
      </p:pic>
      <p:pic>
        <p:nvPicPr>
          <p:cNvPr id="6" name="Picture 5" descr="Have you ever seen a ghost sign?">
            <a:extLst>
              <a:ext uri="{FF2B5EF4-FFF2-40B4-BE49-F238E27FC236}">
                <a16:creationId xmlns:a16="http://schemas.microsoft.com/office/drawing/2014/main" id="{61FBDDA1-F4B2-BCC7-5B25-2CB6847203A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907400" y="4219510"/>
            <a:ext cx="4688958" cy="2488018"/>
          </a:xfrm>
          <a:prstGeom prst="rect">
            <a:avLst/>
          </a:prstGeom>
        </p:spPr>
      </p:pic>
    </p:spTree>
    <p:extLst>
      <p:ext uri="{BB962C8B-B14F-4D97-AF65-F5344CB8AC3E}">
        <p14:creationId xmlns:p14="http://schemas.microsoft.com/office/powerpoint/2010/main" val="224491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TotalTime>
  <Words>74</Words>
  <Application>Microsoft Office PowerPoint</Application>
  <PresentationFormat>Widescreen</PresentationFormat>
  <Paragraphs>34</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Arial</vt:lpstr>
      <vt:lpstr>Aptos Display</vt:lpstr>
      <vt:lpstr>Office Theme</vt:lpstr>
      <vt:lpstr>On the street – A Spotter’s Guide</vt:lpstr>
      <vt:lpstr>Your local area is full of history.</vt:lpstr>
      <vt:lpstr>Architecture through the ages</vt:lpstr>
      <vt:lpstr>Telephone boxes</vt:lpstr>
      <vt:lpstr>Royal cyphers</vt:lpstr>
      <vt:lpstr>Post boxes</vt:lpstr>
      <vt:lpstr>Road Signs</vt:lpstr>
      <vt:lpstr>Shop signs</vt:lpstr>
      <vt:lpstr>Ghost signs</vt:lpstr>
      <vt:lpstr>Street Surfaces</vt:lpstr>
      <vt:lpstr>Crossings and beacons</vt:lpstr>
      <vt:lpstr>Bollards and railings</vt:lpstr>
      <vt:lpstr>Fountains and water pumps</vt:lpstr>
      <vt:lpstr>Street lamps and lamp posts</vt:lpstr>
      <vt:lpstr>Weather vanes</vt:lpstr>
      <vt:lpstr>Statues and sculptures</vt:lpstr>
      <vt:lpstr>Get out there!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Teacher's Pet Classroom Resources</dc:creator>
  <cp:lastModifiedBy>McHarg, Catherine</cp:lastModifiedBy>
  <cp:revision>10</cp:revision>
  <dcterms:created xsi:type="dcterms:W3CDTF">2025-05-13T14:13:46Z</dcterms:created>
  <dcterms:modified xsi:type="dcterms:W3CDTF">2025-06-04T12:22:48Z</dcterms:modified>
</cp:coreProperties>
</file>