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32"/>
  </p:notesMasterIdLst>
  <p:sldIdLst>
    <p:sldId id="256" r:id="rId2"/>
    <p:sldId id="259" r:id="rId3"/>
    <p:sldId id="257" r:id="rId4"/>
    <p:sldId id="263" r:id="rId5"/>
    <p:sldId id="264" r:id="rId6"/>
    <p:sldId id="265" r:id="rId7"/>
    <p:sldId id="267" r:id="rId8"/>
    <p:sldId id="268" r:id="rId9"/>
    <p:sldId id="269" r:id="rId10"/>
    <p:sldId id="270" r:id="rId11"/>
    <p:sldId id="271" r:id="rId12"/>
    <p:sldId id="272" r:id="rId13"/>
    <p:sldId id="273" r:id="rId14"/>
    <p:sldId id="274" r:id="rId15"/>
    <p:sldId id="275" r:id="rId16"/>
    <p:sldId id="276" r:id="rId17"/>
    <p:sldId id="277" r:id="rId18"/>
    <p:sldId id="278" r:id="rId19"/>
    <p:sldId id="266" r:id="rId20"/>
    <p:sldId id="280" r:id="rId21"/>
    <p:sldId id="281" r:id="rId22"/>
    <p:sldId id="282" r:id="rId23"/>
    <p:sldId id="283" r:id="rId24"/>
    <p:sldId id="284" r:id="rId25"/>
    <p:sldId id="285" r:id="rId26"/>
    <p:sldId id="286" r:id="rId27"/>
    <p:sldId id="287" r:id="rId28"/>
    <p:sldId id="288" r:id="rId29"/>
    <p:sldId id="289" r:id="rId30"/>
    <p:sldId id="279" r:id="rId31"/>
  </p:sldIdLst>
  <p:sldSz cx="12192000" cy="6858000"/>
  <p:notesSz cx="6858000" cy="9144000"/>
  <p:embeddedFontLst>
    <p:embeddedFont>
      <p:font typeface="Superclarendon Rg" panose="02060605060000020003" pitchFamily="18" charset="0"/>
      <p:regular r:id="rId33"/>
      <p:bold r:id="rId34"/>
      <p:italic r:id="rId35"/>
      <p:boldItalic r:id="rId36"/>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65379"/>
    <a:srgbClr val="F49734"/>
    <a:srgbClr val="F6A548"/>
    <a:srgbClr val="79B963"/>
    <a:srgbClr val="FAB721"/>
    <a:srgbClr val="EC5E4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9CA1820-F858-41E9-9AAA-86D8053768A2}" v="1" dt="2025-05-28T15:27:31.58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506"/>
    <p:restoredTop sz="91769"/>
  </p:normalViewPr>
  <p:slideViewPr>
    <p:cSldViewPr snapToGrid="0">
      <p:cViewPr varScale="1">
        <p:scale>
          <a:sx n="98" d="100"/>
          <a:sy n="98" d="100"/>
        </p:scale>
        <p:origin x="1500" y="96"/>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font" Target="fonts/font2.fntdata"/><Relationship Id="rId42"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4.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3.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1.fntdata"/><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Harg, Catherine" userId="88b8f76c-9ae3-4745-88eb-fe0667a22af5" providerId="ADAL" clId="{F9CA1820-F858-41E9-9AAA-86D8053768A2}"/>
    <pc:docChg chg="modSld">
      <pc:chgData name="McHarg, Catherine" userId="88b8f76c-9ae3-4745-88eb-fe0667a22af5" providerId="ADAL" clId="{F9CA1820-F858-41E9-9AAA-86D8053768A2}" dt="2025-05-28T15:30:05.555" v="8" actId="1076"/>
      <pc:docMkLst>
        <pc:docMk/>
      </pc:docMkLst>
      <pc:sldChg chg="modSp mod">
        <pc:chgData name="McHarg, Catherine" userId="88b8f76c-9ae3-4745-88eb-fe0667a22af5" providerId="ADAL" clId="{F9CA1820-F858-41E9-9AAA-86D8053768A2}" dt="2025-05-28T15:22:50.151" v="0" actId="14100"/>
        <pc:sldMkLst>
          <pc:docMk/>
          <pc:sldMk cId="2720427552" sldId="263"/>
        </pc:sldMkLst>
        <pc:spChg chg="mod">
          <ac:chgData name="McHarg, Catherine" userId="88b8f76c-9ae3-4745-88eb-fe0667a22af5" providerId="ADAL" clId="{F9CA1820-F858-41E9-9AAA-86D8053768A2}" dt="2025-05-28T15:22:50.151" v="0" actId="14100"/>
          <ac:spMkLst>
            <pc:docMk/>
            <pc:sldMk cId="2720427552" sldId="263"/>
            <ac:spMk id="16" creationId="{5B4642FC-FA5A-4E94-EEF2-EA2BB833A033}"/>
          </ac:spMkLst>
        </pc:spChg>
      </pc:sldChg>
      <pc:sldChg chg="modSp mod">
        <pc:chgData name="McHarg, Catherine" userId="88b8f76c-9ae3-4745-88eb-fe0667a22af5" providerId="ADAL" clId="{F9CA1820-F858-41E9-9AAA-86D8053768A2}" dt="2025-05-28T15:23:59.688" v="1" actId="14100"/>
        <pc:sldMkLst>
          <pc:docMk/>
          <pc:sldMk cId="392981311" sldId="267"/>
        </pc:sldMkLst>
        <pc:spChg chg="mod">
          <ac:chgData name="McHarg, Catherine" userId="88b8f76c-9ae3-4745-88eb-fe0667a22af5" providerId="ADAL" clId="{F9CA1820-F858-41E9-9AAA-86D8053768A2}" dt="2025-05-28T15:23:59.688" v="1" actId="14100"/>
          <ac:spMkLst>
            <pc:docMk/>
            <pc:sldMk cId="392981311" sldId="267"/>
            <ac:spMk id="12" creationId="{A2FE3CA2-DA3B-4CCD-9535-4193F1B497BC}"/>
          </ac:spMkLst>
        </pc:spChg>
      </pc:sldChg>
      <pc:sldChg chg="modSp mod">
        <pc:chgData name="McHarg, Catherine" userId="88b8f76c-9ae3-4745-88eb-fe0667a22af5" providerId="ADAL" clId="{F9CA1820-F858-41E9-9AAA-86D8053768A2}" dt="2025-05-28T15:25:43.559" v="3" actId="14100"/>
        <pc:sldMkLst>
          <pc:docMk/>
          <pc:sldMk cId="2420374092" sldId="272"/>
        </pc:sldMkLst>
        <pc:spChg chg="mod">
          <ac:chgData name="McHarg, Catherine" userId="88b8f76c-9ae3-4745-88eb-fe0667a22af5" providerId="ADAL" clId="{F9CA1820-F858-41E9-9AAA-86D8053768A2}" dt="2025-05-28T15:25:39.882" v="2" actId="14100"/>
          <ac:spMkLst>
            <pc:docMk/>
            <pc:sldMk cId="2420374092" sldId="272"/>
            <ac:spMk id="6" creationId="{7A5C4507-8658-E1F6-E3F5-79F121A38997}"/>
          </ac:spMkLst>
        </pc:spChg>
        <pc:spChg chg="mod">
          <ac:chgData name="McHarg, Catherine" userId="88b8f76c-9ae3-4745-88eb-fe0667a22af5" providerId="ADAL" clId="{F9CA1820-F858-41E9-9AAA-86D8053768A2}" dt="2025-05-28T15:25:43.559" v="3" actId="14100"/>
          <ac:spMkLst>
            <pc:docMk/>
            <pc:sldMk cId="2420374092" sldId="272"/>
            <ac:spMk id="8" creationId="{AF2705D3-111F-9D93-C6D7-163F62719537}"/>
          </ac:spMkLst>
        </pc:spChg>
      </pc:sldChg>
      <pc:sldChg chg="modSp mod">
        <pc:chgData name="McHarg, Catherine" userId="88b8f76c-9ae3-4745-88eb-fe0667a22af5" providerId="ADAL" clId="{F9CA1820-F858-41E9-9AAA-86D8053768A2}" dt="2025-05-28T15:26:19.759" v="4" actId="14100"/>
        <pc:sldMkLst>
          <pc:docMk/>
          <pc:sldMk cId="63104831" sldId="273"/>
        </pc:sldMkLst>
        <pc:spChg chg="mod">
          <ac:chgData name="McHarg, Catherine" userId="88b8f76c-9ae3-4745-88eb-fe0667a22af5" providerId="ADAL" clId="{F9CA1820-F858-41E9-9AAA-86D8053768A2}" dt="2025-05-28T15:26:19.759" v="4" actId="14100"/>
          <ac:spMkLst>
            <pc:docMk/>
            <pc:sldMk cId="63104831" sldId="273"/>
            <ac:spMk id="15" creationId="{AA2E4B8F-E0CF-24E8-C47D-4D9188C567B6}"/>
          </ac:spMkLst>
        </pc:spChg>
      </pc:sldChg>
      <pc:sldChg chg="modSp mod">
        <pc:chgData name="McHarg, Catherine" userId="88b8f76c-9ae3-4745-88eb-fe0667a22af5" providerId="ADAL" clId="{F9CA1820-F858-41E9-9AAA-86D8053768A2}" dt="2025-05-28T15:27:40.189" v="6" actId="14100"/>
        <pc:sldMkLst>
          <pc:docMk/>
          <pc:sldMk cId="4236093701" sldId="277"/>
        </pc:sldMkLst>
        <pc:spChg chg="mod">
          <ac:chgData name="McHarg, Catherine" userId="88b8f76c-9ae3-4745-88eb-fe0667a22af5" providerId="ADAL" clId="{F9CA1820-F858-41E9-9AAA-86D8053768A2}" dt="2025-05-28T15:27:40.189" v="6" actId="14100"/>
          <ac:spMkLst>
            <pc:docMk/>
            <pc:sldMk cId="4236093701" sldId="277"/>
            <ac:spMk id="6" creationId="{D7262C6B-8F20-2726-EF83-9C3286C83A52}"/>
          </ac:spMkLst>
        </pc:spChg>
        <pc:spChg chg="mod">
          <ac:chgData name="McHarg, Catherine" userId="88b8f76c-9ae3-4745-88eb-fe0667a22af5" providerId="ADAL" clId="{F9CA1820-F858-41E9-9AAA-86D8053768A2}" dt="2025-05-28T15:27:31.582" v="5" actId="20577"/>
          <ac:spMkLst>
            <pc:docMk/>
            <pc:sldMk cId="4236093701" sldId="277"/>
            <ac:spMk id="10" creationId="{C1953FA4-0199-B5BE-3905-114462A4CCD5}"/>
          </ac:spMkLst>
        </pc:spChg>
      </pc:sldChg>
      <pc:sldChg chg="modSp mod">
        <pc:chgData name="McHarg, Catherine" userId="88b8f76c-9ae3-4745-88eb-fe0667a22af5" providerId="ADAL" clId="{F9CA1820-F858-41E9-9AAA-86D8053768A2}" dt="2025-05-28T15:30:05.555" v="8" actId="1076"/>
        <pc:sldMkLst>
          <pc:docMk/>
          <pc:sldMk cId="2654899275" sldId="285"/>
        </pc:sldMkLst>
        <pc:spChg chg="mod">
          <ac:chgData name="McHarg, Catherine" userId="88b8f76c-9ae3-4745-88eb-fe0667a22af5" providerId="ADAL" clId="{F9CA1820-F858-41E9-9AAA-86D8053768A2}" dt="2025-05-28T15:29:59.899" v="7" actId="14100"/>
          <ac:spMkLst>
            <pc:docMk/>
            <pc:sldMk cId="2654899275" sldId="285"/>
            <ac:spMk id="7" creationId="{48D5FFEE-DBD1-50D5-1A84-788E7897562A}"/>
          </ac:spMkLst>
        </pc:spChg>
        <pc:grpChg chg="mod">
          <ac:chgData name="McHarg, Catherine" userId="88b8f76c-9ae3-4745-88eb-fe0667a22af5" providerId="ADAL" clId="{F9CA1820-F858-41E9-9AAA-86D8053768A2}" dt="2025-05-28T15:30:05.555" v="8" actId="1076"/>
          <ac:grpSpMkLst>
            <pc:docMk/>
            <pc:sldMk cId="2654899275" sldId="285"/>
            <ac:grpSpMk id="12" creationId="{8F574174-C3EF-48DC-02D1-9B539E0FF7F5}"/>
          </ac:grpSpMkLst>
        </pc:gr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E35248-FE51-E54E-B3DF-A104F95077C5}" type="datetimeFigureOut">
              <a:rPr lang="en-US" smtClean="0"/>
              <a:t>5/28/2025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A9C89F-BC79-EA45-8B75-0CCB6AC67A58}" type="slidenum">
              <a:rPr lang="en-US" smtClean="0"/>
              <a:t>‹#›</a:t>
            </a:fld>
            <a:endParaRPr lang="en-US"/>
          </a:p>
        </p:txBody>
      </p:sp>
    </p:spTree>
    <p:extLst>
      <p:ext uri="{BB962C8B-B14F-4D97-AF65-F5344CB8AC3E}">
        <p14:creationId xmlns:p14="http://schemas.microsoft.com/office/powerpoint/2010/main" val="761371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a:t>
            </a:fld>
            <a:endParaRPr lang="en-US"/>
          </a:p>
        </p:txBody>
      </p:sp>
    </p:spTree>
    <p:extLst>
      <p:ext uri="{BB962C8B-B14F-4D97-AF65-F5344CB8AC3E}">
        <p14:creationId xmlns:p14="http://schemas.microsoft.com/office/powerpoint/2010/main" val="2088375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9A9C89F-BC79-EA45-8B75-0CCB6AC67A58}" type="slidenum">
              <a:rPr lang="en-US" smtClean="0"/>
              <a:t>23</a:t>
            </a:fld>
            <a:endParaRPr lang="en-US"/>
          </a:p>
        </p:txBody>
      </p:sp>
    </p:spTree>
    <p:extLst>
      <p:ext uri="{BB962C8B-B14F-4D97-AF65-F5344CB8AC3E}">
        <p14:creationId xmlns:p14="http://schemas.microsoft.com/office/powerpoint/2010/main" val="40802156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5/28/2025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5/28/2025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5/28/2025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5/28/2025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5/28/2025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5/28/2025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5/28/2025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5/28/2025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5/28/2025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5/28/2025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5/28/2025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5/28/2025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1.jpg"/><Relationship Id="rId4" Type="http://schemas.openxmlformats.org/officeDocument/2006/relationships/image" Target="../media/image20.jpeg"/></Relationships>
</file>

<file path=ppt/slides/_rels/slide1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5.jpeg"/><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7.jpeg"/><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9.png"/><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31.png"/></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33.png"/></Relationships>
</file>

<file path=ppt/slides/_rels/slide17.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36.jpeg"/></Relationships>
</file>

<file path=ppt/slides/_rels/slide1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38.jp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40.jpg"/></Relationships>
</file>

<file path=ppt/slides/_rels/slide2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43.jpeg"/><Relationship Id="rId4" Type="http://schemas.openxmlformats.org/officeDocument/2006/relationships/image" Target="../media/image42.jpeg"/></Relationships>
</file>

<file path=ppt/slides/_rels/slide22.xml.rels><?xml version="1.0" encoding="UTF-8" standalone="yes"?>
<Relationships xmlns="http://schemas.openxmlformats.org/package/2006/relationships"><Relationship Id="rId3" Type="http://schemas.openxmlformats.org/officeDocument/2006/relationships/image" Target="../media/image44.png"/><Relationship Id="rId7"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2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4.png"/><Relationship Id="rId7" Type="http://schemas.openxmlformats.org/officeDocument/2006/relationships/image" Target="../media/image50.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49.jpeg"/><Relationship Id="rId5" Type="http://schemas.openxmlformats.org/officeDocument/2006/relationships/image" Target="../media/image7.png"/><Relationship Id="rId4" Type="http://schemas.openxmlformats.org/officeDocument/2006/relationships/image" Target="../media/image48.png"/></Relationships>
</file>

<file path=ppt/slides/_rels/slide2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7.png"/></Relationships>
</file>

<file path=ppt/slides/_rels/slide2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55.jpeg"/><Relationship Id="rId4" Type="http://schemas.openxmlformats.org/officeDocument/2006/relationships/image" Target="../media/image54.png"/></Relationships>
</file>

<file path=ppt/slides/_rels/slide27.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57.png"/><Relationship Id="rId4" Type="http://schemas.openxmlformats.org/officeDocument/2006/relationships/image" Target="../media/image7.png"/></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59.jpeg"/><Relationship Id="rId4" Type="http://schemas.openxmlformats.org/officeDocument/2006/relationships/image" Target="../media/image58.jpeg"/></Relationships>
</file>

<file path=ppt/slides/_rels/slide29.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60.jpg"/><Relationship Id="rId7" Type="http://schemas.openxmlformats.org/officeDocument/2006/relationships/image" Target="../media/image63.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64.png"/><Relationship Id="rId7" Type="http://schemas.openxmlformats.org/officeDocument/2006/relationships/image" Target="../media/image68.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8.jpe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4.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6.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8.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13">
            <a:extLst>
              <a:ext uri="{FF2B5EF4-FFF2-40B4-BE49-F238E27FC236}">
                <a16:creationId xmlns:a16="http://schemas.microsoft.com/office/drawing/2014/main" id="{847C185A-F03C-FA8A-915B-FA7727CF1C01}"/>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Swindon and the World Wars</a:t>
            </a:r>
          </a:p>
        </p:txBody>
      </p:sp>
      <p:sp>
        <p:nvSpPr>
          <p:cNvPr id="4" name="TextBox 3">
            <a:extLst>
              <a:ext uri="{FF2B5EF4-FFF2-40B4-BE49-F238E27FC236}">
                <a16:creationId xmlns:a16="http://schemas.microsoft.com/office/drawing/2014/main" id="{FA5BD8B5-5874-4293-E08C-C99A94CAA81F}"/>
              </a:ext>
            </a:extLst>
          </p:cNvPr>
          <p:cNvSpPr txBox="1"/>
          <p:nvPr/>
        </p:nvSpPr>
        <p:spPr>
          <a:xfrm>
            <a:off x="0" y="185492"/>
            <a:ext cx="12192000" cy="405496"/>
          </a:xfrm>
          <a:prstGeom prst="rect">
            <a:avLst/>
          </a:prstGeom>
          <a:noFill/>
        </p:spPr>
        <p:txBody>
          <a:bodyPr wrap="square">
            <a:spAutoFit/>
          </a:bodyPr>
          <a:lstStyle/>
          <a:p>
            <a:pPr algn="ctr">
              <a:lnSpc>
                <a:spcPts val="2420"/>
              </a:lnSpc>
            </a:pPr>
            <a:r>
              <a:rPr lang="en-GB" sz="2750" dirty="0">
                <a:solidFill>
                  <a:schemeClr val="bg1"/>
                </a:solidFill>
                <a:effectLst>
                  <a:glow rad="119471">
                    <a:schemeClr val="tx1">
                      <a:alpha val="41784"/>
                    </a:schemeClr>
                  </a:glow>
                </a:effectLst>
                <a:latin typeface="Superclarendon Rg" panose="02000505080000020003" pitchFamily="2" charset="77"/>
              </a:rPr>
              <a:t>How did the World Wars impact Swindon? </a:t>
            </a:r>
          </a:p>
        </p:txBody>
      </p:sp>
      <p:pic>
        <p:nvPicPr>
          <p:cNvPr id="9" name="Picture 8" descr="Swindon and the World Wars">
            <a:extLst>
              <a:ext uri="{FF2B5EF4-FFF2-40B4-BE49-F238E27FC236}">
                <a16:creationId xmlns:a16="http://schemas.microsoft.com/office/drawing/2014/main" id="{010DC867-87C8-E427-DD50-9C1E5568531E}"/>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594884" y="893135"/>
            <a:ext cx="9069572" cy="4306186"/>
          </a:xfrm>
          <a:prstGeom prst="rect">
            <a:avLst/>
          </a:prstGeom>
        </p:spPr>
      </p:pic>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64456" y="5603358"/>
            <a:ext cx="1527543" cy="1253200"/>
          </a:xfrm>
          <a:prstGeom prst="rect">
            <a:avLst/>
          </a:prstGeom>
        </p:spPr>
      </p:pic>
    </p:spTree>
    <p:extLst>
      <p:ext uri="{BB962C8B-B14F-4D97-AF65-F5344CB8AC3E}">
        <p14:creationId xmlns:p14="http://schemas.microsoft.com/office/powerpoint/2010/main" val="395058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19FE9867-B774-81BF-F407-C5DAC3DB0B40}"/>
            </a:ext>
          </a:extLst>
        </p:cNvPr>
        <p:cNvGrpSpPr/>
        <p:nvPr/>
      </p:nvGrpSpPr>
      <p:grpSpPr>
        <a:xfrm>
          <a:off x="0" y="0"/>
          <a:ext cx="0" cy="0"/>
          <a:chOff x="0" y="0"/>
          <a:chExt cx="0" cy="0"/>
        </a:xfrm>
      </p:grpSpPr>
      <p:sp>
        <p:nvSpPr>
          <p:cNvPr id="13" name="Title 13">
            <a:extLst>
              <a:ext uri="{FF2B5EF4-FFF2-40B4-BE49-F238E27FC236}">
                <a16:creationId xmlns:a16="http://schemas.microsoft.com/office/drawing/2014/main" id="{70FA98AA-1B2C-2B51-33A6-BEC2781DD322}"/>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Ambulance Trains</a:t>
            </a:r>
          </a:p>
        </p:txBody>
      </p:sp>
      <p:sp>
        <p:nvSpPr>
          <p:cNvPr id="4" name="TextBox 3">
            <a:extLst>
              <a:ext uri="{FF2B5EF4-FFF2-40B4-BE49-F238E27FC236}">
                <a16:creationId xmlns:a16="http://schemas.microsoft.com/office/drawing/2014/main" id="{9F980214-282B-9755-F9C6-76AD7BE473C3}"/>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role did Swindon play in World War 1?</a:t>
            </a:r>
          </a:p>
        </p:txBody>
      </p:sp>
      <p:pic>
        <p:nvPicPr>
          <p:cNvPr id="12" name="Picture 11" descr="An illustration of a World War 1 nurse stood. She wears a white hat and apron with a Red Cross on it. ">
            <a:extLst>
              <a:ext uri="{FF2B5EF4-FFF2-40B4-BE49-F238E27FC236}">
                <a16:creationId xmlns:a16="http://schemas.microsoft.com/office/drawing/2014/main" id="{31AE6D41-77F5-4BCE-CF30-5D3B022AE81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8767" y="1491403"/>
            <a:ext cx="1243421" cy="4600657"/>
          </a:xfrm>
          <a:prstGeom prst="rect">
            <a:avLst/>
          </a:prstGeom>
        </p:spPr>
      </p:pic>
      <p:sp>
        <p:nvSpPr>
          <p:cNvPr id="10" name="TextBox 9">
            <a:extLst>
              <a:ext uri="{FF2B5EF4-FFF2-40B4-BE49-F238E27FC236}">
                <a16:creationId xmlns:a16="http://schemas.microsoft.com/office/drawing/2014/main" id="{06CA2BF6-DD3E-5258-F8AD-4A02BB16549D}"/>
              </a:ext>
            </a:extLst>
          </p:cNvPr>
          <p:cNvSpPr txBox="1"/>
          <p:nvPr/>
        </p:nvSpPr>
        <p:spPr>
          <a:xfrm>
            <a:off x="1829465" y="897067"/>
            <a:ext cx="4175412" cy="1267655"/>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Swindon also contributed to the creation of ambulance trains, designed and built at the GWR Works, to transport injured soldiers. </a:t>
            </a:r>
          </a:p>
        </p:txBody>
      </p:sp>
      <p:grpSp>
        <p:nvGrpSpPr>
          <p:cNvPr id="11" name="Group 10" descr="A black and white photograph of the inside of an ambulance train. You can see rows of beds for the wounded and two nurses stood between them. ">
            <a:extLst>
              <a:ext uri="{FF2B5EF4-FFF2-40B4-BE49-F238E27FC236}">
                <a16:creationId xmlns:a16="http://schemas.microsoft.com/office/drawing/2014/main" id="{285FADB6-D644-D0B0-FF4B-D29696911A18}"/>
              </a:ext>
            </a:extLst>
          </p:cNvPr>
          <p:cNvGrpSpPr/>
          <p:nvPr/>
        </p:nvGrpSpPr>
        <p:grpSpPr>
          <a:xfrm>
            <a:off x="2066749" y="2339886"/>
            <a:ext cx="5452281" cy="3647254"/>
            <a:chOff x="953722" y="2437409"/>
            <a:chExt cx="5452281" cy="3647254"/>
          </a:xfrm>
        </p:grpSpPr>
        <p:pic>
          <p:nvPicPr>
            <p:cNvPr id="5" name="Picture 4" descr="A group of women in a hospital room&#10;&#10;AI-generated content may be incorrect.">
              <a:extLst>
                <a:ext uri="{FF2B5EF4-FFF2-40B4-BE49-F238E27FC236}">
                  <a16:creationId xmlns:a16="http://schemas.microsoft.com/office/drawing/2014/main" id="{080A17E6-9324-6B27-66CA-80B96C580AD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60000">
              <a:off x="953722" y="2437409"/>
              <a:ext cx="5452281" cy="3492220"/>
            </a:xfrm>
            <a:prstGeom prst="rect">
              <a:avLst/>
            </a:prstGeom>
          </p:spPr>
        </p:pic>
        <p:sp>
          <p:nvSpPr>
            <p:cNvPr id="9" name="TextBox 8">
              <a:extLst>
                <a:ext uri="{FF2B5EF4-FFF2-40B4-BE49-F238E27FC236}">
                  <a16:creationId xmlns:a16="http://schemas.microsoft.com/office/drawing/2014/main" id="{94B1AE10-6ED5-0AF7-C668-139D08CB0BEA}"/>
                </a:ext>
              </a:extLst>
            </p:cNvPr>
            <p:cNvSpPr txBox="1"/>
            <p:nvPr/>
          </p:nvSpPr>
          <p:spPr>
            <a:xfrm rot="60000">
              <a:off x="1472892" y="5869219"/>
              <a:ext cx="3010214" cy="215444"/>
            </a:xfrm>
            <a:prstGeom prst="rect">
              <a:avLst/>
            </a:prstGeom>
            <a:noFill/>
          </p:spPr>
          <p:txBody>
            <a:bodyPr wrap="square">
              <a:spAutoFit/>
            </a:bodyPr>
            <a:lstStyle/>
            <a:p>
              <a:r>
                <a:rPr lang="en-GB" sz="800" dirty="0">
                  <a:solidFill>
                    <a:schemeClr val="bg1">
                      <a:lumMod val="85000"/>
                    </a:schemeClr>
                  </a:solidFill>
                  <a:latin typeface="Calibri" panose="020F0502020204030204" pitchFamily="34" charset="0"/>
                  <a:cs typeface="Calibri" panose="020F0502020204030204" pitchFamily="34" charset="0"/>
                </a:rPr>
                <a:t>©Supplied by Local Studies (Swindon Library &amp; Information Service)</a:t>
              </a:r>
            </a:p>
          </p:txBody>
        </p:sp>
      </p:grpSp>
      <p:grpSp>
        <p:nvGrpSpPr>
          <p:cNvPr id="8" name="Group 7" descr="A black and white photograph of the ambulance train on the tracks. Surrounded by houses.">
            <a:extLst>
              <a:ext uri="{FF2B5EF4-FFF2-40B4-BE49-F238E27FC236}">
                <a16:creationId xmlns:a16="http://schemas.microsoft.com/office/drawing/2014/main" id="{FBA8ED61-E5E4-2D63-9736-9C4E31E8EAE1}"/>
              </a:ext>
            </a:extLst>
          </p:cNvPr>
          <p:cNvGrpSpPr/>
          <p:nvPr/>
        </p:nvGrpSpPr>
        <p:grpSpPr>
          <a:xfrm>
            <a:off x="6774094" y="619478"/>
            <a:ext cx="4519448" cy="3996612"/>
            <a:chOff x="6613835" y="638332"/>
            <a:chExt cx="4519448" cy="3996612"/>
          </a:xfrm>
        </p:grpSpPr>
        <p:pic>
          <p:nvPicPr>
            <p:cNvPr id="3" name="Picture 2">
              <a:extLst>
                <a:ext uri="{FF2B5EF4-FFF2-40B4-BE49-F238E27FC236}">
                  <a16:creationId xmlns:a16="http://schemas.microsoft.com/office/drawing/2014/main" id="{76286C48-B6F6-5D8A-453F-1B22A6EC6FF7}"/>
                </a:ext>
              </a:extLst>
            </p:cNvPr>
            <p:cNvPicPr>
              <a:picLocks noChangeAspect="1"/>
            </p:cNvPicPr>
            <p:nvPr/>
          </p:nvPicPr>
          <p:blipFill>
            <a:blip r:embed="rId5"/>
            <a:srcRect/>
            <a:stretch/>
          </p:blipFill>
          <p:spPr>
            <a:xfrm rot="21540000">
              <a:off x="6613835" y="697406"/>
              <a:ext cx="4478715" cy="3937538"/>
            </a:xfrm>
            <a:prstGeom prst="rect">
              <a:avLst/>
            </a:prstGeom>
          </p:spPr>
        </p:pic>
        <p:sp>
          <p:nvSpPr>
            <p:cNvPr id="6" name="TextBox 5">
              <a:extLst>
                <a:ext uri="{FF2B5EF4-FFF2-40B4-BE49-F238E27FC236}">
                  <a16:creationId xmlns:a16="http://schemas.microsoft.com/office/drawing/2014/main" id="{CB68681D-8D7F-5FB6-0EDD-187A48C3B7DB}"/>
                </a:ext>
              </a:extLst>
            </p:cNvPr>
            <p:cNvSpPr txBox="1"/>
            <p:nvPr/>
          </p:nvSpPr>
          <p:spPr>
            <a:xfrm rot="21540000">
              <a:off x="9463884" y="638332"/>
              <a:ext cx="1669399" cy="215444"/>
            </a:xfrm>
            <a:prstGeom prst="rect">
              <a:avLst/>
            </a:prstGeom>
            <a:noFill/>
          </p:spPr>
          <p:txBody>
            <a:bodyPr wrap="square">
              <a:spAutoFit/>
            </a:bodyPr>
            <a:lstStyle/>
            <a:p>
              <a:r>
                <a:rPr lang="en-GB" sz="800" dirty="0">
                  <a:solidFill>
                    <a:schemeClr val="bg1">
                      <a:lumMod val="50000"/>
                    </a:schemeClr>
                  </a:solidFill>
                  <a:latin typeface="Calibri" panose="020F0502020204030204" pitchFamily="34" charset="0"/>
                  <a:cs typeface="Calibri" panose="020F0502020204030204" pitchFamily="34" charset="0"/>
                </a:rPr>
                <a:t>©Historic England ref: bb94_05298</a:t>
              </a:r>
            </a:p>
          </p:txBody>
        </p:sp>
      </p:grpSp>
      <p:sp>
        <p:nvSpPr>
          <p:cNvPr id="7" name="TextBox 6">
            <a:extLst>
              <a:ext uri="{FF2B5EF4-FFF2-40B4-BE49-F238E27FC236}">
                <a16:creationId xmlns:a16="http://schemas.microsoft.com/office/drawing/2014/main" id="{12B01266-5F16-481B-67E6-457926D62011}"/>
              </a:ext>
            </a:extLst>
          </p:cNvPr>
          <p:cNvSpPr txBox="1"/>
          <p:nvPr/>
        </p:nvSpPr>
        <p:spPr>
          <a:xfrm>
            <a:off x="7631256" y="4693804"/>
            <a:ext cx="3147237" cy="1567737"/>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These trains became a source of pride, drawing crowds eager to view them, with a small fee charged to raise funds for the war effort.</a:t>
            </a:r>
          </a:p>
        </p:txBody>
      </p:sp>
      <p:pic>
        <p:nvPicPr>
          <p:cNvPr id="2" name="Picture 1">
            <a:extLst>
              <a:ext uri="{FF2B5EF4-FFF2-40B4-BE49-F238E27FC236}">
                <a16:creationId xmlns:a16="http://schemas.microsoft.com/office/drawing/2014/main" id="{A543737D-B0F4-16A5-6E55-17AA332CCE9C}"/>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664456" y="5603358"/>
            <a:ext cx="1527543" cy="1253200"/>
          </a:xfrm>
          <a:prstGeom prst="rect">
            <a:avLst/>
          </a:prstGeom>
        </p:spPr>
      </p:pic>
    </p:spTree>
    <p:extLst>
      <p:ext uri="{BB962C8B-B14F-4D97-AF65-F5344CB8AC3E}">
        <p14:creationId xmlns:p14="http://schemas.microsoft.com/office/powerpoint/2010/main" val="2295417380"/>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2" presetClass="entr" presetSubtype="8" fill="hold" nodeType="withEffect" p14:presetBounceEnd="50000">
                                      <p:stCondLst>
                                        <p:cond delay="0"/>
                                      </p:stCondLst>
                                      <p:childTnLst>
                                        <p:set>
                                          <p:cBhvr>
                                            <p:cTn id="9" dur="1" fill="hold">
                                              <p:stCondLst>
                                                <p:cond delay="0"/>
                                              </p:stCondLst>
                                            </p:cTn>
                                            <p:tgtEl>
                                              <p:spTgt spid="12"/>
                                            </p:tgtEl>
                                            <p:attrNameLst>
                                              <p:attrName>style.visibility</p:attrName>
                                            </p:attrNameLst>
                                          </p:cBhvr>
                                          <p:to>
                                            <p:strVal val="visible"/>
                                          </p:to>
                                        </p:set>
                                        <p:anim calcmode="lin" valueType="num" p14:bounceEnd="50000">
                                          <p:cBhvr additive="base">
                                            <p:cTn id="10" dur="10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11" dur="1000" fill="hold"/>
                                            <p:tgtEl>
                                              <p:spTgt spid="12"/>
                                            </p:tgtEl>
                                            <p:attrNameLst>
                                              <p:attrName>ppt_y</p:attrName>
                                            </p:attrNameLst>
                                          </p:cBhvr>
                                          <p:tavLst>
                                            <p:tav tm="0">
                                              <p:val>
                                                <p:strVal val="#ppt_y"/>
                                              </p:val>
                                            </p:tav>
                                            <p:tav tm="100000">
                                              <p:val>
                                                <p:strVal val="#ppt_y"/>
                                              </p:val>
                                            </p:tav>
                                          </p:tavLst>
                                        </p:anim>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2" presetClass="entr" presetSubtype="8"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 calcmode="lin" valueType="num">
                                          <p:cBhvr additive="base">
                                            <p:cTn id="10" dur="1000" fill="hold"/>
                                            <p:tgtEl>
                                              <p:spTgt spid="12"/>
                                            </p:tgtEl>
                                            <p:attrNameLst>
                                              <p:attrName>ppt_x</p:attrName>
                                            </p:attrNameLst>
                                          </p:cBhvr>
                                          <p:tavLst>
                                            <p:tav tm="0">
                                              <p:val>
                                                <p:strVal val="0-#ppt_w/2"/>
                                              </p:val>
                                            </p:tav>
                                            <p:tav tm="100000">
                                              <p:val>
                                                <p:strVal val="#ppt_x"/>
                                              </p:val>
                                            </p:tav>
                                          </p:tavLst>
                                        </p:anim>
                                        <p:anim calcmode="lin" valueType="num">
                                          <p:cBhvr additive="base">
                                            <p:cTn id="11" dur="1000" fill="hold"/>
                                            <p:tgtEl>
                                              <p:spTgt spid="12"/>
                                            </p:tgtEl>
                                            <p:attrNameLst>
                                              <p:attrName>ppt_y</p:attrName>
                                            </p:attrNameLst>
                                          </p:cBhvr>
                                          <p:tavLst>
                                            <p:tav tm="0">
                                              <p:val>
                                                <p:strVal val="#ppt_y"/>
                                              </p:val>
                                            </p:tav>
                                            <p:tav tm="100000">
                                              <p:val>
                                                <p:strVal val="#ppt_y"/>
                                              </p:val>
                                            </p:tav>
                                          </p:tavLst>
                                        </p:anim>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BB25EE9-F986-D87C-E37C-AA2558D25DFA}"/>
            </a:ext>
          </a:extLst>
        </p:cNvPr>
        <p:cNvGrpSpPr/>
        <p:nvPr/>
      </p:nvGrpSpPr>
      <p:grpSpPr>
        <a:xfrm>
          <a:off x="0" y="0"/>
          <a:ext cx="0" cy="0"/>
          <a:chOff x="0" y="0"/>
          <a:chExt cx="0" cy="0"/>
        </a:xfrm>
      </p:grpSpPr>
      <p:sp>
        <p:nvSpPr>
          <p:cNvPr id="13" name="Title 13">
            <a:extLst>
              <a:ext uri="{FF2B5EF4-FFF2-40B4-BE49-F238E27FC236}">
                <a16:creationId xmlns:a16="http://schemas.microsoft.com/office/drawing/2014/main" id="{9D6E46ED-14EB-1106-E6C3-638A6D53514E}"/>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Industry</a:t>
            </a:r>
          </a:p>
        </p:txBody>
      </p:sp>
      <p:sp>
        <p:nvSpPr>
          <p:cNvPr id="4" name="TextBox 3">
            <a:extLst>
              <a:ext uri="{FF2B5EF4-FFF2-40B4-BE49-F238E27FC236}">
                <a16:creationId xmlns:a16="http://schemas.microsoft.com/office/drawing/2014/main" id="{5801AA7B-3EEE-72E0-FEFF-D03FA43E1F9E}"/>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role did Swindon play in World War 1?</a:t>
            </a:r>
          </a:p>
        </p:txBody>
      </p:sp>
      <p:sp>
        <p:nvSpPr>
          <p:cNvPr id="3" name="Title 1">
            <a:extLst>
              <a:ext uri="{FF2B5EF4-FFF2-40B4-BE49-F238E27FC236}">
                <a16:creationId xmlns:a16="http://schemas.microsoft.com/office/drawing/2014/main" id="{AF71C103-767F-941F-CC72-7ADC3871E08C}"/>
              </a:ext>
            </a:extLst>
          </p:cNvPr>
          <p:cNvSpPr txBox="1">
            <a:spLocks/>
          </p:cNvSpPr>
          <p:nvPr/>
        </p:nvSpPr>
        <p:spPr>
          <a:xfrm>
            <a:off x="466837" y="721464"/>
            <a:ext cx="298045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Industry</a:t>
            </a:r>
          </a:p>
        </p:txBody>
      </p:sp>
      <p:sp>
        <p:nvSpPr>
          <p:cNvPr id="10" name="TextBox 9">
            <a:extLst>
              <a:ext uri="{FF2B5EF4-FFF2-40B4-BE49-F238E27FC236}">
                <a16:creationId xmlns:a16="http://schemas.microsoft.com/office/drawing/2014/main" id="{6E780715-40FA-96B0-C94F-29C0E51AC601}"/>
              </a:ext>
            </a:extLst>
          </p:cNvPr>
          <p:cNvSpPr txBox="1"/>
          <p:nvPr/>
        </p:nvSpPr>
        <p:spPr>
          <a:xfrm>
            <a:off x="512557" y="1615452"/>
            <a:ext cx="2770351" cy="1567737"/>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In addition to the GWR Works producing trains for the war effort, other industries in Swindon played their part. </a:t>
            </a:r>
          </a:p>
        </p:txBody>
      </p:sp>
      <p:sp>
        <p:nvSpPr>
          <p:cNvPr id="7" name="TextBox 6">
            <a:extLst>
              <a:ext uri="{FF2B5EF4-FFF2-40B4-BE49-F238E27FC236}">
                <a16:creationId xmlns:a16="http://schemas.microsoft.com/office/drawing/2014/main" id="{1990C30A-3AC2-0AEF-2E01-ACEAB3A381DA}"/>
              </a:ext>
            </a:extLst>
          </p:cNvPr>
          <p:cNvSpPr txBox="1"/>
          <p:nvPr/>
        </p:nvSpPr>
        <p:spPr>
          <a:xfrm>
            <a:off x="512557" y="3383492"/>
            <a:ext cx="2624047" cy="246798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A rope and sail factory employing 50 women was established on Newcastle Street, while McIlroy’s department store secured a War Office order for 45,000 beds, creating 250 new jobs.</a:t>
            </a:r>
          </a:p>
        </p:txBody>
      </p:sp>
      <p:grpSp>
        <p:nvGrpSpPr>
          <p:cNvPr id="12" name="Group 11" descr="A photograph of McIlroy's Department Store from 1906. It is a large brick building on a busy high street. ">
            <a:extLst>
              <a:ext uri="{FF2B5EF4-FFF2-40B4-BE49-F238E27FC236}">
                <a16:creationId xmlns:a16="http://schemas.microsoft.com/office/drawing/2014/main" id="{4864BEF9-1E78-0263-0D7D-5F4C5CAF9FDA}"/>
              </a:ext>
            </a:extLst>
          </p:cNvPr>
          <p:cNvGrpSpPr/>
          <p:nvPr/>
        </p:nvGrpSpPr>
        <p:grpSpPr>
          <a:xfrm>
            <a:off x="3646686" y="721464"/>
            <a:ext cx="8108242" cy="5091089"/>
            <a:chOff x="3646686" y="721464"/>
            <a:chExt cx="8108242" cy="5091089"/>
          </a:xfrm>
        </p:grpSpPr>
        <p:pic>
          <p:nvPicPr>
            <p:cNvPr id="6" name="Picture 5" descr="A street with a trolley and people on it&#10;&#10;AI-generated content may be incorrect.">
              <a:extLst>
                <a:ext uri="{FF2B5EF4-FFF2-40B4-BE49-F238E27FC236}">
                  <a16:creationId xmlns:a16="http://schemas.microsoft.com/office/drawing/2014/main" id="{35643605-FB19-9524-CCA0-693E822E2223}"/>
                </a:ext>
              </a:extLst>
            </p:cNvPr>
            <p:cNvPicPr>
              <a:picLocks noChangeAspect="1"/>
            </p:cNvPicPr>
            <p:nvPr/>
          </p:nvPicPr>
          <p:blipFill>
            <a:blip r:embed="rId3"/>
            <a:stretch>
              <a:fillRect/>
            </a:stretch>
          </p:blipFill>
          <p:spPr>
            <a:xfrm>
              <a:off x="3646686" y="915400"/>
              <a:ext cx="7959817" cy="4897153"/>
            </a:xfrm>
            <a:prstGeom prst="rect">
              <a:avLst/>
            </a:prstGeom>
            <a:ln w="19050">
              <a:solidFill>
                <a:schemeClr val="tx1"/>
              </a:solidFill>
            </a:ln>
          </p:spPr>
        </p:pic>
        <p:sp>
          <p:nvSpPr>
            <p:cNvPr id="11" name="TextBox 10">
              <a:extLst>
                <a:ext uri="{FF2B5EF4-FFF2-40B4-BE49-F238E27FC236}">
                  <a16:creationId xmlns:a16="http://schemas.microsoft.com/office/drawing/2014/main" id="{E1714933-BC53-3FFF-7487-BD36C1C3DCDC}"/>
                </a:ext>
              </a:extLst>
            </p:cNvPr>
            <p:cNvSpPr txBox="1"/>
            <p:nvPr/>
          </p:nvSpPr>
          <p:spPr>
            <a:xfrm>
              <a:off x="8744714" y="721464"/>
              <a:ext cx="3010214" cy="215444"/>
            </a:xfrm>
            <a:prstGeom prst="rect">
              <a:avLst/>
            </a:prstGeom>
            <a:noFill/>
          </p:spPr>
          <p:txBody>
            <a:bodyPr wrap="square">
              <a:spAutoFit/>
            </a:bodyPr>
            <a:lstStyle/>
            <a:p>
              <a:r>
                <a:rPr lang="en-GB" sz="800" dirty="0">
                  <a:solidFill>
                    <a:schemeClr val="bg1">
                      <a:lumMod val="75000"/>
                    </a:schemeClr>
                  </a:solidFill>
                  <a:latin typeface="Calibri" panose="020F0502020204030204" pitchFamily="34" charset="0"/>
                  <a:cs typeface="Calibri" panose="020F0502020204030204" pitchFamily="34" charset="0"/>
                </a:rPr>
                <a:t>©Supplied by Local Studies (Swindon Library &amp; Information Service)</a:t>
              </a:r>
            </a:p>
          </p:txBody>
        </p:sp>
      </p:grpSp>
      <p:grpSp>
        <p:nvGrpSpPr>
          <p:cNvPr id="9" name="Group 8" descr="McIlroy’s Department Store on Regent Street, Swindon.&#10;">
            <a:extLst>
              <a:ext uri="{FF2B5EF4-FFF2-40B4-BE49-F238E27FC236}">
                <a16:creationId xmlns:a16="http://schemas.microsoft.com/office/drawing/2014/main" id="{9441959F-BF8A-09CB-CC71-7A9A72F9BAF7}"/>
              </a:ext>
            </a:extLst>
          </p:cNvPr>
          <p:cNvGrpSpPr/>
          <p:nvPr/>
        </p:nvGrpSpPr>
        <p:grpSpPr>
          <a:xfrm>
            <a:off x="4911392" y="5923698"/>
            <a:ext cx="5878529" cy="367409"/>
            <a:chOff x="4179872" y="5830230"/>
            <a:chExt cx="5878529" cy="367409"/>
          </a:xfrm>
        </p:grpSpPr>
        <p:sp>
          <p:nvSpPr>
            <p:cNvPr id="5" name="TextBox 4">
              <a:extLst>
                <a:ext uri="{FF2B5EF4-FFF2-40B4-BE49-F238E27FC236}">
                  <a16:creationId xmlns:a16="http://schemas.microsoft.com/office/drawing/2014/main" id="{52E4702C-B922-BC1C-BDED-1675A5795554}"/>
                </a:ext>
              </a:extLst>
            </p:cNvPr>
            <p:cNvSpPr txBox="1"/>
            <p:nvPr/>
          </p:nvSpPr>
          <p:spPr>
            <a:xfrm>
              <a:off x="4410457" y="5830231"/>
              <a:ext cx="5647944" cy="367408"/>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McIlroy’s Department Store on Regent Street, Swindon.</a:t>
              </a:r>
            </a:p>
          </p:txBody>
        </p:sp>
        <p:pic>
          <p:nvPicPr>
            <p:cNvPr id="8" name="Picture 7">
              <a:extLst>
                <a:ext uri="{FF2B5EF4-FFF2-40B4-BE49-F238E27FC236}">
                  <a16:creationId xmlns:a16="http://schemas.microsoft.com/office/drawing/2014/main" id="{38CEE261-9558-1B6B-75AD-A10A3389E440}"/>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6200000">
              <a:off x="4129175" y="5880927"/>
              <a:ext cx="350267" cy="248874"/>
            </a:xfrm>
            <a:prstGeom prst="rect">
              <a:avLst/>
            </a:prstGeom>
          </p:spPr>
        </p:pic>
      </p:grpSp>
      <p:pic>
        <p:nvPicPr>
          <p:cNvPr id="2" name="Picture 1">
            <a:extLst>
              <a:ext uri="{FF2B5EF4-FFF2-40B4-BE49-F238E27FC236}">
                <a16:creationId xmlns:a16="http://schemas.microsoft.com/office/drawing/2014/main" id="{F7075E3E-E674-5B4A-7253-52BBB0DF049A}"/>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64456" y="5603358"/>
            <a:ext cx="1527543" cy="1253200"/>
          </a:xfrm>
          <a:prstGeom prst="rect">
            <a:avLst/>
          </a:prstGeom>
        </p:spPr>
      </p:pic>
    </p:spTree>
    <p:extLst>
      <p:ext uri="{BB962C8B-B14F-4D97-AF65-F5344CB8AC3E}">
        <p14:creationId xmlns:p14="http://schemas.microsoft.com/office/powerpoint/2010/main" val="119741295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5C3F0948-402E-5ECF-31AB-8B2AE44BB594}"/>
            </a:ext>
          </a:extLst>
        </p:cNvPr>
        <p:cNvGrpSpPr/>
        <p:nvPr/>
      </p:nvGrpSpPr>
      <p:grpSpPr>
        <a:xfrm>
          <a:off x="0" y="0"/>
          <a:ext cx="0" cy="0"/>
          <a:chOff x="0" y="0"/>
          <a:chExt cx="0" cy="0"/>
        </a:xfrm>
      </p:grpSpPr>
      <p:sp>
        <p:nvSpPr>
          <p:cNvPr id="17" name="Title 13">
            <a:extLst>
              <a:ext uri="{FF2B5EF4-FFF2-40B4-BE49-F238E27FC236}">
                <a16:creationId xmlns:a16="http://schemas.microsoft.com/office/drawing/2014/main" id="{C65154D7-3885-F6D0-4C63-4258A1AF2089}"/>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The End of the War</a:t>
            </a:r>
          </a:p>
        </p:txBody>
      </p:sp>
      <p:sp>
        <p:nvSpPr>
          <p:cNvPr id="4" name="TextBox 3">
            <a:extLst>
              <a:ext uri="{FF2B5EF4-FFF2-40B4-BE49-F238E27FC236}">
                <a16:creationId xmlns:a16="http://schemas.microsoft.com/office/drawing/2014/main" id="{E7BD74DB-1353-92B0-9822-D012FA16CEB6}"/>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role did Swindon play in World War 1?</a:t>
            </a:r>
          </a:p>
        </p:txBody>
      </p:sp>
      <p:sp>
        <p:nvSpPr>
          <p:cNvPr id="3" name="Title 1">
            <a:extLst>
              <a:ext uri="{FF2B5EF4-FFF2-40B4-BE49-F238E27FC236}">
                <a16:creationId xmlns:a16="http://schemas.microsoft.com/office/drawing/2014/main" id="{23FDE72D-F401-FEBA-D72D-5812F0815C96}"/>
              </a:ext>
            </a:extLst>
          </p:cNvPr>
          <p:cNvSpPr txBox="1">
            <a:spLocks/>
          </p:cNvSpPr>
          <p:nvPr/>
        </p:nvSpPr>
        <p:spPr>
          <a:xfrm>
            <a:off x="537767" y="668789"/>
            <a:ext cx="6588526"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The End of the War</a:t>
            </a:r>
          </a:p>
        </p:txBody>
      </p:sp>
      <p:sp>
        <p:nvSpPr>
          <p:cNvPr id="10" name="TextBox 9">
            <a:extLst>
              <a:ext uri="{FF2B5EF4-FFF2-40B4-BE49-F238E27FC236}">
                <a16:creationId xmlns:a16="http://schemas.microsoft.com/office/drawing/2014/main" id="{E8897DFC-9A2A-7121-CF77-A8EE9055632E}"/>
              </a:ext>
            </a:extLst>
          </p:cNvPr>
          <p:cNvSpPr txBox="1"/>
          <p:nvPr/>
        </p:nvSpPr>
        <p:spPr>
          <a:xfrm>
            <a:off x="640361" y="1485406"/>
            <a:ext cx="6125192"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 end of World War 1 was a significant moment that brought relief and hope for a better future. </a:t>
            </a:r>
          </a:p>
        </p:txBody>
      </p:sp>
      <p:sp>
        <p:nvSpPr>
          <p:cNvPr id="7" name="TextBox 6">
            <a:extLst>
              <a:ext uri="{FF2B5EF4-FFF2-40B4-BE49-F238E27FC236}">
                <a16:creationId xmlns:a16="http://schemas.microsoft.com/office/drawing/2014/main" id="{40B9DF95-F4FD-6F06-71E8-B4B11B353EEA}"/>
              </a:ext>
            </a:extLst>
          </p:cNvPr>
          <p:cNvSpPr txBox="1"/>
          <p:nvPr/>
        </p:nvSpPr>
        <p:spPr>
          <a:xfrm>
            <a:off x="640361" y="2353199"/>
            <a:ext cx="5376391"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After four long years of fighting, the war finally came to an end on November the 11th, 1918. </a:t>
            </a:r>
          </a:p>
        </p:txBody>
      </p:sp>
      <p:sp>
        <p:nvSpPr>
          <p:cNvPr id="5" name="TextBox 4">
            <a:extLst>
              <a:ext uri="{FF2B5EF4-FFF2-40B4-BE49-F238E27FC236}">
                <a16:creationId xmlns:a16="http://schemas.microsoft.com/office/drawing/2014/main" id="{F57DEB00-CE1D-8882-CF49-0CCB3AD5972B}"/>
              </a:ext>
            </a:extLst>
          </p:cNvPr>
          <p:cNvSpPr txBox="1"/>
          <p:nvPr/>
        </p:nvSpPr>
        <p:spPr>
          <a:xfrm>
            <a:off x="640361" y="3220992"/>
            <a:ext cx="4928335"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At the time called Armistice, this day is now known as Remembrance Day. </a:t>
            </a:r>
          </a:p>
        </p:txBody>
      </p:sp>
      <p:sp>
        <p:nvSpPr>
          <p:cNvPr id="6" name="TextBox 5">
            <a:extLst>
              <a:ext uri="{FF2B5EF4-FFF2-40B4-BE49-F238E27FC236}">
                <a16:creationId xmlns:a16="http://schemas.microsoft.com/office/drawing/2014/main" id="{7A5C4507-8658-E1F6-E3F5-79F121A38997}"/>
              </a:ext>
            </a:extLst>
          </p:cNvPr>
          <p:cNvSpPr txBox="1"/>
          <p:nvPr/>
        </p:nvSpPr>
        <p:spPr>
          <a:xfrm>
            <a:off x="640361" y="4088785"/>
            <a:ext cx="3898975"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It marked the agreement between the warring countries to stop fighting. </a:t>
            </a:r>
          </a:p>
        </p:txBody>
      </p:sp>
      <p:sp>
        <p:nvSpPr>
          <p:cNvPr id="8" name="TextBox 7">
            <a:extLst>
              <a:ext uri="{FF2B5EF4-FFF2-40B4-BE49-F238E27FC236}">
                <a16:creationId xmlns:a16="http://schemas.microsoft.com/office/drawing/2014/main" id="{AF2705D3-111F-9D93-C6D7-163F62719537}"/>
              </a:ext>
            </a:extLst>
          </p:cNvPr>
          <p:cNvSpPr txBox="1"/>
          <p:nvPr/>
        </p:nvSpPr>
        <p:spPr>
          <a:xfrm>
            <a:off x="640361" y="4956578"/>
            <a:ext cx="3898975"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People all over Swindon rejoiced and celebrated the end of the war.</a:t>
            </a:r>
          </a:p>
        </p:txBody>
      </p:sp>
      <p:pic>
        <p:nvPicPr>
          <p:cNvPr id="14" name="Picture 13" descr="An illustration of a British flag on a stick. ">
            <a:extLst>
              <a:ext uri="{FF2B5EF4-FFF2-40B4-BE49-F238E27FC236}">
                <a16:creationId xmlns:a16="http://schemas.microsoft.com/office/drawing/2014/main" id="{7A1D9E7A-0543-8824-BECB-B0EF29D3B02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21262349">
            <a:off x="4651441" y="3683671"/>
            <a:ext cx="2161100" cy="2392646"/>
          </a:xfrm>
          <a:prstGeom prst="rect">
            <a:avLst/>
          </a:prstGeom>
        </p:spPr>
      </p:pic>
      <p:pic>
        <p:nvPicPr>
          <p:cNvPr id="16" name="Picture 15" descr="An illustration of a World War 1 soldier in green military uniform. He is smiling. ">
            <a:extLst>
              <a:ext uri="{FF2B5EF4-FFF2-40B4-BE49-F238E27FC236}">
                <a16:creationId xmlns:a16="http://schemas.microsoft.com/office/drawing/2014/main" id="{EAEB32B4-8606-690C-082B-CF004412C1C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756787" y="1949641"/>
            <a:ext cx="1347001" cy="4471069"/>
          </a:xfrm>
          <a:prstGeom prst="rect">
            <a:avLst/>
          </a:prstGeom>
        </p:spPr>
      </p:pic>
      <p:grpSp>
        <p:nvGrpSpPr>
          <p:cNvPr id="9" name="Group 8" descr="The front page of the Daily Mail from marking the end of World War One. On it is written 'IT'S OVER! Joy and thanksgiving mark start of the Armistice on greatest day in our history.'">
            <a:extLst>
              <a:ext uri="{FF2B5EF4-FFF2-40B4-BE49-F238E27FC236}">
                <a16:creationId xmlns:a16="http://schemas.microsoft.com/office/drawing/2014/main" id="{BB7E7A9B-B097-D0E8-FF96-B40FECC7D0E3}"/>
              </a:ext>
            </a:extLst>
          </p:cNvPr>
          <p:cNvGrpSpPr/>
          <p:nvPr/>
        </p:nvGrpSpPr>
        <p:grpSpPr>
          <a:xfrm>
            <a:off x="7023667" y="623503"/>
            <a:ext cx="4357218" cy="5633887"/>
            <a:chOff x="767044" y="514665"/>
            <a:chExt cx="4357218" cy="5633887"/>
          </a:xfrm>
        </p:grpSpPr>
        <p:pic>
          <p:nvPicPr>
            <p:cNvPr id="11" name="Picture 10" descr="A newspaper with a newspaper and a newspaper with a newspaper and a newspaper with a newspaper and a newspaper with a newspaper and a newspaper with a newspaper and a newspaper with a newspaper and a newspaper with&#10;&#10;Description automatically generated">
              <a:extLst>
                <a:ext uri="{FF2B5EF4-FFF2-40B4-BE49-F238E27FC236}">
                  <a16:creationId xmlns:a16="http://schemas.microsoft.com/office/drawing/2014/main" id="{03FFC396-589B-6148-6C1E-F58BD3C8C55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16426" y="514665"/>
              <a:ext cx="4307836" cy="5606455"/>
            </a:xfrm>
            <a:prstGeom prst="rect">
              <a:avLst/>
            </a:prstGeom>
            <a:ln w="22225">
              <a:solidFill>
                <a:schemeClr val="tx1"/>
              </a:solidFill>
            </a:ln>
          </p:spPr>
        </p:pic>
        <p:sp>
          <p:nvSpPr>
            <p:cNvPr id="12" name="TextBox 11">
              <a:extLst>
                <a:ext uri="{FF2B5EF4-FFF2-40B4-BE49-F238E27FC236}">
                  <a16:creationId xmlns:a16="http://schemas.microsoft.com/office/drawing/2014/main" id="{698D371C-B2AB-736A-EA5B-3EBCF1E15104}"/>
                </a:ext>
              </a:extLst>
            </p:cNvPr>
            <p:cNvSpPr txBox="1"/>
            <p:nvPr/>
          </p:nvSpPr>
          <p:spPr>
            <a:xfrm>
              <a:off x="767044" y="5933108"/>
              <a:ext cx="1034527" cy="215444"/>
            </a:xfrm>
            <a:prstGeom prst="rect">
              <a:avLst/>
            </a:prstGeom>
            <a:noFill/>
          </p:spPr>
          <p:txBody>
            <a:bodyPr wrap="square">
              <a:spAutoFit/>
            </a:bodyPr>
            <a:lstStyle/>
            <a:p>
              <a:r>
                <a:rPr lang="en-GB" sz="800" b="0" i="0" dirty="0">
                  <a:solidFill>
                    <a:schemeClr val="bg1">
                      <a:lumMod val="75000"/>
                    </a:schemeClr>
                  </a:solidFill>
                  <a:effectLst/>
                  <a:latin typeface="Calibri" panose="020F0502020204030204" pitchFamily="34" charset="0"/>
                  <a:cs typeface="Calibri" panose="020F0502020204030204" pitchFamily="34" charset="0"/>
                </a:rPr>
                <a:t>©</a:t>
              </a:r>
              <a:r>
                <a:rPr lang="en-GB" sz="800" b="0" i="0" dirty="0" err="1">
                  <a:solidFill>
                    <a:schemeClr val="bg1">
                      <a:lumMod val="75000"/>
                    </a:schemeClr>
                  </a:solidFill>
                  <a:effectLst/>
                  <a:latin typeface="Calibri" panose="020F0502020204030204" pitchFamily="34" charset="0"/>
                  <a:cs typeface="Calibri" panose="020F0502020204030204" pitchFamily="34" charset="0"/>
                </a:rPr>
                <a:t>Alamy</a:t>
              </a:r>
              <a:r>
                <a:rPr lang="en-GB" sz="800" b="0" i="0" dirty="0">
                  <a:solidFill>
                    <a:schemeClr val="bg1">
                      <a:lumMod val="75000"/>
                    </a:schemeClr>
                  </a:solidFill>
                  <a:effectLst/>
                  <a:latin typeface="Calibri" panose="020F0502020204030204" pitchFamily="34" charset="0"/>
                  <a:cs typeface="Calibri" panose="020F0502020204030204" pitchFamily="34" charset="0"/>
                </a:rPr>
                <a:t> RD36MK</a:t>
              </a:r>
              <a:endParaRPr lang="en-GB" sz="800" dirty="0">
                <a:solidFill>
                  <a:schemeClr val="bg1">
                    <a:lumMod val="75000"/>
                  </a:schemeClr>
                </a:solidFill>
                <a:latin typeface="Calibri" panose="020F0502020204030204" pitchFamily="34" charset="0"/>
                <a:cs typeface="Calibri" panose="020F0502020204030204" pitchFamily="34" charset="0"/>
              </a:endParaRPr>
            </a:p>
          </p:txBody>
        </p:sp>
      </p:grpSp>
      <p:pic>
        <p:nvPicPr>
          <p:cNvPr id="2" name="Picture 1">
            <a:extLst>
              <a:ext uri="{FF2B5EF4-FFF2-40B4-BE49-F238E27FC236}">
                <a16:creationId xmlns:a16="http://schemas.microsoft.com/office/drawing/2014/main" id="{AD5B722E-D742-05BA-52C8-87EDFF6E3EB9}"/>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664456" y="5603358"/>
            <a:ext cx="1527543" cy="1253200"/>
          </a:xfrm>
          <a:prstGeom prst="rect">
            <a:avLst/>
          </a:prstGeom>
        </p:spPr>
      </p:pic>
    </p:spTree>
    <p:extLst>
      <p:ext uri="{BB962C8B-B14F-4D97-AF65-F5344CB8AC3E}">
        <p14:creationId xmlns:p14="http://schemas.microsoft.com/office/powerpoint/2010/main" val="2420374092"/>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par>
                                    <p:cTn id="32" presetID="2" presetClass="entr" presetSubtype="2" fill="hold" nodeType="withEffect" p14:presetBounceEnd="50000">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14:bounceEnd="50000">
                                          <p:cBhvr additive="base">
                                            <p:cTn id="34" dur="1200" fill="hold"/>
                                            <p:tgtEl>
                                              <p:spTgt spid="16"/>
                                            </p:tgtEl>
                                            <p:attrNameLst>
                                              <p:attrName>ppt_x</p:attrName>
                                            </p:attrNameLst>
                                          </p:cBhvr>
                                          <p:tavLst>
                                            <p:tav tm="0">
                                              <p:val>
                                                <p:strVal val="1+#ppt_w/2"/>
                                              </p:val>
                                            </p:tav>
                                            <p:tav tm="100000">
                                              <p:val>
                                                <p:strVal val="#ppt_x"/>
                                              </p:val>
                                            </p:tav>
                                          </p:tavLst>
                                        </p:anim>
                                        <p:anim calcmode="lin" valueType="num" p14:bounceEnd="50000">
                                          <p:cBhvr additive="base">
                                            <p:cTn id="35" dur="1200" fill="hold"/>
                                            <p:tgtEl>
                                              <p:spTgt spid="16"/>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14:presetBounceEnd="50000">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14:bounceEnd="50000">
                                          <p:cBhvr additive="base">
                                            <p:cTn id="38" dur="1200" fill="hold"/>
                                            <p:tgtEl>
                                              <p:spTgt spid="14"/>
                                            </p:tgtEl>
                                            <p:attrNameLst>
                                              <p:attrName>ppt_x</p:attrName>
                                            </p:attrNameLst>
                                          </p:cBhvr>
                                          <p:tavLst>
                                            <p:tav tm="0">
                                              <p:val>
                                                <p:strVal val="1+#ppt_w/2"/>
                                              </p:val>
                                            </p:tav>
                                            <p:tav tm="100000">
                                              <p:val>
                                                <p:strVal val="#ppt_x"/>
                                              </p:val>
                                            </p:tav>
                                          </p:tavLst>
                                        </p:anim>
                                        <p:anim calcmode="lin" valueType="num" p14:bounceEnd="50000">
                                          <p:cBhvr additive="base">
                                            <p:cTn id="39" dur="12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7" grpId="0"/>
          <p:bldP spid="5" grpId="0"/>
          <p:bldP spid="6" grpId="0"/>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par>
                                    <p:cTn id="32" presetID="2" presetClass="entr" presetSubtype="2" fill="hold" nodeType="with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1200" fill="hold"/>
                                            <p:tgtEl>
                                              <p:spTgt spid="16"/>
                                            </p:tgtEl>
                                            <p:attrNameLst>
                                              <p:attrName>ppt_x</p:attrName>
                                            </p:attrNameLst>
                                          </p:cBhvr>
                                          <p:tavLst>
                                            <p:tav tm="0">
                                              <p:val>
                                                <p:strVal val="1+#ppt_w/2"/>
                                              </p:val>
                                            </p:tav>
                                            <p:tav tm="100000">
                                              <p:val>
                                                <p:strVal val="#ppt_x"/>
                                              </p:val>
                                            </p:tav>
                                          </p:tavLst>
                                        </p:anim>
                                        <p:anim calcmode="lin" valueType="num">
                                          <p:cBhvr additive="base">
                                            <p:cTn id="35" dur="1200" fill="hold"/>
                                            <p:tgtEl>
                                              <p:spTgt spid="16"/>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1200" fill="hold"/>
                                            <p:tgtEl>
                                              <p:spTgt spid="14"/>
                                            </p:tgtEl>
                                            <p:attrNameLst>
                                              <p:attrName>ppt_x</p:attrName>
                                            </p:attrNameLst>
                                          </p:cBhvr>
                                          <p:tavLst>
                                            <p:tav tm="0">
                                              <p:val>
                                                <p:strVal val="1+#ppt_w/2"/>
                                              </p:val>
                                            </p:tav>
                                            <p:tav tm="100000">
                                              <p:val>
                                                <p:strVal val="#ppt_x"/>
                                              </p:val>
                                            </p:tav>
                                          </p:tavLst>
                                        </p:anim>
                                        <p:anim calcmode="lin" valueType="num">
                                          <p:cBhvr additive="base">
                                            <p:cTn id="39" dur="12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7" grpId="0"/>
          <p:bldP spid="5" grpId="0"/>
          <p:bldP spid="6" grpId="0"/>
          <p:bldP spid="8"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EDE7F1D8-C8EB-5782-DFFE-67A80CDABD8B}"/>
            </a:ext>
          </a:extLst>
        </p:cNvPr>
        <p:cNvGrpSpPr/>
        <p:nvPr/>
      </p:nvGrpSpPr>
      <p:grpSpPr>
        <a:xfrm>
          <a:off x="0" y="0"/>
          <a:ext cx="0" cy="0"/>
          <a:chOff x="0" y="0"/>
          <a:chExt cx="0" cy="0"/>
        </a:xfrm>
      </p:grpSpPr>
      <p:sp>
        <p:nvSpPr>
          <p:cNvPr id="17" name="Title 13">
            <a:extLst>
              <a:ext uri="{FF2B5EF4-FFF2-40B4-BE49-F238E27FC236}">
                <a16:creationId xmlns:a16="http://schemas.microsoft.com/office/drawing/2014/main" id="{0BCA9D19-5AC7-D5E8-E348-64AD9F51D4D3}"/>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The Armistice</a:t>
            </a:r>
          </a:p>
        </p:txBody>
      </p:sp>
      <p:sp>
        <p:nvSpPr>
          <p:cNvPr id="4" name="TextBox 3">
            <a:extLst>
              <a:ext uri="{FF2B5EF4-FFF2-40B4-BE49-F238E27FC236}">
                <a16:creationId xmlns:a16="http://schemas.microsoft.com/office/drawing/2014/main" id="{87850C2B-6941-BAAE-ECC0-1C773B4DA4F1}"/>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role did Swindon play in World War 1?</a:t>
            </a:r>
          </a:p>
        </p:txBody>
      </p:sp>
      <p:sp>
        <p:nvSpPr>
          <p:cNvPr id="10" name="TextBox 9">
            <a:extLst>
              <a:ext uri="{FF2B5EF4-FFF2-40B4-BE49-F238E27FC236}">
                <a16:creationId xmlns:a16="http://schemas.microsoft.com/office/drawing/2014/main" id="{01A9F90C-E7AD-8049-FA96-E8D7373A99C6}"/>
              </a:ext>
            </a:extLst>
          </p:cNvPr>
          <p:cNvSpPr txBox="1"/>
          <p:nvPr/>
        </p:nvSpPr>
        <p:spPr>
          <a:xfrm>
            <a:off x="515112" y="712746"/>
            <a:ext cx="4797552"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When the armistice was declared on 11th November 1918, Swindon erupted in celebration. </a:t>
            </a:r>
          </a:p>
        </p:txBody>
      </p:sp>
      <p:sp>
        <p:nvSpPr>
          <p:cNvPr id="7" name="TextBox 6">
            <a:extLst>
              <a:ext uri="{FF2B5EF4-FFF2-40B4-BE49-F238E27FC236}">
                <a16:creationId xmlns:a16="http://schemas.microsoft.com/office/drawing/2014/main" id="{B1DA4132-0777-400E-E50C-4B709E3D711C}"/>
              </a:ext>
            </a:extLst>
          </p:cNvPr>
          <p:cNvSpPr txBox="1"/>
          <p:nvPr/>
        </p:nvSpPr>
        <p:spPr>
          <a:xfrm>
            <a:off x="515112" y="1494073"/>
            <a:ext cx="5095892"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Despite the rain, streets filled with people waving flags and wearing ribbons. </a:t>
            </a:r>
          </a:p>
        </p:txBody>
      </p:sp>
      <p:pic>
        <p:nvPicPr>
          <p:cNvPr id="11" name="Picture 10" descr="An illustration of a British flag on a stick. ">
            <a:extLst>
              <a:ext uri="{FF2B5EF4-FFF2-40B4-BE49-F238E27FC236}">
                <a16:creationId xmlns:a16="http://schemas.microsoft.com/office/drawing/2014/main" id="{4FDADA97-10E7-88D5-80E0-A57D1EAC4C6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20106186" flipH="1">
            <a:off x="5897321" y="719052"/>
            <a:ext cx="1884172" cy="2086047"/>
          </a:xfrm>
          <a:prstGeom prst="rect">
            <a:avLst/>
          </a:prstGeom>
        </p:spPr>
      </p:pic>
      <p:sp>
        <p:nvSpPr>
          <p:cNvPr id="5" name="TextBox 4">
            <a:extLst>
              <a:ext uri="{FF2B5EF4-FFF2-40B4-BE49-F238E27FC236}">
                <a16:creationId xmlns:a16="http://schemas.microsoft.com/office/drawing/2014/main" id="{215C8E15-3061-E2AC-A2CC-6C7B6BD3923B}"/>
              </a:ext>
            </a:extLst>
          </p:cNvPr>
          <p:cNvSpPr txBox="1"/>
          <p:nvPr/>
        </p:nvSpPr>
        <p:spPr>
          <a:xfrm>
            <a:off x="515112" y="2275400"/>
            <a:ext cx="6946392"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 Mayor of Swindon sent a telegram to Field Marshal Sir Douglas Haig, thanking him for his leadership during the war.</a:t>
            </a:r>
          </a:p>
        </p:txBody>
      </p:sp>
      <p:sp>
        <p:nvSpPr>
          <p:cNvPr id="6" name="TextBox 5">
            <a:extLst>
              <a:ext uri="{FF2B5EF4-FFF2-40B4-BE49-F238E27FC236}">
                <a16:creationId xmlns:a16="http://schemas.microsoft.com/office/drawing/2014/main" id="{712356B8-04ED-7BA7-FB81-4AD722740809}"/>
              </a:ext>
            </a:extLst>
          </p:cNvPr>
          <p:cNvSpPr txBox="1"/>
          <p:nvPr/>
        </p:nvSpPr>
        <p:spPr>
          <a:xfrm>
            <a:off x="515112" y="3056727"/>
            <a:ext cx="7074408"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 transition to peace brought its own challenges. Food supplies were slow to recover, and </a:t>
            </a:r>
            <a:r>
              <a:rPr lang="en-GB" sz="1300" dirty="0" err="1">
                <a:latin typeface="Linkpen 17a Print" panose="03050602060000000000" pitchFamily="66" charset="77"/>
              </a:rPr>
              <a:t>Chiseldon</a:t>
            </a:r>
            <a:r>
              <a:rPr lang="en-GB" sz="1300" dirty="0">
                <a:latin typeface="Linkpen 17a Print" panose="03050602060000000000" pitchFamily="66" charset="77"/>
              </a:rPr>
              <a:t> Camp became a demobilisation centre. </a:t>
            </a:r>
          </a:p>
        </p:txBody>
      </p:sp>
      <p:sp>
        <p:nvSpPr>
          <p:cNvPr id="8" name="TextBox 7">
            <a:extLst>
              <a:ext uri="{FF2B5EF4-FFF2-40B4-BE49-F238E27FC236}">
                <a16:creationId xmlns:a16="http://schemas.microsoft.com/office/drawing/2014/main" id="{B0CC796C-65EF-89D7-E6D7-D1C70C1C3E31}"/>
              </a:ext>
            </a:extLst>
          </p:cNvPr>
          <p:cNvSpPr txBox="1"/>
          <p:nvPr/>
        </p:nvSpPr>
        <p:spPr>
          <a:xfrm>
            <a:off x="515112" y="3835161"/>
            <a:ext cx="6781800"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Belgian refugees remained in Swindon until 1919, unable to return home due to the devastation of their towns. </a:t>
            </a:r>
          </a:p>
        </p:txBody>
      </p:sp>
      <p:sp>
        <p:nvSpPr>
          <p:cNvPr id="9" name="TextBox 8">
            <a:extLst>
              <a:ext uri="{FF2B5EF4-FFF2-40B4-BE49-F238E27FC236}">
                <a16:creationId xmlns:a16="http://schemas.microsoft.com/office/drawing/2014/main" id="{766DECF5-AADA-F9B8-E716-81B025ED93E1}"/>
              </a:ext>
            </a:extLst>
          </p:cNvPr>
          <p:cNvSpPr txBox="1"/>
          <p:nvPr/>
        </p:nvSpPr>
        <p:spPr>
          <a:xfrm>
            <a:off x="515112" y="4613595"/>
            <a:ext cx="6587014"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Unemployment among returning soldiers also caused concern, but Swindon’s industries gradually adapted to peacetime demands.</a:t>
            </a:r>
          </a:p>
        </p:txBody>
      </p:sp>
      <p:grpSp>
        <p:nvGrpSpPr>
          <p:cNvPr id="14" name="Group 13" descr="Sir Douglas Haig who commanded the whole British army from 1915 until the end of the war.&#10;">
            <a:extLst>
              <a:ext uri="{FF2B5EF4-FFF2-40B4-BE49-F238E27FC236}">
                <a16:creationId xmlns:a16="http://schemas.microsoft.com/office/drawing/2014/main" id="{1C7ABC34-968C-04BD-726F-68A51A31A5F3}"/>
              </a:ext>
            </a:extLst>
          </p:cNvPr>
          <p:cNvGrpSpPr/>
          <p:nvPr/>
        </p:nvGrpSpPr>
        <p:grpSpPr>
          <a:xfrm>
            <a:off x="515112" y="5445259"/>
            <a:ext cx="6799051" cy="361381"/>
            <a:chOff x="4263116" y="5830231"/>
            <a:chExt cx="6799051" cy="361381"/>
          </a:xfrm>
        </p:grpSpPr>
        <p:sp>
          <p:nvSpPr>
            <p:cNvPr id="15" name="TextBox 14" descr="Sir Douglas Haig who commanded the whole British army from 1915 until the end of the war.&#10;">
              <a:extLst>
                <a:ext uri="{FF2B5EF4-FFF2-40B4-BE49-F238E27FC236}">
                  <a16:creationId xmlns:a16="http://schemas.microsoft.com/office/drawing/2014/main" id="{AA2E4B8F-E0CF-24E8-C47D-4D9188C567B6}"/>
                </a:ext>
              </a:extLst>
            </p:cNvPr>
            <p:cNvSpPr txBox="1"/>
            <p:nvPr/>
          </p:nvSpPr>
          <p:spPr>
            <a:xfrm>
              <a:off x="4263116" y="5830231"/>
              <a:ext cx="6503769" cy="361381"/>
            </a:xfrm>
            <a:prstGeom prst="rect">
              <a:avLst/>
            </a:prstGeom>
            <a:noFill/>
          </p:spPr>
          <p:txBody>
            <a:bodyPr wrap="square">
              <a:spAutoFit/>
            </a:bodyPr>
            <a:lstStyle/>
            <a:p>
              <a:pPr algn="r">
                <a:lnSpc>
                  <a:spcPct val="150000"/>
                </a:lnSpc>
              </a:pPr>
              <a:r>
                <a:rPr lang="en-GB" sz="1300" dirty="0">
                  <a:latin typeface="Linkpen 17a Print" panose="03050602060000000000" pitchFamily="66" charset="77"/>
                </a:rPr>
                <a:t>Sir Douglas Haig who commanded the whole British army from 1915 until the end of the war.</a:t>
              </a:r>
            </a:p>
          </p:txBody>
        </p:sp>
        <p:pic>
          <p:nvPicPr>
            <p:cNvPr id="16" name="Picture 15">
              <a:extLst>
                <a:ext uri="{FF2B5EF4-FFF2-40B4-BE49-F238E27FC236}">
                  <a16:creationId xmlns:a16="http://schemas.microsoft.com/office/drawing/2014/main" id="{D35CF05E-7F86-D6AD-B69A-B4AD2B797674}"/>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711900" y="5908360"/>
              <a:ext cx="350267" cy="248874"/>
            </a:xfrm>
            <a:prstGeom prst="rect">
              <a:avLst/>
            </a:prstGeom>
          </p:spPr>
        </p:pic>
      </p:grpSp>
      <p:grpSp>
        <p:nvGrpSpPr>
          <p:cNvPr id="13" name="Group 12" descr="A black and white photograph of Sir Douglas Haig. He is an older man, who has a moustache and wears a military uniform covered in medals. ">
            <a:extLst>
              <a:ext uri="{FF2B5EF4-FFF2-40B4-BE49-F238E27FC236}">
                <a16:creationId xmlns:a16="http://schemas.microsoft.com/office/drawing/2014/main" id="{25AFE923-EB7E-FD47-EC7F-D4951796656D}"/>
              </a:ext>
            </a:extLst>
          </p:cNvPr>
          <p:cNvGrpSpPr/>
          <p:nvPr/>
        </p:nvGrpSpPr>
        <p:grpSpPr>
          <a:xfrm>
            <a:off x="7616952" y="529464"/>
            <a:ext cx="3931920" cy="5700494"/>
            <a:chOff x="7635240" y="529464"/>
            <a:chExt cx="3931920" cy="5700494"/>
          </a:xfrm>
        </p:grpSpPr>
        <p:pic>
          <p:nvPicPr>
            <p:cNvPr id="3" name="Picture 2" descr="A person in military uniform with medals&#10;&#10;AI-generated content may be incorrect.">
              <a:extLst>
                <a:ext uri="{FF2B5EF4-FFF2-40B4-BE49-F238E27FC236}">
                  <a16:creationId xmlns:a16="http://schemas.microsoft.com/office/drawing/2014/main" id="{D354A8F4-F2D2-2C17-3CD7-021F03E0A3F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712900" y="575035"/>
              <a:ext cx="3854260" cy="5654923"/>
            </a:xfrm>
            <a:prstGeom prst="rect">
              <a:avLst/>
            </a:prstGeom>
            <a:ln w="19050">
              <a:solidFill>
                <a:schemeClr val="tx1"/>
              </a:solidFill>
            </a:ln>
          </p:spPr>
        </p:pic>
        <p:sp>
          <p:nvSpPr>
            <p:cNvPr id="12" name="TextBox 11">
              <a:extLst>
                <a:ext uri="{FF2B5EF4-FFF2-40B4-BE49-F238E27FC236}">
                  <a16:creationId xmlns:a16="http://schemas.microsoft.com/office/drawing/2014/main" id="{F955C2E2-4257-7CC0-D55D-10326EE54EDE}"/>
                </a:ext>
              </a:extLst>
            </p:cNvPr>
            <p:cNvSpPr txBox="1"/>
            <p:nvPr/>
          </p:nvSpPr>
          <p:spPr>
            <a:xfrm>
              <a:off x="7635240" y="529464"/>
              <a:ext cx="2563120" cy="215444"/>
            </a:xfrm>
            <a:prstGeom prst="rect">
              <a:avLst/>
            </a:prstGeom>
            <a:noFill/>
          </p:spPr>
          <p:txBody>
            <a:bodyPr wrap="square">
              <a:spAutoFit/>
            </a:bodyPr>
            <a:lstStyle/>
            <a:p>
              <a:r>
                <a:rPr lang="en-GB" sz="800" dirty="0">
                  <a:solidFill>
                    <a:schemeClr val="bg1">
                      <a:lumMod val="50000"/>
                    </a:schemeClr>
                  </a:solidFill>
                  <a:latin typeface="Calibri" panose="020F0502020204030204" pitchFamily="34" charset="0"/>
                  <a:cs typeface="Calibri" panose="020F0502020204030204" pitchFamily="34" charset="0"/>
                </a:rPr>
                <a:t>© Public Domain from Wikimedia Commons</a:t>
              </a:r>
            </a:p>
          </p:txBody>
        </p:sp>
      </p:grpSp>
      <p:pic>
        <p:nvPicPr>
          <p:cNvPr id="2" name="Picture 1">
            <a:extLst>
              <a:ext uri="{FF2B5EF4-FFF2-40B4-BE49-F238E27FC236}">
                <a16:creationId xmlns:a16="http://schemas.microsoft.com/office/drawing/2014/main" id="{04A1CD4F-A58F-E57B-E35C-168F7C71459F}"/>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664456" y="5603358"/>
            <a:ext cx="1527543" cy="1253200"/>
          </a:xfrm>
          <a:prstGeom prst="rect">
            <a:avLst/>
          </a:prstGeom>
        </p:spPr>
      </p:pic>
    </p:spTree>
    <p:extLst>
      <p:ext uri="{BB962C8B-B14F-4D97-AF65-F5344CB8AC3E}">
        <p14:creationId xmlns:p14="http://schemas.microsoft.com/office/powerpoint/2010/main" val="63104831"/>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2" presetClass="entr" presetSubtype="1" fill="hold" nodeType="withEffect" p14:presetBounceEnd="50000">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14:bounceEnd="50000">
                                          <p:cBhvr additive="base">
                                            <p:cTn id="18" dur="10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19" dur="1000" fill="hold"/>
                                            <p:tgtEl>
                                              <p:spTgt spid="11"/>
                                            </p:tgtEl>
                                            <p:attrNameLst>
                                              <p:attrName>ppt_y</p:attrName>
                                            </p:attrNameLst>
                                          </p:cBhvr>
                                          <p:tavLst>
                                            <p:tav tm="0">
                                              <p:val>
                                                <p:strVal val="0-#ppt_h/2"/>
                                              </p:val>
                                            </p:tav>
                                            <p:tav tm="100000">
                                              <p:val>
                                                <p:strVal val="#ppt_y"/>
                                              </p:val>
                                            </p:tav>
                                          </p:tavLst>
                                        </p:anim>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p:bldP spid="5" grpId="0"/>
          <p:bldP spid="6" grpId="0"/>
          <p:bldP spid="8" grpId="0"/>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2" presetClass="entr" presetSubtype="1"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1000" fill="hold"/>
                                            <p:tgtEl>
                                              <p:spTgt spid="11"/>
                                            </p:tgtEl>
                                            <p:attrNameLst>
                                              <p:attrName>ppt_x</p:attrName>
                                            </p:attrNameLst>
                                          </p:cBhvr>
                                          <p:tavLst>
                                            <p:tav tm="0">
                                              <p:val>
                                                <p:strVal val="#ppt_x"/>
                                              </p:val>
                                            </p:tav>
                                            <p:tav tm="100000">
                                              <p:val>
                                                <p:strVal val="#ppt_x"/>
                                              </p:val>
                                            </p:tav>
                                          </p:tavLst>
                                        </p:anim>
                                        <p:anim calcmode="lin" valueType="num">
                                          <p:cBhvr additive="base">
                                            <p:cTn id="19" dur="1000" fill="hold"/>
                                            <p:tgtEl>
                                              <p:spTgt spid="11"/>
                                            </p:tgtEl>
                                            <p:attrNameLst>
                                              <p:attrName>ppt_y</p:attrName>
                                            </p:attrNameLst>
                                          </p:cBhvr>
                                          <p:tavLst>
                                            <p:tav tm="0">
                                              <p:val>
                                                <p:strVal val="0-#ppt_h/2"/>
                                              </p:val>
                                            </p:tav>
                                            <p:tav tm="100000">
                                              <p:val>
                                                <p:strVal val="#ppt_y"/>
                                              </p:val>
                                            </p:tav>
                                          </p:tavLst>
                                        </p:anim>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p:bldP spid="5" grpId="0"/>
          <p:bldP spid="6" grpId="0"/>
          <p:bldP spid="8" grpId="0"/>
          <p:bldP spid="9"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C3218C6E-9E1D-5EF0-0639-B9FD197ADAA7}"/>
            </a:ext>
          </a:extLst>
        </p:cNvPr>
        <p:cNvGrpSpPr/>
        <p:nvPr/>
      </p:nvGrpSpPr>
      <p:grpSpPr>
        <a:xfrm>
          <a:off x="0" y="0"/>
          <a:ext cx="0" cy="0"/>
          <a:chOff x="0" y="0"/>
          <a:chExt cx="0" cy="0"/>
        </a:xfrm>
      </p:grpSpPr>
      <p:sp>
        <p:nvSpPr>
          <p:cNvPr id="20" name="Title 13">
            <a:extLst>
              <a:ext uri="{FF2B5EF4-FFF2-40B4-BE49-F238E27FC236}">
                <a16:creationId xmlns:a16="http://schemas.microsoft.com/office/drawing/2014/main" id="{2C653389-88DF-1497-C713-30AC3AE0DFE0}"/>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The Cenotaph in Swindon</a:t>
            </a:r>
          </a:p>
        </p:txBody>
      </p:sp>
      <p:sp>
        <p:nvSpPr>
          <p:cNvPr id="4" name="TextBox 3">
            <a:extLst>
              <a:ext uri="{FF2B5EF4-FFF2-40B4-BE49-F238E27FC236}">
                <a16:creationId xmlns:a16="http://schemas.microsoft.com/office/drawing/2014/main" id="{6EA27E58-1FF0-5FFC-56E2-615ED6048675}"/>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role did Swindon play in World War 1?</a:t>
            </a:r>
          </a:p>
        </p:txBody>
      </p:sp>
      <p:grpSp>
        <p:nvGrpSpPr>
          <p:cNvPr id="19" name="Group 18" descr="A modern day colour photograph of the Cenotaph in Swindon. It is a large stone structure with poppy wreaths laid next to it. ">
            <a:extLst>
              <a:ext uri="{FF2B5EF4-FFF2-40B4-BE49-F238E27FC236}">
                <a16:creationId xmlns:a16="http://schemas.microsoft.com/office/drawing/2014/main" id="{FA2662B2-6255-826B-D292-98EA971425CE}"/>
              </a:ext>
            </a:extLst>
          </p:cNvPr>
          <p:cNvGrpSpPr/>
          <p:nvPr/>
        </p:nvGrpSpPr>
        <p:grpSpPr>
          <a:xfrm>
            <a:off x="496315" y="455308"/>
            <a:ext cx="3856230" cy="5739334"/>
            <a:chOff x="487171" y="427876"/>
            <a:chExt cx="3856230" cy="5739334"/>
          </a:xfrm>
        </p:grpSpPr>
        <p:pic>
          <p:nvPicPr>
            <p:cNvPr id="3" name="Picture 2" descr="A monument with a statue on the side&#10;&#10;AI-generated content may be incorrect.">
              <a:extLst>
                <a:ext uri="{FF2B5EF4-FFF2-40B4-BE49-F238E27FC236}">
                  <a16:creationId xmlns:a16="http://schemas.microsoft.com/office/drawing/2014/main" id="{ED877131-9C40-0C8F-D5DB-DC76D693FBB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7171" y="427876"/>
              <a:ext cx="3792222" cy="5690621"/>
            </a:xfrm>
            <a:prstGeom prst="rect">
              <a:avLst/>
            </a:prstGeom>
            <a:ln w="19050">
              <a:solidFill>
                <a:schemeClr val="tx1"/>
              </a:solidFill>
            </a:ln>
          </p:spPr>
        </p:pic>
        <p:sp>
          <p:nvSpPr>
            <p:cNvPr id="18" name="TextBox 17">
              <a:extLst>
                <a:ext uri="{FF2B5EF4-FFF2-40B4-BE49-F238E27FC236}">
                  <a16:creationId xmlns:a16="http://schemas.microsoft.com/office/drawing/2014/main" id="{5F11BC9D-0698-1F20-52E9-0E676447FC09}"/>
                </a:ext>
              </a:extLst>
            </p:cNvPr>
            <p:cNvSpPr txBox="1"/>
            <p:nvPr/>
          </p:nvSpPr>
          <p:spPr>
            <a:xfrm>
              <a:off x="3061841" y="5951766"/>
              <a:ext cx="1281560" cy="215444"/>
            </a:xfrm>
            <a:prstGeom prst="rect">
              <a:avLst/>
            </a:prstGeom>
            <a:noFill/>
          </p:spPr>
          <p:txBody>
            <a:bodyPr wrap="square">
              <a:spAutoFit/>
            </a:bodyPr>
            <a:lstStyle/>
            <a:p>
              <a:pPr algn="r"/>
              <a:r>
                <a:rPr lang="en-GB" sz="800" dirty="0">
                  <a:solidFill>
                    <a:schemeClr val="bg1">
                      <a:lumMod val="85000"/>
                    </a:schemeClr>
                  </a:solidFill>
                  <a:latin typeface="Calibri" panose="020F0502020204030204" pitchFamily="34" charset="0"/>
                  <a:cs typeface="Calibri" panose="020F0502020204030204" pitchFamily="34" charset="0"/>
                </a:rPr>
                <a:t>© </a:t>
              </a:r>
              <a:r>
                <a:rPr lang="en-GB" sz="800" dirty="0" err="1">
                  <a:solidFill>
                    <a:schemeClr val="bg1">
                      <a:lumMod val="85000"/>
                    </a:schemeClr>
                  </a:solidFill>
                  <a:latin typeface="Calibri" panose="020F0502020204030204" pitchFamily="34" charset="0"/>
                  <a:cs typeface="Calibri" panose="020F0502020204030204" pitchFamily="34" charset="0"/>
                </a:rPr>
                <a:t>Alamy</a:t>
              </a:r>
              <a:r>
                <a:rPr lang="en-GB" sz="800" dirty="0">
                  <a:solidFill>
                    <a:schemeClr val="bg1">
                      <a:lumMod val="85000"/>
                    </a:schemeClr>
                  </a:solidFill>
                  <a:latin typeface="Calibri" panose="020F0502020204030204" pitchFamily="34" charset="0"/>
                  <a:cs typeface="Calibri" panose="020F0502020204030204" pitchFamily="34" charset="0"/>
                </a:rPr>
                <a:t> ref: 2EGD8TE</a:t>
              </a:r>
            </a:p>
          </p:txBody>
        </p:sp>
      </p:grpSp>
      <p:sp>
        <p:nvSpPr>
          <p:cNvPr id="10" name="TextBox 9">
            <a:extLst>
              <a:ext uri="{FF2B5EF4-FFF2-40B4-BE49-F238E27FC236}">
                <a16:creationId xmlns:a16="http://schemas.microsoft.com/office/drawing/2014/main" id="{A6BD7307-4581-9102-0C2D-923EF9D9A2C8}"/>
              </a:ext>
            </a:extLst>
          </p:cNvPr>
          <p:cNvSpPr txBox="1"/>
          <p:nvPr/>
        </p:nvSpPr>
        <p:spPr>
          <a:xfrm>
            <a:off x="4539264" y="482740"/>
            <a:ext cx="6717000" cy="367408"/>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Of the 5,383 Swindonian men who went to fight, sadly, 920 died. </a:t>
            </a:r>
          </a:p>
        </p:txBody>
      </p:sp>
      <p:sp>
        <p:nvSpPr>
          <p:cNvPr id="7" name="TextBox 6">
            <a:extLst>
              <a:ext uri="{FF2B5EF4-FFF2-40B4-BE49-F238E27FC236}">
                <a16:creationId xmlns:a16="http://schemas.microsoft.com/office/drawing/2014/main" id="{F8F1AB13-2FBB-E9CA-1180-E5DEE2AB3DCD}"/>
              </a:ext>
            </a:extLst>
          </p:cNvPr>
          <p:cNvSpPr txBox="1"/>
          <p:nvPr/>
        </p:nvSpPr>
        <p:spPr>
          <a:xfrm>
            <a:off x="4539264" y="1018849"/>
            <a:ext cx="6360384"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Today, we still remember and pay tribute to those soldiers who fought for our freedom during World War 1.</a:t>
            </a:r>
          </a:p>
        </p:txBody>
      </p:sp>
      <p:sp>
        <p:nvSpPr>
          <p:cNvPr id="5" name="TextBox 4">
            <a:extLst>
              <a:ext uri="{FF2B5EF4-FFF2-40B4-BE49-F238E27FC236}">
                <a16:creationId xmlns:a16="http://schemas.microsoft.com/office/drawing/2014/main" id="{8CD195E9-F0D6-902D-E938-9FD15A9584DF}"/>
              </a:ext>
            </a:extLst>
          </p:cNvPr>
          <p:cNvSpPr txBox="1"/>
          <p:nvPr/>
        </p:nvSpPr>
        <p:spPr>
          <a:xfrm>
            <a:off x="4539264" y="1855040"/>
            <a:ext cx="5420877" cy="1267655"/>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We do this through Remembrance Day and other gestures such as maintaining monuments or places of rest, allowing people to have a place to pray, think and remember the past.</a:t>
            </a:r>
          </a:p>
        </p:txBody>
      </p:sp>
      <p:sp>
        <p:nvSpPr>
          <p:cNvPr id="6" name="TextBox 5">
            <a:extLst>
              <a:ext uri="{FF2B5EF4-FFF2-40B4-BE49-F238E27FC236}">
                <a16:creationId xmlns:a16="http://schemas.microsoft.com/office/drawing/2014/main" id="{5A2AF02A-1093-72A7-42F2-846F747636D6}"/>
              </a:ext>
            </a:extLst>
          </p:cNvPr>
          <p:cNvSpPr txBox="1"/>
          <p:nvPr/>
        </p:nvSpPr>
        <p:spPr>
          <a:xfrm>
            <a:off x="4539264" y="3291396"/>
            <a:ext cx="5052792"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Swindon had a wooden cenotaph until 1920 when the official cenotaph was unveiled to honour those who had served and sacrificed.</a:t>
            </a:r>
          </a:p>
        </p:txBody>
      </p:sp>
      <p:grpSp>
        <p:nvGrpSpPr>
          <p:cNvPr id="11" name="Group 10" descr="The cenotaph in Swindon was first unveiled on the 30th of October 1920.&#10;">
            <a:extLst>
              <a:ext uri="{FF2B5EF4-FFF2-40B4-BE49-F238E27FC236}">
                <a16:creationId xmlns:a16="http://schemas.microsoft.com/office/drawing/2014/main" id="{2B7AFE17-F656-01B4-5F36-95537B04BB8F}"/>
              </a:ext>
            </a:extLst>
          </p:cNvPr>
          <p:cNvGrpSpPr/>
          <p:nvPr/>
        </p:nvGrpSpPr>
        <p:grpSpPr>
          <a:xfrm>
            <a:off x="4539264" y="5452168"/>
            <a:ext cx="4504152" cy="667490"/>
            <a:chOff x="5657622" y="5121622"/>
            <a:chExt cx="4504152" cy="667490"/>
          </a:xfrm>
        </p:grpSpPr>
        <p:sp>
          <p:nvSpPr>
            <p:cNvPr id="9" name="TextBox 8">
              <a:extLst>
                <a:ext uri="{FF2B5EF4-FFF2-40B4-BE49-F238E27FC236}">
                  <a16:creationId xmlns:a16="http://schemas.microsoft.com/office/drawing/2014/main" id="{CD960C98-FB6C-1EDA-FA8A-6BF5936E3C7C}"/>
                </a:ext>
              </a:extLst>
            </p:cNvPr>
            <p:cNvSpPr txBox="1"/>
            <p:nvPr/>
          </p:nvSpPr>
          <p:spPr>
            <a:xfrm>
              <a:off x="5971313" y="5121622"/>
              <a:ext cx="4190461"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 cenotaph in Swindon was first unveiled on the 30th of October 1920.</a:t>
              </a:r>
            </a:p>
          </p:txBody>
        </p:sp>
        <p:pic>
          <p:nvPicPr>
            <p:cNvPr id="8" name="Picture 7">
              <a:extLst>
                <a:ext uri="{FF2B5EF4-FFF2-40B4-BE49-F238E27FC236}">
                  <a16:creationId xmlns:a16="http://schemas.microsoft.com/office/drawing/2014/main" id="{6F15FAD8-2AC8-640F-C879-A6A66B96C1A1}"/>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800000">
              <a:off x="5657622" y="5179061"/>
              <a:ext cx="350267" cy="248874"/>
            </a:xfrm>
            <a:prstGeom prst="rect">
              <a:avLst/>
            </a:prstGeom>
          </p:spPr>
        </p:pic>
      </p:grpSp>
      <p:pic>
        <p:nvPicPr>
          <p:cNvPr id="17" name="Picture 16" descr="An illustration of a World War 1 Solider wearing a green military uniform and hat. ">
            <a:extLst>
              <a:ext uri="{FF2B5EF4-FFF2-40B4-BE49-F238E27FC236}">
                <a16:creationId xmlns:a16="http://schemas.microsoft.com/office/drawing/2014/main" id="{1195ED76-3E47-53B1-0109-EDAA390C7CF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905748" y="1583803"/>
            <a:ext cx="1434875" cy="4791456"/>
          </a:xfrm>
          <a:prstGeom prst="rect">
            <a:avLst/>
          </a:prstGeom>
        </p:spPr>
      </p:pic>
      <p:pic>
        <p:nvPicPr>
          <p:cNvPr id="2" name="Picture 1">
            <a:extLst>
              <a:ext uri="{FF2B5EF4-FFF2-40B4-BE49-F238E27FC236}">
                <a16:creationId xmlns:a16="http://schemas.microsoft.com/office/drawing/2014/main" id="{1946D8C8-CA6A-D549-AF13-29B564B15A26}"/>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664456" y="5603358"/>
            <a:ext cx="1527543" cy="1253200"/>
          </a:xfrm>
          <a:prstGeom prst="rect">
            <a:avLst/>
          </a:prstGeom>
        </p:spPr>
      </p:pic>
    </p:spTree>
    <p:extLst>
      <p:ext uri="{BB962C8B-B14F-4D97-AF65-F5344CB8AC3E}">
        <p14:creationId xmlns:p14="http://schemas.microsoft.com/office/powerpoint/2010/main" val="144343691"/>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2" presetClass="entr" presetSubtype="2" fill="hold" nodeType="withEffect" p14:presetBounceEnd="50000">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14:bounceEnd="50000">
                                          <p:cBhvr additive="base">
                                            <p:cTn id="18" dur="1000" fill="hold"/>
                                            <p:tgtEl>
                                              <p:spTgt spid="17"/>
                                            </p:tgtEl>
                                            <p:attrNameLst>
                                              <p:attrName>ppt_x</p:attrName>
                                            </p:attrNameLst>
                                          </p:cBhvr>
                                          <p:tavLst>
                                            <p:tav tm="0">
                                              <p:val>
                                                <p:strVal val="1+#ppt_w/2"/>
                                              </p:val>
                                            </p:tav>
                                            <p:tav tm="100000">
                                              <p:val>
                                                <p:strVal val="#ppt_x"/>
                                              </p:val>
                                            </p:tav>
                                          </p:tavLst>
                                        </p:anim>
                                        <p:anim calcmode="lin" valueType="num" p14:bounceEnd="50000">
                                          <p:cBhvr additive="base">
                                            <p:cTn id="19" dur="1000" fill="hold"/>
                                            <p:tgtEl>
                                              <p:spTgt spid="17"/>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p:bldP spid="5" grpId="0"/>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2" presetClass="entr" presetSubtype="2" fill="hold" nodeType="with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1000" fill="hold"/>
                                            <p:tgtEl>
                                              <p:spTgt spid="17"/>
                                            </p:tgtEl>
                                            <p:attrNameLst>
                                              <p:attrName>ppt_x</p:attrName>
                                            </p:attrNameLst>
                                          </p:cBhvr>
                                          <p:tavLst>
                                            <p:tav tm="0">
                                              <p:val>
                                                <p:strVal val="1+#ppt_w/2"/>
                                              </p:val>
                                            </p:tav>
                                            <p:tav tm="100000">
                                              <p:val>
                                                <p:strVal val="#ppt_x"/>
                                              </p:val>
                                            </p:tav>
                                          </p:tavLst>
                                        </p:anim>
                                        <p:anim calcmode="lin" valueType="num">
                                          <p:cBhvr additive="base">
                                            <p:cTn id="19" dur="1000" fill="hold"/>
                                            <p:tgtEl>
                                              <p:spTgt spid="17"/>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p:bldP spid="5" grpId="0"/>
          <p:bldP spid="6"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5FC538AA-B1DF-7594-9180-473ED6B8213F}"/>
            </a:ext>
          </a:extLst>
        </p:cNvPr>
        <p:cNvGrpSpPr/>
        <p:nvPr/>
      </p:nvGrpSpPr>
      <p:grpSpPr>
        <a:xfrm>
          <a:off x="0" y="0"/>
          <a:ext cx="0" cy="0"/>
          <a:chOff x="0" y="0"/>
          <a:chExt cx="0" cy="0"/>
        </a:xfrm>
      </p:grpSpPr>
      <p:sp>
        <p:nvSpPr>
          <p:cNvPr id="12" name="Title 13">
            <a:extLst>
              <a:ext uri="{FF2B5EF4-FFF2-40B4-BE49-F238E27FC236}">
                <a16:creationId xmlns:a16="http://schemas.microsoft.com/office/drawing/2014/main" id="{78CB0D6B-1D06-5096-C1D1-1935D1D22327}"/>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World War 2</a:t>
            </a:r>
          </a:p>
        </p:txBody>
      </p:sp>
      <p:sp>
        <p:nvSpPr>
          <p:cNvPr id="4" name="TextBox 3">
            <a:extLst>
              <a:ext uri="{FF2B5EF4-FFF2-40B4-BE49-F238E27FC236}">
                <a16:creationId xmlns:a16="http://schemas.microsoft.com/office/drawing/2014/main" id="{751CD3AC-3F10-0AF4-EC55-09466C79C600}"/>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was World War 2?</a:t>
            </a:r>
          </a:p>
        </p:txBody>
      </p:sp>
      <p:sp>
        <p:nvSpPr>
          <p:cNvPr id="10" name="TextBox 9">
            <a:extLst>
              <a:ext uri="{FF2B5EF4-FFF2-40B4-BE49-F238E27FC236}">
                <a16:creationId xmlns:a16="http://schemas.microsoft.com/office/drawing/2014/main" id="{F859A3CA-2A7A-6E2E-B98D-FF3E5C1274D7}"/>
              </a:ext>
            </a:extLst>
          </p:cNvPr>
          <p:cNvSpPr txBox="1"/>
          <p:nvPr/>
        </p:nvSpPr>
        <p:spPr>
          <a:xfrm>
            <a:off x="558065" y="965359"/>
            <a:ext cx="5537935"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Sadly, just over 20 years after the end of World War 1, a second brutal war began…</a:t>
            </a:r>
          </a:p>
        </p:txBody>
      </p:sp>
      <p:sp>
        <p:nvSpPr>
          <p:cNvPr id="7" name="TextBox 6">
            <a:extLst>
              <a:ext uri="{FF2B5EF4-FFF2-40B4-BE49-F238E27FC236}">
                <a16:creationId xmlns:a16="http://schemas.microsoft.com/office/drawing/2014/main" id="{3FCAE349-AD3C-A468-A65D-C7A722D8A98C}"/>
              </a:ext>
            </a:extLst>
          </p:cNvPr>
          <p:cNvSpPr txBox="1"/>
          <p:nvPr/>
        </p:nvSpPr>
        <p:spPr>
          <a:xfrm>
            <a:off x="558065" y="1764513"/>
            <a:ext cx="5705575"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World War 2 was a global conflict that took place from 1939 to 1945. </a:t>
            </a:r>
          </a:p>
        </p:txBody>
      </p:sp>
      <p:sp>
        <p:nvSpPr>
          <p:cNvPr id="5" name="TextBox 4">
            <a:extLst>
              <a:ext uri="{FF2B5EF4-FFF2-40B4-BE49-F238E27FC236}">
                <a16:creationId xmlns:a16="http://schemas.microsoft.com/office/drawing/2014/main" id="{BB997113-992C-53F3-8698-1152ACEA3553}"/>
              </a:ext>
            </a:extLst>
          </p:cNvPr>
          <p:cNvSpPr txBox="1"/>
          <p:nvPr/>
        </p:nvSpPr>
        <p:spPr>
          <a:xfrm>
            <a:off x="558065" y="2569805"/>
            <a:ext cx="6125192"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It involved many countries around the world, including Britain. </a:t>
            </a:r>
          </a:p>
        </p:txBody>
      </p:sp>
      <p:sp>
        <p:nvSpPr>
          <p:cNvPr id="6" name="TextBox 5">
            <a:extLst>
              <a:ext uri="{FF2B5EF4-FFF2-40B4-BE49-F238E27FC236}">
                <a16:creationId xmlns:a16="http://schemas.microsoft.com/office/drawing/2014/main" id="{20AA4EB6-1234-B8CC-1C33-096BD6BAE5D1}"/>
              </a:ext>
            </a:extLst>
          </p:cNvPr>
          <p:cNvSpPr txBox="1"/>
          <p:nvPr/>
        </p:nvSpPr>
        <p:spPr>
          <a:xfrm>
            <a:off x="558065" y="3375098"/>
            <a:ext cx="5705575"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 war began when Germany, led by Adolf Hitler, invaded Poland in September 1939. </a:t>
            </a:r>
          </a:p>
        </p:txBody>
      </p:sp>
      <p:grpSp>
        <p:nvGrpSpPr>
          <p:cNvPr id="3" name="Group 2" descr="A black and white photograph of Adolph Hitler.">
            <a:extLst>
              <a:ext uri="{FF2B5EF4-FFF2-40B4-BE49-F238E27FC236}">
                <a16:creationId xmlns:a16="http://schemas.microsoft.com/office/drawing/2014/main" id="{75CF2655-EC72-7F82-554B-C8C88D2A6FEB}"/>
              </a:ext>
            </a:extLst>
          </p:cNvPr>
          <p:cNvGrpSpPr/>
          <p:nvPr/>
        </p:nvGrpSpPr>
        <p:grpSpPr>
          <a:xfrm>
            <a:off x="6431874" y="785761"/>
            <a:ext cx="4872875" cy="3374630"/>
            <a:chOff x="5897357" y="1176882"/>
            <a:chExt cx="5932882" cy="4108721"/>
          </a:xfrm>
        </p:grpSpPr>
        <p:pic>
          <p:nvPicPr>
            <p:cNvPr id="9" name="Picture 8" descr="A person in a military uniform&#10;&#10;Description automatically generated">
              <a:extLst>
                <a:ext uri="{FF2B5EF4-FFF2-40B4-BE49-F238E27FC236}">
                  <a16:creationId xmlns:a16="http://schemas.microsoft.com/office/drawing/2014/main" id="{94F7E85F-4A76-B1FE-845A-5E86B75A1BF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897357" y="1221990"/>
              <a:ext cx="5846927" cy="4063613"/>
            </a:xfrm>
            <a:prstGeom prst="rect">
              <a:avLst/>
            </a:prstGeom>
            <a:ln w="28575">
              <a:solidFill>
                <a:schemeClr val="tx1"/>
              </a:solidFill>
            </a:ln>
          </p:spPr>
        </p:pic>
        <p:sp>
          <p:nvSpPr>
            <p:cNvPr id="11" name="TextBox 10">
              <a:extLst>
                <a:ext uri="{FF2B5EF4-FFF2-40B4-BE49-F238E27FC236}">
                  <a16:creationId xmlns:a16="http://schemas.microsoft.com/office/drawing/2014/main" id="{A21234AB-D01F-6489-5EE6-300200720522}"/>
                </a:ext>
              </a:extLst>
            </p:cNvPr>
            <p:cNvSpPr txBox="1"/>
            <p:nvPr/>
          </p:nvSpPr>
          <p:spPr>
            <a:xfrm>
              <a:off x="9693178" y="1176882"/>
              <a:ext cx="2137061" cy="262310"/>
            </a:xfrm>
            <a:prstGeom prst="rect">
              <a:avLst/>
            </a:prstGeom>
            <a:noFill/>
          </p:spPr>
          <p:txBody>
            <a:bodyPr wrap="square">
              <a:spAutoFit/>
            </a:bodyPr>
            <a:lstStyle/>
            <a:p>
              <a:pPr algn="r"/>
              <a:r>
                <a:rPr lang="en-GB" sz="800" b="0" i="0" dirty="0">
                  <a:solidFill>
                    <a:schemeClr val="bg1">
                      <a:lumMod val="65000"/>
                    </a:schemeClr>
                  </a:solidFill>
                  <a:effectLst/>
                  <a:latin typeface="Calibri" panose="020F0502020204030204" pitchFamily="34" charset="0"/>
                  <a:cs typeface="Calibri" panose="020F0502020204030204" pitchFamily="34" charset="0"/>
                </a:rPr>
                <a:t>© IWM (MOI) FLM 1531</a:t>
              </a:r>
              <a:endParaRPr lang="en-GB" sz="800" dirty="0">
                <a:solidFill>
                  <a:schemeClr val="bg1">
                    <a:lumMod val="65000"/>
                  </a:schemeClr>
                </a:solidFill>
                <a:latin typeface="Calibri" panose="020F0502020204030204" pitchFamily="34" charset="0"/>
                <a:cs typeface="Calibri" panose="020F0502020204030204" pitchFamily="34" charset="0"/>
              </a:endParaRPr>
            </a:p>
          </p:txBody>
        </p:sp>
      </p:grpSp>
      <p:pic>
        <p:nvPicPr>
          <p:cNvPr id="8" name="Picture 7" descr="Timeline going from AD 1910 to AD 2025. There are three boxes on the line. &#10;The first says &quot;1st September 1939 - World War 2 Begins.&quot;&#10;The second says &quot;2nd September 1945 - End of World War 2&quot;&#10;The third says &quot;You are here&quot; after 2020.">
            <a:extLst>
              <a:ext uri="{FF2B5EF4-FFF2-40B4-BE49-F238E27FC236}">
                <a16:creationId xmlns:a16="http://schemas.microsoft.com/office/drawing/2014/main" id="{3A7C5E36-92C8-1938-0FDB-BF7ECBAD5C6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28846" y="4278194"/>
            <a:ext cx="11334307" cy="1371451"/>
          </a:xfrm>
          <a:prstGeom prst="rect">
            <a:avLst/>
          </a:prstGeom>
        </p:spPr>
      </p:pic>
      <p:pic>
        <p:nvPicPr>
          <p:cNvPr id="2" name="Picture 1">
            <a:extLst>
              <a:ext uri="{FF2B5EF4-FFF2-40B4-BE49-F238E27FC236}">
                <a16:creationId xmlns:a16="http://schemas.microsoft.com/office/drawing/2014/main" id="{F1627BBA-7592-2A81-67E7-2F455F8E10A0}"/>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64456" y="5603358"/>
            <a:ext cx="1527543" cy="1253200"/>
          </a:xfrm>
          <a:prstGeom prst="rect">
            <a:avLst/>
          </a:prstGeom>
        </p:spPr>
      </p:pic>
    </p:spTree>
    <p:extLst>
      <p:ext uri="{BB962C8B-B14F-4D97-AF65-F5344CB8AC3E}">
        <p14:creationId xmlns:p14="http://schemas.microsoft.com/office/powerpoint/2010/main" val="154745673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p:bldP spid="5"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06F534F5-F8EB-35E2-73B9-194767AD494B}"/>
            </a:ext>
          </a:extLst>
        </p:cNvPr>
        <p:cNvGrpSpPr/>
        <p:nvPr/>
      </p:nvGrpSpPr>
      <p:grpSpPr>
        <a:xfrm>
          <a:off x="0" y="0"/>
          <a:ext cx="0" cy="0"/>
          <a:chOff x="0" y="0"/>
          <a:chExt cx="0" cy="0"/>
        </a:xfrm>
      </p:grpSpPr>
      <p:sp>
        <p:nvSpPr>
          <p:cNvPr id="8" name="Title 13">
            <a:extLst>
              <a:ext uri="{FF2B5EF4-FFF2-40B4-BE49-F238E27FC236}">
                <a16:creationId xmlns:a16="http://schemas.microsoft.com/office/drawing/2014/main" id="{4907425A-8B47-6D28-BF67-C9349DAA7853}"/>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The Allies and the Axis Powers</a:t>
            </a:r>
          </a:p>
        </p:txBody>
      </p:sp>
      <p:sp>
        <p:nvSpPr>
          <p:cNvPr id="4" name="TextBox 3">
            <a:extLst>
              <a:ext uri="{FF2B5EF4-FFF2-40B4-BE49-F238E27FC236}">
                <a16:creationId xmlns:a16="http://schemas.microsoft.com/office/drawing/2014/main" id="{48277193-FECC-9814-A259-DEF9E2401CCC}"/>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was World War 2?</a:t>
            </a:r>
          </a:p>
        </p:txBody>
      </p:sp>
      <p:sp>
        <p:nvSpPr>
          <p:cNvPr id="10" name="TextBox 9">
            <a:extLst>
              <a:ext uri="{FF2B5EF4-FFF2-40B4-BE49-F238E27FC236}">
                <a16:creationId xmlns:a16="http://schemas.microsoft.com/office/drawing/2014/main" id="{4C71D978-0AC8-58A9-A44C-D06C53457456}"/>
              </a:ext>
            </a:extLst>
          </p:cNvPr>
          <p:cNvSpPr txBox="1"/>
          <p:nvPr/>
        </p:nvSpPr>
        <p:spPr>
          <a:xfrm>
            <a:off x="558064" y="692755"/>
            <a:ext cx="10780495" cy="367408"/>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 invasion of Poland sparked a series of alliances and declarations of war. </a:t>
            </a:r>
          </a:p>
        </p:txBody>
      </p:sp>
      <p:sp>
        <p:nvSpPr>
          <p:cNvPr id="3" name="TextBox 2">
            <a:extLst>
              <a:ext uri="{FF2B5EF4-FFF2-40B4-BE49-F238E27FC236}">
                <a16:creationId xmlns:a16="http://schemas.microsoft.com/office/drawing/2014/main" id="{6DC8FACD-19D2-145C-6C17-F2374C32EE7A}"/>
              </a:ext>
            </a:extLst>
          </p:cNvPr>
          <p:cNvSpPr txBox="1"/>
          <p:nvPr/>
        </p:nvSpPr>
        <p:spPr>
          <a:xfrm>
            <a:off x="558065" y="1208749"/>
            <a:ext cx="6125192" cy="367408"/>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Many nations were drawn into the conflict. </a:t>
            </a:r>
          </a:p>
        </p:txBody>
      </p:sp>
      <p:sp>
        <p:nvSpPr>
          <p:cNvPr id="9" name="TextBox 8">
            <a:extLst>
              <a:ext uri="{FF2B5EF4-FFF2-40B4-BE49-F238E27FC236}">
                <a16:creationId xmlns:a16="http://schemas.microsoft.com/office/drawing/2014/main" id="{2BBB0C19-5E6B-0DA6-8399-B768E4B6D338}"/>
              </a:ext>
            </a:extLst>
          </p:cNvPr>
          <p:cNvSpPr txBox="1"/>
          <p:nvPr/>
        </p:nvSpPr>
        <p:spPr>
          <a:xfrm>
            <a:off x="558064" y="1724743"/>
            <a:ext cx="10469599"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 war was fought between two major alliances: the Allies, which included Britain, the United States, and the Soviet Union, and the Axis powers, led by Germany, Italy, and Japan.</a:t>
            </a:r>
          </a:p>
        </p:txBody>
      </p:sp>
      <p:pic>
        <p:nvPicPr>
          <p:cNvPr id="5" name="Picture 4" descr="An image of a world map with blue highlighted Allies forces, red highlighted Axis Powers, and pale grey highlighted neutral countries and territories.&#10;&#10;The key on the right indicated red is 'Axis Powers (another colonies), Blue is 'Allies (and their colonies0', and pale grey is 'Neutral countries and territories'.">
            <a:extLst>
              <a:ext uri="{FF2B5EF4-FFF2-40B4-BE49-F238E27FC236}">
                <a16:creationId xmlns:a16="http://schemas.microsoft.com/office/drawing/2014/main" id="{4DAE918B-39AD-4D66-9219-40837157273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94922" y="2491655"/>
            <a:ext cx="11000254" cy="3774879"/>
          </a:xfrm>
          <a:prstGeom prst="rect">
            <a:avLst/>
          </a:prstGeom>
        </p:spPr>
      </p:pic>
      <p:pic>
        <p:nvPicPr>
          <p:cNvPr id="7" name="Picture 6" descr="An illustration of a soldier's war helmet. ">
            <a:extLst>
              <a:ext uri="{FF2B5EF4-FFF2-40B4-BE49-F238E27FC236}">
                <a16:creationId xmlns:a16="http://schemas.microsoft.com/office/drawing/2014/main" id="{55544F4D-8562-083C-1DC0-49CC9A43209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3045269">
            <a:off x="8985885" y="4485583"/>
            <a:ext cx="2129608" cy="1782561"/>
          </a:xfrm>
          <a:prstGeom prst="rect">
            <a:avLst/>
          </a:prstGeom>
        </p:spPr>
      </p:pic>
      <p:pic>
        <p:nvPicPr>
          <p:cNvPr id="2" name="Picture 1">
            <a:extLst>
              <a:ext uri="{FF2B5EF4-FFF2-40B4-BE49-F238E27FC236}">
                <a16:creationId xmlns:a16="http://schemas.microsoft.com/office/drawing/2014/main" id="{A4BE26ED-334E-5160-A26E-0D0A721E5DAE}"/>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64456" y="5603358"/>
            <a:ext cx="1527543" cy="1253200"/>
          </a:xfrm>
          <a:prstGeom prst="rect">
            <a:avLst/>
          </a:prstGeom>
        </p:spPr>
      </p:pic>
    </p:spTree>
    <p:extLst>
      <p:ext uri="{BB962C8B-B14F-4D97-AF65-F5344CB8AC3E}">
        <p14:creationId xmlns:p14="http://schemas.microsoft.com/office/powerpoint/2010/main" val="2355944111"/>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2" presetClass="entr" presetSubtype="1" fill="hold" nodeType="withEffect" p14:presetBounceEnd="50000">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14:bounceEnd="50000">
                                          <p:cBhvr additive="base">
                                            <p:cTn id="22" dur="1000" fill="hold"/>
                                            <p:tgtEl>
                                              <p:spTgt spid="7"/>
                                            </p:tgtEl>
                                            <p:attrNameLst>
                                              <p:attrName>ppt_x</p:attrName>
                                            </p:attrNameLst>
                                          </p:cBhvr>
                                          <p:tavLst>
                                            <p:tav tm="0">
                                              <p:val>
                                                <p:strVal val="#ppt_x"/>
                                              </p:val>
                                            </p:tav>
                                            <p:tav tm="100000">
                                              <p:val>
                                                <p:strVal val="#ppt_x"/>
                                              </p:val>
                                            </p:tav>
                                          </p:tavLst>
                                        </p:anim>
                                        <p:anim calcmode="lin" valueType="num" p14:bounceEnd="50000">
                                          <p:cBhvr additive="base">
                                            <p:cTn id="23" dur="10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 grpId="0"/>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2" presetClass="entr" presetSubtype="1"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1000" fill="hold"/>
                                            <p:tgtEl>
                                              <p:spTgt spid="7"/>
                                            </p:tgtEl>
                                            <p:attrNameLst>
                                              <p:attrName>ppt_x</p:attrName>
                                            </p:attrNameLst>
                                          </p:cBhvr>
                                          <p:tavLst>
                                            <p:tav tm="0">
                                              <p:val>
                                                <p:strVal val="#ppt_x"/>
                                              </p:val>
                                            </p:tav>
                                            <p:tav tm="100000">
                                              <p:val>
                                                <p:strVal val="#ppt_x"/>
                                              </p:val>
                                            </p:tav>
                                          </p:tavLst>
                                        </p:anim>
                                        <p:anim calcmode="lin" valueType="num">
                                          <p:cBhvr additive="base">
                                            <p:cTn id="23" dur="10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 grpId="0"/>
          <p:bldP spid="9"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A12958B0-9ECA-7D4C-226C-C64DAD96F153}"/>
            </a:ext>
          </a:extLst>
        </p:cNvPr>
        <p:cNvGrpSpPr/>
        <p:nvPr/>
      </p:nvGrpSpPr>
      <p:grpSpPr>
        <a:xfrm>
          <a:off x="0" y="0"/>
          <a:ext cx="0" cy="0"/>
          <a:chOff x="0" y="0"/>
          <a:chExt cx="0" cy="0"/>
        </a:xfrm>
      </p:grpSpPr>
      <p:sp>
        <p:nvSpPr>
          <p:cNvPr id="14" name="Title 13">
            <a:extLst>
              <a:ext uri="{FF2B5EF4-FFF2-40B4-BE49-F238E27FC236}">
                <a16:creationId xmlns:a16="http://schemas.microsoft.com/office/drawing/2014/main" id="{53F85EE7-132F-F20D-F114-65B1161C25E5}"/>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Britain’s role in World War 2</a:t>
            </a:r>
          </a:p>
        </p:txBody>
      </p:sp>
      <p:sp>
        <p:nvSpPr>
          <p:cNvPr id="4" name="TextBox 3">
            <a:extLst>
              <a:ext uri="{FF2B5EF4-FFF2-40B4-BE49-F238E27FC236}">
                <a16:creationId xmlns:a16="http://schemas.microsoft.com/office/drawing/2014/main" id="{5E08505A-3E9E-64B0-E74C-152C0614448D}"/>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was World War 2?</a:t>
            </a:r>
          </a:p>
        </p:txBody>
      </p:sp>
      <p:sp>
        <p:nvSpPr>
          <p:cNvPr id="8" name="Title 1">
            <a:extLst>
              <a:ext uri="{FF2B5EF4-FFF2-40B4-BE49-F238E27FC236}">
                <a16:creationId xmlns:a16="http://schemas.microsoft.com/office/drawing/2014/main" id="{C66C7D1C-5DE8-01ED-DBA5-811A8FA9FC0D}"/>
              </a:ext>
            </a:extLst>
          </p:cNvPr>
          <p:cNvSpPr txBox="1">
            <a:spLocks/>
          </p:cNvSpPr>
          <p:nvPr/>
        </p:nvSpPr>
        <p:spPr>
          <a:xfrm>
            <a:off x="615693" y="532425"/>
            <a:ext cx="10048763"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100" dirty="0">
                <a:ln w="12700">
                  <a:noFill/>
                </a:ln>
                <a:latin typeface="Superclarendon Rg" panose="02060605060000020003" pitchFamily="18" charset="77"/>
              </a:rPr>
              <a:t>Britain’s role in World War 2</a:t>
            </a:r>
          </a:p>
        </p:txBody>
      </p:sp>
      <p:grpSp>
        <p:nvGrpSpPr>
          <p:cNvPr id="3" name="Group 2" descr="A black and white photograph of Neville Chamberlain and a group of men stood next too a microphone.">
            <a:extLst>
              <a:ext uri="{FF2B5EF4-FFF2-40B4-BE49-F238E27FC236}">
                <a16:creationId xmlns:a16="http://schemas.microsoft.com/office/drawing/2014/main" id="{3EA93725-3341-5CC8-C0E3-1937ECAC48A6}"/>
              </a:ext>
            </a:extLst>
          </p:cNvPr>
          <p:cNvGrpSpPr/>
          <p:nvPr/>
        </p:nvGrpSpPr>
        <p:grpSpPr>
          <a:xfrm>
            <a:off x="656360" y="1434913"/>
            <a:ext cx="4740946" cy="3566175"/>
            <a:chOff x="687248" y="1173270"/>
            <a:chExt cx="4740946" cy="3566175"/>
          </a:xfrm>
        </p:grpSpPr>
        <p:pic>
          <p:nvPicPr>
            <p:cNvPr id="7" name="Picture 6" descr="A person in a black coat holding a piece of paper&#10;&#10;Description automatically generated">
              <a:extLst>
                <a:ext uri="{FF2B5EF4-FFF2-40B4-BE49-F238E27FC236}">
                  <a16:creationId xmlns:a16="http://schemas.microsoft.com/office/drawing/2014/main" id="{621F2121-995B-3315-62FF-88C20D5F033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0400" y="1215261"/>
              <a:ext cx="4667794" cy="3524184"/>
            </a:xfrm>
            <a:prstGeom prst="rect">
              <a:avLst/>
            </a:prstGeom>
            <a:ln w="28575">
              <a:solidFill>
                <a:schemeClr val="tx1"/>
              </a:solidFill>
            </a:ln>
          </p:spPr>
        </p:pic>
        <p:sp>
          <p:nvSpPr>
            <p:cNvPr id="11" name="TextBox 10">
              <a:extLst>
                <a:ext uri="{FF2B5EF4-FFF2-40B4-BE49-F238E27FC236}">
                  <a16:creationId xmlns:a16="http://schemas.microsoft.com/office/drawing/2014/main" id="{43E2DB9E-4783-C365-6124-728CB530CEED}"/>
                </a:ext>
              </a:extLst>
            </p:cNvPr>
            <p:cNvSpPr txBox="1"/>
            <p:nvPr/>
          </p:nvSpPr>
          <p:spPr>
            <a:xfrm>
              <a:off x="687248" y="1173270"/>
              <a:ext cx="1833101" cy="215444"/>
            </a:xfrm>
            <a:prstGeom prst="rect">
              <a:avLst/>
            </a:prstGeom>
            <a:noFill/>
          </p:spPr>
          <p:txBody>
            <a:bodyPr wrap="square">
              <a:spAutoFit/>
            </a:bodyPr>
            <a:lstStyle/>
            <a:p>
              <a:r>
                <a:rPr lang="en-GB" sz="800" b="0" i="0" dirty="0">
                  <a:solidFill>
                    <a:schemeClr val="bg1">
                      <a:lumMod val="75000"/>
                    </a:schemeClr>
                  </a:solidFill>
                  <a:effectLst/>
                  <a:latin typeface="Calibri" panose="020F0502020204030204" pitchFamily="34" charset="0"/>
                  <a:cs typeface="Calibri" panose="020F0502020204030204" pitchFamily="34" charset="0"/>
                </a:rPr>
                <a:t>© IWM HU 4255</a:t>
              </a:r>
              <a:endParaRPr lang="en-GB" sz="800" dirty="0">
                <a:solidFill>
                  <a:schemeClr val="bg1">
                    <a:lumMod val="75000"/>
                  </a:schemeClr>
                </a:solidFill>
                <a:latin typeface="Calibri" panose="020F0502020204030204" pitchFamily="34" charset="0"/>
                <a:cs typeface="Calibri" panose="020F0502020204030204" pitchFamily="34" charset="0"/>
              </a:endParaRPr>
            </a:p>
          </p:txBody>
        </p:sp>
      </p:grpSp>
      <p:sp>
        <p:nvSpPr>
          <p:cNvPr id="10" name="TextBox 9">
            <a:extLst>
              <a:ext uri="{FF2B5EF4-FFF2-40B4-BE49-F238E27FC236}">
                <a16:creationId xmlns:a16="http://schemas.microsoft.com/office/drawing/2014/main" id="{C1953FA4-0199-B5BE-3905-114462A4CCD5}"/>
              </a:ext>
            </a:extLst>
          </p:cNvPr>
          <p:cNvSpPr txBox="1"/>
          <p:nvPr/>
        </p:nvSpPr>
        <p:spPr>
          <a:xfrm>
            <a:off x="5690401" y="1476904"/>
            <a:ext cx="5529287" cy="361381"/>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In the years leading up to World War 2, tensions were rising across Europe. </a:t>
            </a:r>
          </a:p>
        </p:txBody>
      </p:sp>
      <p:sp>
        <p:nvSpPr>
          <p:cNvPr id="9" name="TextBox 8">
            <a:extLst>
              <a:ext uri="{FF2B5EF4-FFF2-40B4-BE49-F238E27FC236}">
                <a16:creationId xmlns:a16="http://schemas.microsoft.com/office/drawing/2014/main" id="{2AE56909-0FF8-1280-6B41-9AB04F807DE7}"/>
              </a:ext>
            </a:extLst>
          </p:cNvPr>
          <p:cNvSpPr txBox="1"/>
          <p:nvPr/>
        </p:nvSpPr>
        <p:spPr>
          <a:xfrm>
            <a:off x="5690400" y="2296295"/>
            <a:ext cx="5772088" cy="1267655"/>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Adolf Hitler, the leader of Germany, had been expanding his power and influence by taking over neighbouring territories such as Austria and the Czechoslovak Republic. </a:t>
            </a:r>
          </a:p>
        </p:txBody>
      </p:sp>
      <p:sp>
        <p:nvSpPr>
          <p:cNvPr id="5" name="TextBox 4">
            <a:extLst>
              <a:ext uri="{FF2B5EF4-FFF2-40B4-BE49-F238E27FC236}">
                <a16:creationId xmlns:a16="http://schemas.microsoft.com/office/drawing/2014/main" id="{33E8805F-D58B-01A7-309C-7E01162CBC38}"/>
              </a:ext>
            </a:extLst>
          </p:cNvPr>
          <p:cNvSpPr txBox="1"/>
          <p:nvPr/>
        </p:nvSpPr>
        <p:spPr>
          <a:xfrm>
            <a:off x="5690400" y="3715361"/>
            <a:ext cx="5772088" cy="1267655"/>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 British government, under Prime Minister Neville Chamberlain, hoped to avoid another war, so agreed to let Germany take this land if they promised not to take any more. </a:t>
            </a:r>
          </a:p>
        </p:txBody>
      </p:sp>
      <p:grpSp>
        <p:nvGrpSpPr>
          <p:cNvPr id="13" name="Group 12" descr="Neville Chamberlain, in 1938, holding a piece of paper that he and Adolf Hitler had signed. On it was the quote, “a desire never to go to war again.”&#10;">
            <a:extLst>
              <a:ext uri="{FF2B5EF4-FFF2-40B4-BE49-F238E27FC236}">
                <a16:creationId xmlns:a16="http://schemas.microsoft.com/office/drawing/2014/main" id="{E34AE439-7246-936A-D534-7D88F37CF1E3}"/>
              </a:ext>
            </a:extLst>
          </p:cNvPr>
          <p:cNvGrpSpPr/>
          <p:nvPr/>
        </p:nvGrpSpPr>
        <p:grpSpPr>
          <a:xfrm>
            <a:off x="729512" y="5247323"/>
            <a:ext cx="10379475" cy="362829"/>
            <a:chOff x="661298" y="5079242"/>
            <a:chExt cx="10379475" cy="362829"/>
          </a:xfrm>
        </p:grpSpPr>
        <p:sp>
          <p:nvSpPr>
            <p:cNvPr id="6" name="TextBox 5">
              <a:extLst>
                <a:ext uri="{FF2B5EF4-FFF2-40B4-BE49-F238E27FC236}">
                  <a16:creationId xmlns:a16="http://schemas.microsoft.com/office/drawing/2014/main" id="{D7262C6B-8F20-2726-EF83-9C3286C83A52}"/>
                </a:ext>
              </a:extLst>
            </p:cNvPr>
            <p:cNvSpPr txBox="1"/>
            <p:nvPr/>
          </p:nvSpPr>
          <p:spPr>
            <a:xfrm>
              <a:off x="901027" y="5080690"/>
              <a:ext cx="10139746" cy="361381"/>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Neville Chamberlain, in 1938, holding a piece of paper that he and Adolf Hitler had signed. On it was the quote, “a desire never to go to war again.”</a:t>
              </a:r>
            </a:p>
          </p:txBody>
        </p:sp>
        <p:pic>
          <p:nvPicPr>
            <p:cNvPr id="12" name="Picture 11">
              <a:extLst>
                <a:ext uri="{FF2B5EF4-FFF2-40B4-BE49-F238E27FC236}">
                  <a16:creationId xmlns:a16="http://schemas.microsoft.com/office/drawing/2014/main" id="{B8CE75FB-D0FD-E4FE-63AE-D561C7898EAD}"/>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6200000">
              <a:off x="610601" y="5129939"/>
              <a:ext cx="350267" cy="248874"/>
            </a:xfrm>
            <a:prstGeom prst="rect">
              <a:avLst/>
            </a:prstGeom>
          </p:spPr>
        </p:pic>
      </p:grpSp>
      <p:pic>
        <p:nvPicPr>
          <p:cNvPr id="2" name="Picture 1">
            <a:extLst>
              <a:ext uri="{FF2B5EF4-FFF2-40B4-BE49-F238E27FC236}">
                <a16:creationId xmlns:a16="http://schemas.microsoft.com/office/drawing/2014/main" id="{5EF30C86-9259-DEF8-B92F-EC6BB7E939B6}"/>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64456" y="5603358"/>
            <a:ext cx="1527543" cy="1253200"/>
          </a:xfrm>
          <a:prstGeom prst="rect">
            <a:avLst/>
          </a:prstGeom>
        </p:spPr>
      </p:pic>
    </p:spTree>
    <p:extLst>
      <p:ext uri="{BB962C8B-B14F-4D97-AF65-F5344CB8AC3E}">
        <p14:creationId xmlns:p14="http://schemas.microsoft.com/office/powerpoint/2010/main" val="423609370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9"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6F93757-DF8F-70C6-23DE-928CE507D4E2}"/>
            </a:ext>
          </a:extLst>
        </p:cNvPr>
        <p:cNvGrpSpPr/>
        <p:nvPr/>
      </p:nvGrpSpPr>
      <p:grpSpPr>
        <a:xfrm>
          <a:off x="0" y="0"/>
          <a:ext cx="0" cy="0"/>
          <a:chOff x="0" y="0"/>
          <a:chExt cx="0" cy="0"/>
        </a:xfrm>
      </p:grpSpPr>
      <p:sp>
        <p:nvSpPr>
          <p:cNvPr id="14" name="Title 13">
            <a:extLst>
              <a:ext uri="{FF2B5EF4-FFF2-40B4-BE49-F238E27FC236}">
                <a16:creationId xmlns:a16="http://schemas.microsoft.com/office/drawing/2014/main" id="{2D3C47DA-9DEA-840E-3827-24FF160C6864}"/>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Germany Invades Poland</a:t>
            </a:r>
          </a:p>
        </p:txBody>
      </p:sp>
      <p:sp>
        <p:nvSpPr>
          <p:cNvPr id="4" name="TextBox 3">
            <a:extLst>
              <a:ext uri="{FF2B5EF4-FFF2-40B4-BE49-F238E27FC236}">
                <a16:creationId xmlns:a16="http://schemas.microsoft.com/office/drawing/2014/main" id="{811F5F74-AE7A-0905-68B4-F71E20F8CF5B}"/>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was World War 2?</a:t>
            </a:r>
          </a:p>
        </p:txBody>
      </p:sp>
      <p:sp>
        <p:nvSpPr>
          <p:cNvPr id="10" name="TextBox 9">
            <a:extLst>
              <a:ext uri="{FF2B5EF4-FFF2-40B4-BE49-F238E27FC236}">
                <a16:creationId xmlns:a16="http://schemas.microsoft.com/office/drawing/2014/main" id="{07C0EB08-6613-578C-E855-F9C34ABEBFC0}"/>
              </a:ext>
            </a:extLst>
          </p:cNvPr>
          <p:cNvSpPr txBox="1"/>
          <p:nvPr/>
        </p:nvSpPr>
        <p:spPr>
          <a:xfrm>
            <a:off x="507999" y="1060672"/>
            <a:ext cx="3748645" cy="667490"/>
          </a:xfrm>
          <a:prstGeom prst="rect">
            <a:avLst/>
          </a:prstGeom>
          <a:noFill/>
        </p:spPr>
        <p:txBody>
          <a:bodyPr wrap="square">
            <a:spAutoFit/>
          </a:bodyPr>
          <a:lstStyle/>
          <a:p>
            <a:pPr>
              <a:lnSpc>
                <a:spcPct val="150000"/>
              </a:lnSpc>
            </a:pPr>
            <a:r>
              <a:rPr lang="en-GB" sz="1250" dirty="0">
                <a:latin typeface="Linkpen 17a Print" panose="03050602060000000000" pitchFamily="66" charset="77"/>
              </a:rPr>
              <a:t>On September the 3rd 1939, Germany invaded Poland. </a:t>
            </a:r>
          </a:p>
        </p:txBody>
      </p:sp>
      <p:sp>
        <p:nvSpPr>
          <p:cNvPr id="9" name="TextBox 8">
            <a:extLst>
              <a:ext uri="{FF2B5EF4-FFF2-40B4-BE49-F238E27FC236}">
                <a16:creationId xmlns:a16="http://schemas.microsoft.com/office/drawing/2014/main" id="{78874DB8-4352-CFCD-ED40-863034717485}"/>
              </a:ext>
            </a:extLst>
          </p:cNvPr>
          <p:cNvSpPr txBox="1"/>
          <p:nvPr/>
        </p:nvSpPr>
        <p:spPr>
          <a:xfrm>
            <a:off x="508000" y="1847730"/>
            <a:ext cx="3234821" cy="967573"/>
          </a:xfrm>
          <a:prstGeom prst="rect">
            <a:avLst/>
          </a:prstGeom>
          <a:noFill/>
        </p:spPr>
        <p:txBody>
          <a:bodyPr wrap="square">
            <a:spAutoFit/>
          </a:bodyPr>
          <a:lstStyle/>
          <a:p>
            <a:pPr>
              <a:lnSpc>
                <a:spcPct val="150000"/>
              </a:lnSpc>
            </a:pPr>
            <a:r>
              <a:rPr lang="en-GB" sz="1250" dirty="0">
                <a:latin typeface="Linkpen 17a Print" panose="03050602060000000000" pitchFamily="66" charset="77"/>
              </a:rPr>
              <a:t>The British government sent a letter demanding that Germany withdraw its troops from Poland. </a:t>
            </a:r>
          </a:p>
        </p:txBody>
      </p:sp>
      <p:sp>
        <p:nvSpPr>
          <p:cNvPr id="5" name="TextBox 4">
            <a:extLst>
              <a:ext uri="{FF2B5EF4-FFF2-40B4-BE49-F238E27FC236}">
                <a16:creationId xmlns:a16="http://schemas.microsoft.com/office/drawing/2014/main" id="{AE580671-7BEB-7E9F-5BF6-541D2BA19CB5}"/>
              </a:ext>
            </a:extLst>
          </p:cNvPr>
          <p:cNvSpPr txBox="1"/>
          <p:nvPr/>
        </p:nvSpPr>
        <p:spPr>
          <a:xfrm>
            <a:off x="508000" y="2927717"/>
            <a:ext cx="2926315" cy="967573"/>
          </a:xfrm>
          <a:prstGeom prst="rect">
            <a:avLst/>
          </a:prstGeom>
          <a:noFill/>
        </p:spPr>
        <p:txBody>
          <a:bodyPr wrap="square">
            <a:spAutoFit/>
          </a:bodyPr>
          <a:lstStyle/>
          <a:p>
            <a:pPr>
              <a:lnSpc>
                <a:spcPct val="150000"/>
              </a:lnSpc>
            </a:pPr>
            <a:r>
              <a:rPr lang="en-GB" sz="1250" dirty="0">
                <a:latin typeface="Linkpen 17a Print" panose="03050602060000000000" pitchFamily="66" charset="77"/>
              </a:rPr>
              <a:t>It warned that if they did not, Britain would ‘fulfil its obligations to Poland’. </a:t>
            </a:r>
          </a:p>
        </p:txBody>
      </p:sp>
      <p:sp>
        <p:nvSpPr>
          <p:cNvPr id="3" name="TextBox 2">
            <a:extLst>
              <a:ext uri="{FF2B5EF4-FFF2-40B4-BE49-F238E27FC236}">
                <a16:creationId xmlns:a16="http://schemas.microsoft.com/office/drawing/2014/main" id="{C4FE4CBB-7A73-59F7-3071-6F29B4B70303}"/>
              </a:ext>
            </a:extLst>
          </p:cNvPr>
          <p:cNvSpPr txBox="1"/>
          <p:nvPr/>
        </p:nvSpPr>
        <p:spPr>
          <a:xfrm>
            <a:off x="508000" y="4032837"/>
            <a:ext cx="3525360" cy="667490"/>
          </a:xfrm>
          <a:prstGeom prst="rect">
            <a:avLst/>
          </a:prstGeom>
          <a:noFill/>
        </p:spPr>
        <p:txBody>
          <a:bodyPr wrap="square">
            <a:spAutoFit/>
          </a:bodyPr>
          <a:lstStyle/>
          <a:p>
            <a:pPr>
              <a:lnSpc>
                <a:spcPct val="150000"/>
              </a:lnSpc>
            </a:pPr>
            <a:r>
              <a:rPr lang="en-GB" sz="1250" dirty="0">
                <a:latin typeface="Linkpen 17a Print" panose="03050602060000000000" pitchFamily="66" charset="77"/>
              </a:rPr>
              <a:t>This was quickly rejected and Britain declared war on Germany.</a:t>
            </a:r>
          </a:p>
        </p:txBody>
      </p:sp>
      <p:sp>
        <p:nvSpPr>
          <p:cNvPr id="6" name="TextBox 5">
            <a:extLst>
              <a:ext uri="{FF2B5EF4-FFF2-40B4-BE49-F238E27FC236}">
                <a16:creationId xmlns:a16="http://schemas.microsoft.com/office/drawing/2014/main" id="{89E9073F-CD68-1247-12C1-6E398453EB6C}"/>
              </a:ext>
            </a:extLst>
          </p:cNvPr>
          <p:cNvSpPr txBox="1"/>
          <p:nvPr/>
        </p:nvSpPr>
        <p:spPr>
          <a:xfrm>
            <a:off x="507999" y="4819895"/>
            <a:ext cx="3440302" cy="967573"/>
          </a:xfrm>
          <a:prstGeom prst="rect">
            <a:avLst/>
          </a:prstGeom>
          <a:noFill/>
        </p:spPr>
        <p:txBody>
          <a:bodyPr wrap="square">
            <a:spAutoFit/>
          </a:bodyPr>
          <a:lstStyle/>
          <a:p>
            <a:pPr>
              <a:lnSpc>
                <a:spcPct val="150000"/>
              </a:lnSpc>
            </a:pPr>
            <a:r>
              <a:rPr lang="en-GB" sz="1250" dirty="0">
                <a:latin typeface="Linkpen 17a Print" panose="03050602060000000000" pitchFamily="66" charset="77"/>
              </a:rPr>
              <a:t>Just over 20 years after the end of World War 1, Britain was at war once again.</a:t>
            </a:r>
          </a:p>
        </p:txBody>
      </p:sp>
      <p:pic>
        <p:nvPicPr>
          <p:cNvPr id="13" name="Picture 12" descr="An illustration of a World War 2 solider. He wears a green army uniform, a grey helmet and carries military gear. ">
            <a:extLst>
              <a:ext uri="{FF2B5EF4-FFF2-40B4-BE49-F238E27FC236}">
                <a16:creationId xmlns:a16="http://schemas.microsoft.com/office/drawing/2014/main" id="{C15C6C29-8F9B-0143-5E61-6203F5ADEA6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615071" y="1454677"/>
            <a:ext cx="1621941" cy="4676460"/>
          </a:xfrm>
          <a:prstGeom prst="rect">
            <a:avLst/>
          </a:prstGeom>
        </p:spPr>
      </p:pic>
      <p:grpSp>
        <p:nvGrpSpPr>
          <p:cNvPr id="7" name="Group 6" descr="A news paper that had the headline &quot;War Declared By Britain and France&quot; dated September 4th 1939.">
            <a:extLst>
              <a:ext uri="{FF2B5EF4-FFF2-40B4-BE49-F238E27FC236}">
                <a16:creationId xmlns:a16="http://schemas.microsoft.com/office/drawing/2014/main" id="{87C8E549-175C-65DB-52BE-D0290F76928E}"/>
              </a:ext>
            </a:extLst>
          </p:cNvPr>
          <p:cNvGrpSpPr/>
          <p:nvPr/>
        </p:nvGrpSpPr>
        <p:grpSpPr>
          <a:xfrm>
            <a:off x="4915185" y="1192334"/>
            <a:ext cx="6814576" cy="4504412"/>
            <a:chOff x="4231188" y="2267054"/>
            <a:chExt cx="6814576" cy="4504412"/>
          </a:xfrm>
        </p:grpSpPr>
        <p:pic>
          <p:nvPicPr>
            <p:cNvPr id="8" name="Picture 7" descr="A photograph of a newspaper from Daily Herald with the headline 'War Declared By Britain and France'.">
              <a:extLst>
                <a:ext uri="{FF2B5EF4-FFF2-40B4-BE49-F238E27FC236}">
                  <a16:creationId xmlns:a16="http://schemas.microsoft.com/office/drawing/2014/main" id="{646E3C06-0D6D-E38F-C0B8-B9EAEA09B60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231188" y="2309586"/>
              <a:ext cx="6750391" cy="4461880"/>
            </a:xfrm>
            <a:prstGeom prst="rect">
              <a:avLst/>
            </a:prstGeom>
            <a:ln w="28575">
              <a:solidFill>
                <a:schemeClr val="tx1"/>
              </a:solidFill>
            </a:ln>
          </p:spPr>
        </p:pic>
        <p:sp>
          <p:nvSpPr>
            <p:cNvPr id="11" name="TextBox 10">
              <a:extLst>
                <a:ext uri="{FF2B5EF4-FFF2-40B4-BE49-F238E27FC236}">
                  <a16:creationId xmlns:a16="http://schemas.microsoft.com/office/drawing/2014/main" id="{CEAF2612-5D22-3D49-7D6D-5242A1BCF0EE}"/>
                </a:ext>
              </a:extLst>
            </p:cNvPr>
            <p:cNvSpPr txBox="1"/>
            <p:nvPr/>
          </p:nvSpPr>
          <p:spPr>
            <a:xfrm>
              <a:off x="9212663" y="2267054"/>
              <a:ext cx="1833101" cy="215444"/>
            </a:xfrm>
            <a:prstGeom prst="rect">
              <a:avLst/>
            </a:prstGeom>
            <a:noFill/>
          </p:spPr>
          <p:txBody>
            <a:bodyPr wrap="square">
              <a:spAutoFit/>
            </a:bodyPr>
            <a:lstStyle/>
            <a:p>
              <a:pPr algn="r"/>
              <a:r>
                <a:rPr lang="en-GB" sz="800" b="0" i="0" dirty="0">
                  <a:solidFill>
                    <a:schemeClr val="bg2">
                      <a:lumMod val="50000"/>
                    </a:schemeClr>
                  </a:solidFill>
                  <a:effectLst/>
                  <a:latin typeface="Calibri" panose="020F0502020204030204" pitchFamily="34" charset="0"/>
                  <a:cs typeface="Calibri" panose="020F0502020204030204" pitchFamily="34" charset="0"/>
                </a:rPr>
                <a:t>© British Newspaper Archive</a:t>
              </a:r>
              <a:endParaRPr lang="en-GB" sz="800" dirty="0">
                <a:solidFill>
                  <a:schemeClr val="bg2">
                    <a:lumMod val="50000"/>
                  </a:schemeClr>
                </a:solidFill>
                <a:latin typeface="Calibri" panose="020F0502020204030204" pitchFamily="34" charset="0"/>
                <a:cs typeface="Calibri" panose="020F0502020204030204" pitchFamily="34" charset="0"/>
              </a:endParaRPr>
            </a:p>
          </p:txBody>
        </p:sp>
      </p:grpSp>
      <p:pic>
        <p:nvPicPr>
          <p:cNvPr id="2" name="Picture 1">
            <a:extLst>
              <a:ext uri="{FF2B5EF4-FFF2-40B4-BE49-F238E27FC236}">
                <a16:creationId xmlns:a16="http://schemas.microsoft.com/office/drawing/2014/main" id="{0E46C9C1-31F2-B9FF-6544-A1CF4CC483DB}"/>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64456" y="5603358"/>
            <a:ext cx="1527543" cy="1253200"/>
          </a:xfrm>
          <a:prstGeom prst="rect">
            <a:avLst/>
          </a:prstGeom>
        </p:spPr>
      </p:pic>
    </p:spTree>
    <p:extLst>
      <p:ext uri="{BB962C8B-B14F-4D97-AF65-F5344CB8AC3E}">
        <p14:creationId xmlns:p14="http://schemas.microsoft.com/office/powerpoint/2010/main" val="2228877173"/>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par>
                                    <p:cTn id="28" presetID="2" presetClass="entr" presetSubtype="1" fill="hold" nodeType="withEffect" p14:presetBounceEnd="50000">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14:bounceEnd="50000">
                                          <p:cBhvr additive="base">
                                            <p:cTn id="30" dur="1000" fill="hold"/>
                                            <p:tgtEl>
                                              <p:spTgt spid="13"/>
                                            </p:tgtEl>
                                            <p:attrNameLst>
                                              <p:attrName>ppt_x</p:attrName>
                                            </p:attrNameLst>
                                          </p:cBhvr>
                                          <p:tavLst>
                                            <p:tav tm="0">
                                              <p:val>
                                                <p:strVal val="#ppt_x"/>
                                              </p:val>
                                            </p:tav>
                                            <p:tav tm="100000">
                                              <p:val>
                                                <p:strVal val="#ppt_x"/>
                                              </p:val>
                                            </p:tav>
                                          </p:tavLst>
                                        </p:anim>
                                        <p:anim calcmode="lin" valueType="num" p14:bounceEnd="50000">
                                          <p:cBhvr additive="base">
                                            <p:cTn id="31" dur="100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p:bldP spid="5" grpId="0"/>
          <p:bldP spid="3" grpId="0"/>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par>
                                    <p:cTn id="28" presetID="2" presetClass="entr" presetSubtype="1" fill="hold" nodeType="with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1000" fill="hold"/>
                                            <p:tgtEl>
                                              <p:spTgt spid="13"/>
                                            </p:tgtEl>
                                            <p:attrNameLst>
                                              <p:attrName>ppt_x</p:attrName>
                                            </p:attrNameLst>
                                          </p:cBhvr>
                                          <p:tavLst>
                                            <p:tav tm="0">
                                              <p:val>
                                                <p:strVal val="#ppt_x"/>
                                              </p:val>
                                            </p:tav>
                                            <p:tav tm="100000">
                                              <p:val>
                                                <p:strVal val="#ppt_x"/>
                                              </p:val>
                                            </p:tav>
                                          </p:tavLst>
                                        </p:anim>
                                        <p:anim calcmode="lin" valueType="num">
                                          <p:cBhvr additive="base">
                                            <p:cTn id="31" dur="100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p:bldP spid="5" grpId="0"/>
          <p:bldP spid="3" grpId="0"/>
          <p:bldP spid="6"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EA9613F8-EA9C-0558-91CC-75F7E097ABED}"/>
            </a:ext>
          </a:extLst>
        </p:cNvPr>
        <p:cNvGrpSpPr/>
        <p:nvPr/>
      </p:nvGrpSpPr>
      <p:grpSpPr>
        <a:xfrm>
          <a:off x="0" y="0"/>
          <a:ext cx="0" cy="0"/>
          <a:chOff x="0" y="0"/>
          <a:chExt cx="0" cy="0"/>
        </a:xfrm>
      </p:grpSpPr>
      <p:sp>
        <p:nvSpPr>
          <p:cNvPr id="14" name="Title 13">
            <a:extLst>
              <a:ext uri="{FF2B5EF4-FFF2-40B4-BE49-F238E27FC236}">
                <a16:creationId xmlns:a16="http://schemas.microsoft.com/office/drawing/2014/main" id="{C92293EE-E026-1E51-B393-00E81F80EAED}"/>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Evacuation</a:t>
            </a:r>
          </a:p>
        </p:txBody>
      </p:sp>
      <p:sp>
        <p:nvSpPr>
          <p:cNvPr id="4" name="TextBox 3">
            <a:extLst>
              <a:ext uri="{FF2B5EF4-FFF2-40B4-BE49-F238E27FC236}">
                <a16:creationId xmlns:a16="http://schemas.microsoft.com/office/drawing/2014/main" id="{DAA48DC9-306A-78CD-5708-BABB891D093C}"/>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was World War 2?</a:t>
            </a:r>
          </a:p>
        </p:txBody>
      </p:sp>
      <p:sp>
        <p:nvSpPr>
          <p:cNvPr id="3" name="TextBox 2">
            <a:extLst>
              <a:ext uri="{FF2B5EF4-FFF2-40B4-BE49-F238E27FC236}">
                <a16:creationId xmlns:a16="http://schemas.microsoft.com/office/drawing/2014/main" id="{59A2308C-A93E-ADE7-84B1-0E7141E0F8F1}"/>
              </a:ext>
            </a:extLst>
          </p:cNvPr>
          <p:cNvSpPr txBox="1"/>
          <p:nvPr/>
        </p:nvSpPr>
        <p:spPr>
          <a:xfrm>
            <a:off x="639418" y="636576"/>
            <a:ext cx="6364886"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In September 1939, Britain prepared for war by evacuating children and pregnant women to the countryside. </a:t>
            </a:r>
          </a:p>
        </p:txBody>
      </p:sp>
      <p:sp>
        <p:nvSpPr>
          <p:cNvPr id="5" name="TextBox 4">
            <a:extLst>
              <a:ext uri="{FF2B5EF4-FFF2-40B4-BE49-F238E27FC236}">
                <a16:creationId xmlns:a16="http://schemas.microsoft.com/office/drawing/2014/main" id="{D2ABA86B-0D01-07F1-9727-BE2FEAB897EB}"/>
              </a:ext>
            </a:extLst>
          </p:cNvPr>
          <p:cNvSpPr txBox="1"/>
          <p:nvPr/>
        </p:nvSpPr>
        <p:spPr>
          <a:xfrm>
            <a:off x="639418" y="1395569"/>
            <a:ext cx="6428894" cy="1267655"/>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Young children would often be evacuated with their mothers but children who were old enough to go to school would go on their own, to live with people that they’d never met </a:t>
            </a:r>
          </a:p>
          <a:p>
            <a:pPr>
              <a:lnSpc>
                <a:spcPct val="150000"/>
              </a:lnSpc>
            </a:pPr>
            <a:r>
              <a:rPr lang="en-GB" sz="1300" dirty="0">
                <a:latin typeface="Linkpen 17a Print" panose="03050602060000000000" pitchFamily="66" charset="77"/>
              </a:rPr>
              <a:t>before in their lives.</a:t>
            </a:r>
          </a:p>
        </p:txBody>
      </p:sp>
      <p:sp>
        <p:nvSpPr>
          <p:cNvPr id="6" name="TextBox 5">
            <a:extLst>
              <a:ext uri="{FF2B5EF4-FFF2-40B4-BE49-F238E27FC236}">
                <a16:creationId xmlns:a16="http://schemas.microsoft.com/office/drawing/2014/main" id="{CBCF33ED-E178-E5B5-55A4-DC603473EF9D}"/>
              </a:ext>
            </a:extLst>
          </p:cNvPr>
          <p:cNvSpPr txBox="1"/>
          <p:nvPr/>
        </p:nvSpPr>
        <p:spPr>
          <a:xfrm>
            <a:off x="639418" y="2736439"/>
            <a:ext cx="4011390" cy="1292662"/>
          </a:xfrm>
          <a:prstGeom prst="rect">
            <a:avLst/>
          </a:prstGeom>
          <a:noFill/>
        </p:spPr>
        <p:txBody>
          <a:bodyPr wrap="square">
            <a:spAutoFit/>
          </a:bodyPr>
          <a:lstStyle/>
          <a:p>
            <a:r>
              <a:rPr lang="en-GB" sz="2600" dirty="0">
                <a:solidFill>
                  <a:srgbClr val="B65379"/>
                </a:solidFill>
                <a:latin typeface="Superclarendon Rg" panose="02000505080000020003" pitchFamily="2" charset="77"/>
              </a:rPr>
              <a:t>Why do you think they were sent to the countryside?</a:t>
            </a:r>
          </a:p>
        </p:txBody>
      </p:sp>
      <p:sp>
        <p:nvSpPr>
          <p:cNvPr id="7" name="TextBox 6">
            <a:extLst>
              <a:ext uri="{FF2B5EF4-FFF2-40B4-BE49-F238E27FC236}">
                <a16:creationId xmlns:a16="http://schemas.microsoft.com/office/drawing/2014/main" id="{59845317-3B4D-AAB8-C93F-C385A88901AF}"/>
              </a:ext>
            </a:extLst>
          </p:cNvPr>
          <p:cNvSpPr txBox="1"/>
          <p:nvPr/>
        </p:nvSpPr>
        <p:spPr>
          <a:xfrm>
            <a:off x="639418" y="4099949"/>
            <a:ext cx="5112158" cy="1267655"/>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 aim of evacuation was to protect children from the dangers of bombings and potential invasion which were much more likely to happen in the cities. </a:t>
            </a:r>
          </a:p>
        </p:txBody>
      </p:sp>
      <p:sp>
        <p:nvSpPr>
          <p:cNvPr id="8" name="TextBox 7">
            <a:extLst>
              <a:ext uri="{FF2B5EF4-FFF2-40B4-BE49-F238E27FC236}">
                <a16:creationId xmlns:a16="http://schemas.microsoft.com/office/drawing/2014/main" id="{7EE2DDD3-2CC7-F24C-46A6-6390A24CCC3A}"/>
              </a:ext>
            </a:extLst>
          </p:cNvPr>
          <p:cNvSpPr txBox="1"/>
          <p:nvPr/>
        </p:nvSpPr>
        <p:spPr>
          <a:xfrm>
            <a:off x="639418" y="5423625"/>
            <a:ext cx="4718966"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 mission to evacuate the children was known as Operation Pied Piper.</a:t>
            </a:r>
          </a:p>
        </p:txBody>
      </p:sp>
      <p:pic>
        <p:nvPicPr>
          <p:cNvPr id="13" name="Picture 12" descr="An illustration of a mother and child from 1939. The mother wears a blue coat and red checked skirt. The child wears a black dress and white bonnet. ">
            <a:extLst>
              <a:ext uri="{FF2B5EF4-FFF2-40B4-BE49-F238E27FC236}">
                <a16:creationId xmlns:a16="http://schemas.microsoft.com/office/drawing/2014/main" id="{4B2FAB3A-2505-51AF-3185-F02696ECF90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47200" y="2322317"/>
            <a:ext cx="1524162" cy="4122496"/>
          </a:xfrm>
          <a:prstGeom prst="rect">
            <a:avLst/>
          </a:prstGeom>
        </p:spPr>
      </p:pic>
      <p:grpSp>
        <p:nvGrpSpPr>
          <p:cNvPr id="9" name="Group 8" descr="A poster with a man talking to a little boy. The text says &quot;Leave this to us sonny - You ought to be out of London&quot;. A caption at the bottom says &quot;Ministry of Health Evacuation Scheme&quot;.">
            <a:extLst>
              <a:ext uri="{FF2B5EF4-FFF2-40B4-BE49-F238E27FC236}">
                <a16:creationId xmlns:a16="http://schemas.microsoft.com/office/drawing/2014/main" id="{3C202467-DBC3-7978-5131-0D8C3831EE51}"/>
              </a:ext>
            </a:extLst>
          </p:cNvPr>
          <p:cNvGrpSpPr/>
          <p:nvPr/>
        </p:nvGrpSpPr>
        <p:grpSpPr>
          <a:xfrm>
            <a:off x="7248790" y="519337"/>
            <a:ext cx="4046817" cy="6044255"/>
            <a:chOff x="7815718" y="553916"/>
            <a:chExt cx="4046817" cy="6044255"/>
          </a:xfrm>
        </p:grpSpPr>
        <p:pic>
          <p:nvPicPr>
            <p:cNvPr id="10" name="Picture 9" descr="A person and child with a bag&#10;&#10;Description automatically generated">
              <a:extLst>
                <a:ext uri="{FF2B5EF4-FFF2-40B4-BE49-F238E27FC236}">
                  <a16:creationId xmlns:a16="http://schemas.microsoft.com/office/drawing/2014/main" id="{12E2372A-6CE1-24FC-3022-5EB4DB1B32CB}"/>
                </a:ext>
              </a:extLst>
            </p:cNvPr>
            <p:cNvPicPr>
              <a:picLocks noChangeAspect="1"/>
            </p:cNvPicPr>
            <p:nvPr/>
          </p:nvPicPr>
          <p:blipFill>
            <a:blip r:embed="rId4"/>
            <a:stretch>
              <a:fillRect/>
            </a:stretch>
          </p:blipFill>
          <p:spPr>
            <a:xfrm>
              <a:off x="7905386" y="553916"/>
              <a:ext cx="3957149" cy="5837614"/>
            </a:xfrm>
            <a:prstGeom prst="rect">
              <a:avLst/>
            </a:prstGeom>
            <a:ln w="28575">
              <a:solidFill>
                <a:schemeClr val="tx1"/>
              </a:solidFill>
            </a:ln>
          </p:spPr>
        </p:pic>
        <p:sp>
          <p:nvSpPr>
            <p:cNvPr id="11" name="TextBox 10">
              <a:extLst>
                <a:ext uri="{FF2B5EF4-FFF2-40B4-BE49-F238E27FC236}">
                  <a16:creationId xmlns:a16="http://schemas.microsoft.com/office/drawing/2014/main" id="{0DCA60F0-97F7-32C8-DD72-4796D9A9BDB2}"/>
                </a:ext>
              </a:extLst>
            </p:cNvPr>
            <p:cNvSpPr txBox="1"/>
            <p:nvPr/>
          </p:nvSpPr>
          <p:spPr>
            <a:xfrm>
              <a:off x="7815718" y="6382727"/>
              <a:ext cx="2034531" cy="215444"/>
            </a:xfrm>
            <a:prstGeom prst="rect">
              <a:avLst/>
            </a:prstGeom>
            <a:noFill/>
          </p:spPr>
          <p:txBody>
            <a:bodyPr wrap="none" rtlCol="0">
              <a:spAutoFit/>
            </a:bodyPr>
            <a:lstStyle/>
            <a:p>
              <a:r>
                <a:rPr lang="en-GB" sz="800" dirty="0">
                  <a:solidFill>
                    <a:schemeClr val="bg1">
                      <a:lumMod val="75000"/>
                    </a:schemeClr>
                  </a:solidFill>
                  <a:latin typeface="Calibri" panose="020F0502020204030204" pitchFamily="34" charset="0"/>
                  <a:cs typeface="Calibri" panose="020F0502020204030204" pitchFamily="34" charset="0"/>
                </a:rPr>
                <a:t>© Public Domain from Wikimedia Commons</a:t>
              </a:r>
            </a:p>
          </p:txBody>
        </p:sp>
      </p:grpSp>
      <p:pic>
        <p:nvPicPr>
          <p:cNvPr id="2" name="Picture 1">
            <a:extLst>
              <a:ext uri="{FF2B5EF4-FFF2-40B4-BE49-F238E27FC236}">
                <a16:creationId xmlns:a16="http://schemas.microsoft.com/office/drawing/2014/main" id="{41102647-9C9F-72E1-FF31-948C8C8CA868}"/>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64456" y="5603358"/>
            <a:ext cx="1527543" cy="1253200"/>
          </a:xfrm>
          <a:prstGeom prst="rect">
            <a:avLst/>
          </a:prstGeom>
        </p:spPr>
      </p:pic>
    </p:spTree>
    <p:extLst>
      <p:ext uri="{BB962C8B-B14F-4D97-AF65-F5344CB8AC3E}">
        <p14:creationId xmlns:p14="http://schemas.microsoft.com/office/powerpoint/2010/main" val="4018271701"/>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par>
                                    <p:cTn id="25" presetID="2" presetClass="entr" presetSubtype="1" fill="hold" nodeType="withEffect" p14:presetBounceEnd="50000">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14:bounceEnd="50000">
                                          <p:cBhvr additive="base">
                                            <p:cTn id="27" dur="1000" fill="hold"/>
                                            <p:tgtEl>
                                              <p:spTgt spid="13"/>
                                            </p:tgtEl>
                                            <p:attrNameLst>
                                              <p:attrName>ppt_x</p:attrName>
                                            </p:attrNameLst>
                                          </p:cBhvr>
                                          <p:tavLst>
                                            <p:tav tm="0">
                                              <p:val>
                                                <p:strVal val="#ppt_x"/>
                                              </p:val>
                                            </p:tav>
                                            <p:tav tm="100000">
                                              <p:val>
                                                <p:strVal val="#ppt_x"/>
                                              </p:val>
                                            </p:tav>
                                          </p:tavLst>
                                        </p:anim>
                                        <p:anim calcmode="lin" valueType="num" p14:bounceEnd="50000">
                                          <p:cBhvr additive="base">
                                            <p:cTn id="28" dur="1000" fill="hold"/>
                                            <p:tgtEl>
                                              <p:spTgt spid="13"/>
                                            </p:tgtEl>
                                            <p:attrNameLst>
                                              <p:attrName>ppt_y</p:attrName>
                                            </p:attrNameLst>
                                          </p:cBhvr>
                                          <p:tavLst>
                                            <p:tav tm="0">
                                              <p:val>
                                                <p:strVal val="0-#ppt_h/2"/>
                                              </p:val>
                                            </p:tav>
                                            <p:tav tm="100000">
                                              <p:val>
                                                <p:strVal val="#ppt_y"/>
                                              </p:val>
                                            </p:tav>
                                          </p:tavLst>
                                        </p:anim>
                                      </p:childTnLst>
                                    </p:cTn>
                                  </p:par>
                                </p:childTnLst>
                              </p:cTn>
                            </p:par>
                            <p:par>
                              <p:cTn id="29" fill="hold">
                                <p:stCondLst>
                                  <p:cond delay="1000"/>
                                </p:stCondLst>
                                <p:childTnLst>
                                  <p:par>
                                    <p:cTn id="30" presetID="10" presetClass="entr" presetSubtype="0"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par>
                                    <p:cTn id="25" presetID="2" presetClass="entr" presetSubtype="1"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1000" fill="hold"/>
                                            <p:tgtEl>
                                              <p:spTgt spid="13"/>
                                            </p:tgtEl>
                                            <p:attrNameLst>
                                              <p:attrName>ppt_x</p:attrName>
                                            </p:attrNameLst>
                                          </p:cBhvr>
                                          <p:tavLst>
                                            <p:tav tm="0">
                                              <p:val>
                                                <p:strVal val="#ppt_x"/>
                                              </p:val>
                                            </p:tav>
                                            <p:tav tm="100000">
                                              <p:val>
                                                <p:strVal val="#ppt_x"/>
                                              </p:val>
                                            </p:tav>
                                          </p:tavLst>
                                        </p:anim>
                                        <p:anim calcmode="lin" valueType="num">
                                          <p:cBhvr additive="base">
                                            <p:cTn id="28" dur="1000" fill="hold"/>
                                            <p:tgtEl>
                                              <p:spTgt spid="13"/>
                                            </p:tgtEl>
                                            <p:attrNameLst>
                                              <p:attrName>ppt_y</p:attrName>
                                            </p:attrNameLst>
                                          </p:cBhvr>
                                          <p:tavLst>
                                            <p:tav tm="0">
                                              <p:val>
                                                <p:strVal val="0-#ppt_h/2"/>
                                              </p:val>
                                            </p:tav>
                                            <p:tav tm="100000">
                                              <p:val>
                                                <p:strVal val="#ppt_y"/>
                                              </p:val>
                                            </p:tav>
                                          </p:tavLst>
                                        </p:anim>
                                      </p:childTnLst>
                                    </p:cTn>
                                  </p:par>
                                </p:childTnLst>
                              </p:cTn>
                            </p:par>
                            <p:par>
                              <p:cTn id="29" fill="hold">
                                <p:stCondLst>
                                  <p:cond delay="1000"/>
                                </p:stCondLst>
                                <p:childTnLst>
                                  <p:par>
                                    <p:cTn id="30" presetID="10" presetClass="entr" presetSubtype="0"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8"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13">
            <a:extLst>
              <a:ext uri="{FF2B5EF4-FFF2-40B4-BE49-F238E27FC236}">
                <a16:creationId xmlns:a16="http://schemas.microsoft.com/office/drawing/2014/main" id="{59686AF8-1756-ED50-F1C6-8A576B61348B}"/>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How did the World Wars impact Swindon? </a:t>
            </a:r>
          </a:p>
        </p:txBody>
      </p:sp>
      <p:grpSp>
        <p:nvGrpSpPr>
          <p:cNvPr id="14" name="Group 13" descr="What was World War 1?&#10;">
            <a:extLst>
              <a:ext uri="{FF2B5EF4-FFF2-40B4-BE49-F238E27FC236}">
                <a16:creationId xmlns:a16="http://schemas.microsoft.com/office/drawing/2014/main" id="{3C43F312-02CC-27A8-DFE8-1D77AC34AEA0}"/>
              </a:ext>
            </a:extLst>
          </p:cNvPr>
          <p:cNvGrpSpPr/>
          <p:nvPr/>
        </p:nvGrpSpPr>
        <p:grpSpPr>
          <a:xfrm>
            <a:off x="518175" y="454349"/>
            <a:ext cx="5498354" cy="2123658"/>
            <a:chOff x="518175" y="454349"/>
            <a:chExt cx="5498354" cy="2123658"/>
          </a:xfrm>
        </p:grpSpPr>
        <p:sp>
          <p:nvSpPr>
            <p:cNvPr id="15" name="Rectangle 14">
              <a:extLst>
                <a:ext uri="{FF2B5EF4-FFF2-40B4-BE49-F238E27FC236}">
                  <a16:creationId xmlns:a16="http://schemas.microsoft.com/office/drawing/2014/main" id="{45238704-0898-A9B0-08A6-1E8C55711F12}"/>
                </a:ext>
              </a:extLst>
            </p:cNvPr>
            <p:cNvSpPr/>
            <p:nvPr/>
          </p:nvSpPr>
          <p:spPr>
            <a:xfrm>
              <a:off x="518175"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029D932F-C3B1-0326-BE7B-8610BF323246}"/>
                </a:ext>
              </a:extLst>
            </p:cNvPr>
            <p:cNvSpPr txBox="1"/>
            <p:nvPr/>
          </p:nvSpPr>
          <p:spPr>
            <a:xfrm>
              <a:off x="1813031" y="1065296"/>
              <a:ext cx="2908637"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What was World War 1?</a:t>
              </a:r>
            </a:p>
          </p:txBody>
        </p:sp>
      </p:grpSp>
      <p:grpSp>
        <p:nvGrpSpPr>
          <p:cNvPr id="17" name="Group 16" descr="What role did Swindon play in World War 1?&#10;">
            <a:extLst>
              <a:ext uri="{FF2B5EF4-FFF2-40B4-BE49-F238E27FC236}">
                <a16:creationId xmlns:a16="http://schemas.microsoft.com/office/drawing/2014/main" id="{BB0FF705-DCA4-D69D-7529-B87E64C26D5B}"/>
              </a:ext>
            </a:extLst>
          </p:cNvPr>
          <p:cNvGrpSpPr/>
          <p:nvPr/>
        </p:nvGrpSpPr>
        <p:grpSpPr>
          <a:xfrm>
            <a:off x="6164879" y="454349"/>
            <a:ext cx="5498354" cy="2123658"/>
            <a:chOff x="6164879" y="454349"/>
            <a:chExt cx="5498354" cy="2123658"/>
          </a:xfrm>
        </p:grpSpPr>
        <p:sp>
          <p:nvSpPr>
            <p:cNvPr id="18" name="Rectangle 17">
              <a:extLst>
                <a:ext uri="{FF2B5EF4-FFF2-40B4-BE49-F238E27FC236}">
                  <a16:creationId xmlns:a16="http://schemas.microsoft.com/office/drawing/2014/main" id="{4D144DDC-312D-AB5D-CA8F-D2DE4708FE8B}"/>
                </a:ext>
              </a:extLst>
            </p:cNvPr>
            <p:cNvSpPr/>
            <p:nvPr/>
          </p:nvSpPr>
          <p:spPr>
            <a:xfrm>
              <a:off x="6164879"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BD5A7856-FA7B-07BE-9968-EF291D5E4E6D}"/>
                </a:ext>
              </a:extLst>
            </p:cNvPr>
            <p:cNvSpPr txBox="1"/>
            <p:nvPr/>
          </p:nvSpPr>
          <p:spPr>
            <a:xfrm>
              <a:off x="6640216" y="1045252"/>
              <a:ext cx="4547679"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What role did Swindon play in World War 1?</a:t>
              </a:r>
            </a:p>
          </p:txBody>
        </p:sp>
      </p:grpSp>
      <p:sp>
        <p:nvSpPr>
          <p:cNvPr id="11" name="TextBox 10">
            <a:extLst>
              <a:ext uri="{FF2B5EF4-FFF2-40B4-BE49-F238E27FC236}">
                <a16:creationId xmlns:a16="http://schemas.microsoft.com/office/drawing/2014/main" id="{C9DE474D-C648-979F-EEEB-3C7D530F59E7}"/>
              </a:ext>
            </a:extLst>
          </p:cNvPr>
          <p:cNvSpPr txBox="1"/>
          <p:nvPr/>
        </p:nvSpPr>
        <p:spPr>
          <a:xfrm>
            <a:off x="2842077" y="2753413"/>
            <a:ext cx="6507846" cy="1077218"/>
          </a:xfrm>
          <a:prstGeom prst="rect">
            <a:avLst/>
          </a:prstGeom>
          <a:noFill/>
        </p:spPr>
        <p:txBody>
          <a:bodyPr wrap="square">
            <a:spAutoFit/>
          </a:bodyPr>
          <a:lstStyle/>
          <a:p>
            <a:pPr algn="ctr"/>
            <a:r>
              <a:rPr lang="en-GB" sz="3200" dirty="0">
                <a:solidFill>
                  <a:srgbClr val="B65379"/>
                </a:solidFill>
                <a:latin typeface="Superclarendon Rg" panose="02000505080000020003" pitchFamily="2" charset="77"/>
              </a:rPr>
              <a:t>How did the World Wars impact Swindon? </a:t>
            </a:r>
          </a:p>
        </p:txBody>
      </p:sp>
      <p:grpSp>
        <p:nvGrpSpPr>
          <p:cNvPr id="20" name="Group 19" descr="What was World War 2?&#10;">
            <a:extLst>
              <a:ext uri="{FF2B5EF4-FFF2-40B4-BE49-F238E27FC236}">
                <a16:creationId xmlns:a16="http://schemas.microsoft.com/office/drawing/2014/main" id="{F80AF3A3-C3BB-1C0C-8704-87D2D7A22C53}"/>
              </a:ext>
            </a:extLst>
          </p:cNvPr>
          <p:cNvGrpSpPr/>
          <p:nvPr/>
        </p:nvGrpSpPr>
        <p:grpSpPr>
          <a:xfrm>
            <a:off x="518175" y="4038379"/>
            <a:ext cx="5498354" cy="2123658"/>
            <a:chOff x="518175" y="4038379"/>
            <a:chExt cx="5498354" cy="2123658"/>
          </a:xfrm>
        </p:grpSpPr>
        <p:sp>
          <p:nvSpPr>
            <p:cNvPr id="21" name="Rectangle 20">
              <a:extLst>
                <a:ext uri="{FF2B5EF4-FFF2-40B4-BE49-F238E27FC236}">
                  <a16:creationId xmlns:a16="http://schemas.microsoft.com/office/drawing/2014/main" id="{626A88B4-D442-9F33-5546-F2E7D4AC3C22}"/>
                </a:ext>
              </a:extLst>
            </p:cNvPr>
            <p:cNvSpPr/>
            <p:nvPr/>
          </p:nvSpPr>
          <p:spPr>
            <a:xfrm>
              <a:off x="518175"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BE5EF4A7-564C-1CBB-1B83-6B35573A35B4}"/>
                </a:ext>
              </a:extLst>
            </p:cNvPr>
            <p:cNvSpPr txBox="1"/>
            <p:nvPr/>
          </p:nvSpPr>
          <p:spPr>
            <a:xfrm>
              <a:off x="1842643" y="4653930"/>
              <a:ext cx="2849411"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What was World War 2?</a:t>
              </a:r>
            </a:p>
          </p:txBody>
        </p:sp>
      </p:grpSp>
      <p:grpSp>
        <p:nvGrpSpPr>
          <p:cNvPr id="23" name="Group 22" descr="What role did Swindon play in World War 2?&#10;">
            <a:extLst>
              <a:ext uri="{FF2B5EF4-FFF2-40B4-BE49-F238E27FC236}">
                <a16:creationId xmlns:a16="http://schemas.microsoft.com/office/drawing/2014/main" id="{686C2EA7-9588-EB4D-FC36-8470617E13E3}"/>
              </a:ext>
            </a:extLst>
          </p:cNvPr>
          <p:cNvGrpSpPr/>
          <p:nvPr/>
        </p:nvGrpSpPr>
        <p:grpSpPr>
          <a:xfrm>
            <a:off x="6164879" y="4038379"/>
            <a:ext cx="5498354" cy="2123658"/>
            <a:chOff x="6164879" y="4038379"/>
            <a:chExt cx="5498354" cy="2123658"/>
          </a:xfrm>
        </p:grpSpPr>
        <p:sp>
          <p:nvSpPr>
            <p:cNvPr id="24" name="Rectangle 23">
              <a:extLst>
                <a:ext uri="{FF2B5EF4-FFF2-40B4-BE49-F238E27FC236}">
                  <a16:creationId xmlns:a16="http://schemas.microsoft.com/office/drawing/2014/main" id="{D9F35246-0B9A-82BC-C675-89CDAA1DBB51}"/>
                </a:ext>
              </a:extLst>
            </p:cNvPr>
            <p:cNvSpPr/>
            <p:nvPr/>
          </p:nvSpPr>
          <p:spPr>
            <a:xfrm>
              <a:off x="6164879"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842127DB-E600-D7E0-5A94-1FF7F7902DCB}"/>
                </a:ext>
              </a:extLst>
            </p:cNvPr>
            <p:cNvSpPr txBox="1"/>
            <p:nvPr/>
          </p:nvSpPr>
          <p:spPr>
            <a:xfrm>
              <a:off x="6640215" y="4653930"/>
              <a:ext cx="4547679"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What role did Swindon play in World War 2?</a:t>
              </a:r>
            </a:p>
          </p:txBody>
        </p:sp>
      </p:grpSp>
      <p:pic>
        <p:nvPicPr>
          <p:cNvPr id="2" name="Picture 1">
            <a:extLst>
              <a:ext uri="{FF2B5EF4-FFF2-40B4-BE49-F238E27FC236}">
                <a16:creationId xmlns:a16="http://schemas.microsoft.com/office/drawing/2014/main" id="{6E57AC92-3EF0-F4A3-EBA0-EE9EF092349E}"/>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0664456" y="5603358"/>
            <a:ext cx="1527543" cy="1253200"/>
          </a:xfrm>
          <a:prstGeom prst="rect">
            <a:avLst/>
          </a:prstGeom>
        </p:spPr>
      </p:pic>
    </p:spTree>
    <p:extLst>
      <p:ext uri="{BB962C8B-B14F-4D97-AF65-F5344CB8AC3E}">
        <p14:creationId xmlns:p14="http://schemas.microsoft.com/office/powerpoint/2010/main" val="12218268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B51278AB-2097-DED5-6A78-339855F2F557}"/>
            </a:ext>
          </a:extLst>
        </p:cNvPr>
        <p:cNvGrpSpPr/>
        <p:nvPr/>
      </p:nvGrpSpPr>
      <p:grpSpPr>
        <a:xfrm>
          <a:off x="0" y="0"/>
          <a:ext cx="0" cy="0"/>
          <a:chOff x="0" y="0"/>
          <a:chExt cx="0" cy="0"/>
        </a:xfrm>
      </p:grpSpPr>
      <p:sp>
        <p:nvSpPr>
          <p:cNvPr id="12" name="Title 13">
            <a:extLst>
              <a:ext uri="{FF2B5EF4-FFF2-40B4-BE49-F238E27FC236}">
                <a16:creationId xmlns:a16="http://schemas.microsoft.com/office/drawing/2014/main" id="{27EC8075-BEBD-0A4A-982A-4A46E6C06D87}"/>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Preparing for War</a:t>
            </a:r>
          </a:p>
        </p:txBody>
      </p:sp>
      <p:sp>
        <p:nvSpPr>
          <p:cNvPr id="4" name="TextBox 3">
            <a:extLst>
              <a:ext uri="{FF2B5EF4-FFF2-40B4-BE49-F238E27FC236}">
                <a16:creationId xmlns:a16="http://schemas.microsoft.com/office/drawing/2014/main" id="{74F74E0B-AA4E-BD73-BE35-EEFE01C063AB}"/>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was World War 2?</a:t>
            </a:r>
          </a:p>
        </p:txBody>
      </p:sp>
      <p:sp>
        <p:nvSpPr>
          <p:cNvPr id="9" name="Title 1">
            <a:extLst>
              <a:ext uri="{FF2B5EF4-FFF2-40B4-BE49-F238E27FC236}">
                <a16:creationId xmlns:a16="http://schemas.microsoft.com/office/drawing/2014/main" id="{2BF7F3DE-0AAE-D6D8-92A2-62AE74990E04}"/>
              </a:ext>
            </a:extLst>
          </p:cNvPr>
          <p:cNvSpPr txBox="1">
            <a:spLocks/>
          </p:cNvSpPr>
          <p:nvPr/>
        </p:nvSpPr>
        <p:spPr>
          <a:xfrm>
            <a:off x="503413" y="474417"/>
            <a:ext cx="757469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Preparing for War</a:t>
            </a:r>
          </a:p>
        </p:txBody>
      </p:sp>
      <p:sp>
        <p:nvSpPr>
          <p:cNvPr id="3" name="TextBox 2">
            <a:extLst>
              <a:ext uri="{FF2B5EF4-FFF2-40B4-BE49-F238E27FC236}">
                <a16:creationId xmlns:a16="http://schemas.microsoft.com/office/drawing/2014/main" id="{2FED83F5-A85E-C3A1-94EF-9B690EFB3DAE}"/>
              </a:ext>
            </a:extLst>
          </p:cNvPr>
          <p:cNvSpPr txBox="1"/>
          <p:nvPr/>
        </p:nvSpPr>
        <p:spPr>
          <a:xfrm>
            <a:off x="494269" y="1325178"/>
            <a:ext cx="2852435"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Children from London were evacuated to Swindon and its surrounding areas. </a:t>
            </a:r>
          </a:p>
        </p:txBody>
      </p:sp>
      <p:sp>
        <p:nvSpPr>
          <p:cNvPr id="10" name="TextBox 9">
            <a:extLst>
              <a:ext uri="{FF2B5EF4-FFF2-40B4-BE49-F238E27FC236}">
                <a16:creationId xmlns:a16="http://schemas.microsoft.com/office/drawing/2014/main" id="{05C7E26B-2519-2118-9B23-52F504F1BB68}"/>
              </a:ext>
            </a:extLst>
          </p:cNvPr>
          <p:cNvSpPr txBox="1"/>
          <p:nvPr/>
        </p:nvSpPr>
        <p:spPr>
          <a:xfrm>
            <a:off x="494269" y="2458474"/>
            <a:ext cx="2130059" cy="1567737"/>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Accompanied by teachers or family members, they arrived in the </a:t>
            </a:r>
          </a:p>
          <a:p>
            <a:pPr>
              <a:lnSpc>
                <a:spcPct val="150000"/>
              </a:lnSpc>
            </a:pPr>
            <a:r>
              <a:rPr lang="en-GB" sz="1300" dirty="0">
                <a:latin typeface="Linkpen 17a Print" panose="03050602060000000000" pitchFamily="66" charset="77"/>
              </a:rPr>
              <a:t>town seeking safety.</a:t>
            </a:r>
          </a:p>
        </p:txBody>
      </p:sp>
      <p:pic>
        <p:nvPicPr>
          <p:cNvPr id="11" name="Picture 10" descr="An illustration of a woman and her daughter from the time period. The mother wears a brown jacket and skirt. The daughter has a bow in her hair and wears a purple dress. ">
            <a:extLst>
              <a:ext uri="{FF2B5EF4-FFF2-40B4-BE49-F238E27FC236}">
                <a16:creationId xmlns:a16="http://schemas.microsoft.com/office/drawing/2014/main" id="{328805AD-442B-9BFB-B59C-4B5D0B8399E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15758" y="1999206"/>
            <a:ext cx="1471652" cy="4468611"/>
          </a:xfrm>
          <a:prstGeom prst="rect">
            <a:avLst/>
          </a:prstGeom>
        </p:spPr>
      </p:pic>
      <p:grpSp>
        <p:nvGrpSpPr>
          <p:cNvPr id="7" name="Group 6" descr="A black and white photograph of a group of young evacuees. They carry bag of their belongings. ">
            <a:extLst>
              <a:ext uri="{FF2B5EF4-FFF2-40B4-BE49-F238E27FC236}">
                <a16:creationId xmlns:a16="http://schemas.microsoft.com/office/drawing/2014/main" id="{B66827D7-65DA-569E-890F-053D47FB2169}"/>
              </a:ext>
            </a:extLst>
          </p:cNvPr>
          <p:cNvGrpSpPr/>
          <p:nvPr/>
        </p:nvGrpSpPr>
        <p:grpSpPr>
          <a:xfrm>
            <a:off x="3575304" y="1418187"/>
            <a:ext cx="7958047" cy="4900129"/>
            <a:chOff x="3675888" y="1299315"/>
            <a:chExt cx="7958047" cy="4900129"/>
          </a:xfrm>
        </p:grpSpPr>
        <p:pic>
          <p:nvPicPr>
            <p:cNvPr id="5" name="Picture 4" descr="A group of children walking on the sidewalk&#10;&#10;Description automatically generated">
              <a:extLst>
                <a:ext uri="{FF2B5EF4-FFF2-40B4-BE49-F238E27FC236}">
                  <a16:creationId xmlns:a16="http://schemas.microsoft.com/office/drawing/2014/main" id="{0BB663C2-4E46-5C54-D967-970BFF1F4535}"/>
                </a:ext>
              </a:extLst>
            </p:cNvPr>
            <p:cNvPicPr>
              <a:picLocks noChangeAspect="1"/>
            </p:cNvPicPr>
            <p:nvPr/>
          </p:nvPicPr>
          <p:blipFill>
            <a:blip r:embed="rId4"/>
            <a:stretch>
              <a:fillRect/>
            </a:stretch>
          </p:blipFill>
          <p:spPr>
            <a:xfrm>
              <a:off x="3675888" y="1299315"/>
              <a:ext cx="7958047" cy="4854409"/>
            </a:xfrm>
            <a:prstGeom prst="rect">
              <a:avLst/>
            </a:prstGeom>
            <a:ln w="19050">
              <a:solidFill>
                <a:schemeClr val="tx1"/>
              </a:solidFill>
            </a:ln>
          </p:spPr>
        </p:pic>
        <p:sp>
          <p:nvSpPr>
            <p:cNvPr id="6" name="TextBox 5">
              <a:extLst>
                <a:ext uri="{FF2B5EF4-FFF2-40B4-BE49-F238E27FC236}">
                  <a16:creationId xmlns:a16="http://schemas.microsoft.com/office/drawing/2014/main" id="{E1E7905C-DC4E-D668-72AA-72BBC5DCF73C}"/>
                </a:ext>
              </a:extLst>
            </p:cNvPr>
            <p:cNvSpPr txBox="1"/>
            <p:nvPr/>
          </p:nvSpPr>
          <p:spPr>
            <a:xfrm>
              <a:off x="3762520" y="5984000"/>
              <a:ext cx="928459" cy="215444"/>
            </a:xfrm>
            <a:prstGeom prst="rect">
              <a:avLst/>
            </a:prstGeom>
            <a:noFill/>
          </p:spPr>
          <p:txBody>
            <a:bodyPr wrap="none" rtlCol="0">
              <a:spAutoFit/>
            </a:bodyPr>
            <a:lstStyle/>
            <a:p>
              <a:r>
                <a:rPr lang="en-GB" sz="800" dirty="0">
                  <a:solidFill>
                    <a:schemeClr val="tx1">
                      <a:lumMod val="65000"/>
                      <a:lumOff val="35000"/>
                    </a:schemeClr>
                  </a:solidFill>
                  <a:latin typeface="Calibri" panose="020F0502020204030204" pitchFamily="34" charset="0"/>
                  <a:cs typeface="Calibri" panose="020F0502020204030204" pitchFamily="34" charset="0"/>
                </a:rPr>
                <a:t>© IWM HU 36871</a:t>
              </a:r>
            </a:p>
          </p:txBody>
        </p:sp>
      </p:grpSp>
      <p:pic>
        <p:nvPicPr>
          <p:cNvPr id="2" name="Picture 1">
            <a:extLst>
              <a:ext uri="{FF2B5EF4-FFF2-40B4-BE49-F238E27FC236}">
                <a16:creationId xmlns:a16="http://schemas.microsoft.com/office/drawing/2014/main" id="{4003F588-0704-D2D4-89C9-2EC76F00839C}"/>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64456" y="5603358"/>
            <a:ext cx="1527543" cy="1253200"/>
          </a:xfrm>
          <a:prstGeom prst="rect">
            <a:avLst/>
          </a:prstGeom>
        </p:spPr>
      </p:pic>
    </p:spTree>
    <p:extLst>
      <p:ext uri="{BB962C8B-B14F-4D97-AF65-F5344CB8AC3E}">
        <p14:creationId xmlns:p14="http://schemas.microsoft.com/office/powerpoint/2010/main" val="1203230602"/>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000"/>
                                </p:stCondLst>
                                <p:childTnLst>
                                  <p:par>
                                    <p:cTn id="21" presetID="2" presetClass="entr" presetSubtype="1" fill="hold" nodeType="afterEffect" p14:presetBounceEnd="50000">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14:bounceEnd="50000">
                                          <p:cBhvr additive="base">
                                            <p:cTn id="23" dur="10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p:bldP spid="1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000"/>
                                </p:stCondLst>
                                <p:childTnLst>
                                  <p:par>
                                    <p:cTn id="21" presetID="2" presetClass="entr" presetSubtype="1"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000" fill="hold"/>
                                            <p:tgtEl>
                                              <p:spTgt spid="11"/>
                                            </p:tgtEl>
                                            <p:attrNameLst>
                                              <p:attrName>ppt_x</p:attrName>
                                            </p:attrNameLst>
                                          </p:cBhvr>
                                          <p:tavLst>
                                            <p:tav tm="0">
                                              <p:val>
                                                <p:strVal val="#ppt_x"/>
                                              </p:val>
                                            </p:tav>
                                            <p:tav tm="100000">
                                              <p:val>
                                                <p:strVal val="#ppt_x"/>
                                              </p:val>
                                            </p:tav>
                                          </p:tavLst>
                                        </p:anim>
                                        <p:anim calcmode="lin" valueType="num">
                                          <p:cBhvr additive="base">
                                            <p:cTn id="24" dur="10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p:bldP spid="10"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1874FCDB-4830-CC6E-EE16-CA8678ECA82A}"/>
            </a:ext>
          </a:extLst>
        </p:cNvPr>
        <p:cNvGrpSpPr/>
        <p:nvPr/>
      </p:nvGrpSpPr>
      <p:grpSpPr>
        <a:xfrm>
          <a:off x="0" y="0"/>
          <a:ext cx="0" cy="0"/>
          <a:chOff x="0" y="0"/>
          <a:chExt cx="0" cy="0"/>
        </a:xfrm>
      </p:grpSpPr>
      <p:sp>
        <p:nvSpPr>
          <p:cNvPr id="13" name="Title 13">
            <a:extLst>
              <a:ext uri="{FF2B5EF4-FFF2-40B4-BE49-F238E27FC236}">
                <a16:creationId xmlns:a16="http://schemas.microsoft.com/office/drawing/2014/main" id="{99A14911-D92A-883A-35CB-7C78B41EADF0}"/>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Air Raid Shelters</a:t>
            </a:r>
          </a:p>
        </p:txBody>
      </p:sp>
      <p:sp>
        <p:nvSpPr>
          <p:cNvPr id="4" name="TextBox 3">
            <a:extLst>
              <a:ext uri="{FF2B5EF4-FFF2-40B4-BE49-F238E27FC236}">
                <a16:creationId xmlns:a16="http://schemas.microsoft.com/office/drawing/2014/main" id="{893B815B-25DF-248C-B044-907ECCAA124D}"/>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was World War 2?</a:t>
            </a:r>
          </a:p>
        </p:txBody>
      </p:sp>
      <p:sp>
        <p:nvSpPr>
          <p:cNvPr id="3" name="TextBox 2">
            <a:extLst>
              <a:ext uri="{FF2B5EF4-FFF2-40B4-BE49-F238E27FC236}">
                <a16:creationId xmlns:a16="http://schemas.microsoft.com/office/drawing/2014/main" id="{6C73EE90-705A-65C1-5A83-0CEE3EEA1D33}"/>
              </a:ext>
            </a:extLst>
          </p:cNvPr>
          <p:cNvSpPr txBox="1"/>
          <p:nvPr/>
        </p:nvSpPr>
        <p:spPr>
          <a:xfrm>
            <a:off x="539473" y="631988"/>
            <a:ext cx="11046991"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Swindon’s strategic importance, particularly its Great Western Railway Works, made it a potential target for German bombing raids. To prepare for the threat of attacks from the air, air raid shelters were built.</a:t>
            </a:r>
          </a:p>
        </p:txBody>
      </p:sp>
      <p:pic>
        <p:nvPicPr>
          <p:cNvPr id="7" name="Picture 6" descr="A black and white photograph of metal Anderson shelters made of corrugated metal.">
            <a:extLst>
              <a:ext uri="{FF2B5EF4-FFF2-40B4-BE49-F238E27FC236}">
                <a16:creationId xmlns:a16="http://schemas.microsoft.com/office/drawing/2014/main" id="{73F5568E-B06E-A345-4A8D-18E502CE918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98618" y="1523878"/>
            <a:ext cx="3484606" cy="2992582"/>
          </a:xfrm>
          <a:prstGeom prst="rect">
            <a:avLst/>
          </a:prstGeom>
          <a:ln w="19050">
            <a:solidFill>
              <a:schemeClr val="tx1"/>
            </a:solidFill>
          </a:ln>
        </p:spPr>
      </p:pic>
      <p:pic>
        <p:nvPicPr>
          <p:cNvPr id="8" name="Picture 7" descr="A black and white photograph of a metal cage shelter inside a house.">
            <a:extLst>
              <a:ext uri="{FF2B5EF4-FFF2-40B4-BE49-F238E27FC236}">
                <a16:creationId xmlns:a16="http://schemas.microsoft.com/office/drawing/2014/main" id="{E0C5F6AA-42B5-88C7-0C96-46EA1637D3C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366516" y="1523878"/>
            <a:ext cx="3484605" cy="2992582"/>
          </a:xfrm>
          <a:prstGeom prst="rect">
            <a:avLst/>
          </a:prstGeom>
          <a:ln w="19050">
            <a:solidFill>
              <a:schemeClr val="tx1"/>
            </a:solidFill>
          </a:ln>
        </p:spPr>
      </p:pic>
      <p:grpSp>
        <p:nvGrpSpPr>
          <p:cNvPr id="12" name="Group 11" descr="A modern day colour photograph of a Stanton air raid shelter in a garden today. It is a large stone curved structure. ">
            <a:extLst>
              <a:ext uri="{FF2B5EF4-FFF2-40B4-BE49-F238E27FC236}">
                <a16:creationId xmlns:a16="http://schemas.microsoft.com/office/drawing/2014/main" id="{D9E8D3CF-0432-21CD-8F2B-89880D076662}"/>
              </a:ext>
            </a:extLst>
          </p:cNvPr>
          <p:cNvGrpSpPr/>
          <p:nvPr/>
        </p:nvGrpSpPr>
        <p:grpSpPr>
          <a:xfrm>
            <a:off x="8034413" y="1523879"/>
            <a:ext cx="3572371" cy="3038641"/>
            <a:chOff x="8034413" y="1523879"/>
            <a:chExt cx="3572371" cy="3038641"/>
          </a:xfrm>
        </p:grpSpPr>
        <p:pic>
          <p:nvPicPr>
            <p:cNvPr id="9" name="Picture 8" descr="A small shed in a backyard&#10;&#10;AI-generated content may be incorrect.">
              <a:extLst>
                <a:ext uri="{FF2B5EF4-FFF2-40B4-BE49-F238E27FC236}">
                  <a16:creationId xmlns:a16="http://schemas.microsoft.com/office/drawing/2014/main" id="{F822DB87-D595-DAA7-5207-3B738DEE62EE}"/>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8034413" y="1523879"/>
              <a:ext cx="3484605" cy="2992582"/>
            </a:xfrm>
            <a:prstGeom prst="rect">
              <a:avLst/>
            </a:prstGeom>
            <a:ln w="19050">
              <a:solidFill>
                <a:schemeClr val="tx1"/>
              </a:solidFill>
            </a:ln>
          </p:spPr>
        </p:pic>
        <p:sp>
          <p:nvSpPr>
            <p:cNvPr id="11" name="TextBox 10">
              <a:extLst>
                <a:ext uri="{FF2B5EF4-FFF2-40B4-BE49-F238E27FC236}">
                  <a16:creationId xmlns:a16="http://schemas.microsoft.com/office/drawing/2014/main" id="{431B58FB-C933-A5EC-1A7D-31C8BCE1D698}"/>
                </a:ext>
              </a:extLst>
            </p:cNvPr>
            <p:cNvSpPr txBox="1"/>
            <p:nvPr/>
          </p:nvSpPr>
          <p:spPr>
            <a:xfrm>
              <a:off x="9594695" y="4347076"/>
              <a:ext cx="2012089" cy="215444"/>
            </a:xfrm>
            <a:prstGeom prst="rect">
              <a:avLst/>
            </a:prstGeom>
            <a:noFill/>
          </p:spPr>
          <p:txBody>
            <a:bodyPr wrap="none" rtlCol="0">
              <a:spAutoFit/>
            </a:bodyPr>
            <a:lstStyle/>
            <a:p>
              <a:r>
                <a:rPr lang="en-GB" sz="800" dirty="0">
                  <a:solidFill>
                    <a:schemeClr val="bg1">
                      <a:lumMod val="95000"/>
                    </a:schemeClr>
                  </a:solidFill>
                  <a:latin typeface="Calibri" panose="020F0502020204030204" pitchFamily="34" charset="0"/>
                  <a:cs typeface="Calibri" panose="020F0502020204030204" pitchFamily="34" charset="0"/>
                </a:rPr>
                <a:t>©Public Domain from Wikimedia Commons</a:t>
              </a:r>
            </a:p>
          </p:txBody>
        </p:sp>
      </p:grpSp>
      <p:sp>
        <p:nvSpPr>
          <p:cNvPr id="10" name="TextBox 9">
            <a:extLst>
              <a:ext uri="{FF2B5EF4-FFF2-40B4-BE49-F238E27FC236}">
                <a16:creationId xmlns:a16="http://schemas.microsoft.com/office/drawing/2014/main" id="{1B0D9597-78FD-557B-08ED-A2CA7F5FA793}"/>
              </a:ext>
            </a:extLst>
          </p:cNvPr>
          <p:cNvSpPr txBox="1"/>
          <p:nvPr/>
        </p:nvSpPr>
        <p:spPr>
          <a:xfrm>
            <a:off x="933072" y="4666534"/>
            <a:ext cx="3015698" cy="1267655"/>
          </a:xfrm>
          <a:prstGeom prst="rect">
            <a:avLst/>
          </a:prstGeom>
          <a:noFill/>
        </p:spPr>
        <p:txBody>
          <a:bodyPr wrap="square">
            <a:spAutoFit/>
          </a:bodyPr>
          <a:lstStyle/>
          <a:p>
            <a:pPr algn="ctr">
              <a:lnSpc>
                <a:spcPct val="150000"/>
              </a:lnSpc>
            </a:pPr>
            <a:r>
              <a:rPr lang="en-GB" sz="1300" dirty="0">
                <a:latin typeface="Linkpen 17a Print" panose="03050602060000000000" pitchFamily="66" charset="77"/>
              </a:rPr>
              <a:t>Anderson shelters were designed to be built in people’s gardens and covered in soil for extra protection.</a:t>
            </a:r>
          </a:p>
        </p:txBody>
      </p:sp>
      <p:sp>
        <p:nvSpPr>
          <p:cNvPr id="5" name="TextBox 4">
            <a:extLst>
              <a:ext uri="{FF2B5EF4-FFF2-40B4-BE49-F238E27FC236}">
                <a16:creationId xmlns:a16="http://schemas.microsoft.com/office/drawing/2014/main" id="{201A8221-E80C-92EB-6DEA-6239930DEE20}"/>
              </a:ext>
            </a:extLst>
          </p:cNvPr>
          <p:cNvSpPr txBox="1"/>
          <p:nvPr/>
        </p:nvSpPr>
        <p:spPr>
          <a:xfrm>
            <a:off x="4393321" y="4666533"/>
            <a:ext cx="3339294" cy="1567737"/>
          </a:xfrm>
          <a:prstGeom prst="rect">
            <a:avLst/>
          </a:prstGeom>
          <a:noFill/>
        </p:spPr>
        <p:txBody>
          <a:bodyPr wrap="square">
            <a:spAutoFit/>
          </a:bodyPr>
          <a:lstStyle/>
          <a:p>
            <a:pPr algn="ctr">
              <a:lnSpc>
                <a:spcPct val="150000"/>
              </a:lnSpc>
            </a:pPr>
            <a:r>
              <a:rPr lang="en-GB" sz="1300" dirty="0">
                <a:latin typeface="Linkpen 17a Print" panose="03050602060000000000" pitchFamily="66" charset="77"/>
              </a:rPr>
              <a:t>Morrison shelters were not as popular as Anderson shelters. They were a metal cage that would protect the people inside if the building collapsed.</a:t>
            </a:r>
          </a:p>
        </p:txBody>
      </p:sp>
      <p:sp>
        <p:nvSpPr>
          <p:cNvPr id="6" name="TextBox 5">
            <a:extLst>
              <a:ext uri="{FF2B5EF4-FFF2-40B4-BE49-F238E27FC236}">
                <a16:creationId xmlns:a16="http://schemas.microsoft.com/office/drawing/2014/main" id="{37B3A9FA-EF14-4639-AF79-6ADD0BF08DE6}"/>
              </a:ext>
            </a:extLst>
          </p:cNvPr>
          <p:cNvSpPr txBox="1"/>
          <p:nvPr/>
        </p:nvSpPr>
        <p:spPr>
          <a:xfrm>
            <a:off x="8362525" y="4666533"/>
            <a:ext cx="2828379" cy="1267655"/>
          </a:xfrm>
          <a:prstGeom prst="rect">
            <a:avLst/>
          </a:prstGeom>
          <a:noFill/>
        </p:spPr>
        <p:txBody>
          <a:bodyPr wrap="square">
            <a:spAutoFit/>
          </a:bodyPr>
          <a:lstStyle/>
          <a:p>
            <a:pPr algn="ctr">
              <a:lnSpc>
                <a:spcPct val="150000"/>
              </a:lnSpc>
            </a:pPr>
            <a:r>
              <a:rPr lang="en-GB" sz="1300" dirty="0">
                <a:latin typeface="Linkpen 17a Print" panose="03050602060000000000" pitchFamily="66" charset="77"/>
              </a:rPr>
              <a:t>This Stanton air raid shelter from World War 2 still survives in a back garden in Swindon.</a:t>
            </a:r>
          </a:p>
        </p:txBody>
      </p:sp>
      <p:pic>
        <p:nvPicPr>
          <p:cNvPr id="2" name="Picture 1">
            <a:extLst>
              <a:ext uri="{FF2B5EF4-FFF2-40B4-BE49-F238E27FC236}">
                <a16:creationId xmlns:a16="http://schemas.microsoft.com/office/drawing/2014/main" id="{1731829C-6DB2-CB5B-6F99-7A96FD0FF9CA}"/>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664456" y="5603358"/>
            <a:ext cx="1527543" cy="1253200"/>
          </a:xfrm>
          <a:prstGeom prst="rect">
            <a:avLst/>
          </a:prstGeom>
        </p:spPr>
      </p:pic>
    </p:spTree>
    <p:extLst>
      <p:ext uri="{BB962C8B-B14F-4D97-AF65-F5344CB8AC3E}">
        <p14:creationId xmlns:p14="http://schemas.microsoft.com/office/powerpoint/2010/main" val="313558049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5" grpId="0"/>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92071C52-CAD9-246D-C412-96A991557AB5}"/>
            </a:ext>
          </a:extLst>
        </p:cNvPr>
        <p:cNvGrpSpPr/>
        <p:nvPr/>
      </p:nvGrpSpPr>
      <p:grpSpPr>
        <a:xfrm>
          <a:off x="0" y="0"/>
          <a:ext cx="0" cy="0"/>
          <a:chOff x="0" y="0"/>
          <a:chExt cx="0" cy="0"/>
        </a:xfrm>
      </p:grpSpPr>
      <p:sp>
        <p:nvSpPr>
          <p:cNvPr id="22" name="Title 13">
            <a:extLst>
              <a:ext uri="{FF2B5EF4-FFF2-40B4-BE49-F238E27FC236}">
                <a16:creationId xmlns:a16="http://schemas.microsoft.com/office/drawing/2014/main" id="{362692AD-1235-F957-B507-7F5A409CFA9D}"/>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The </a:t>
            </a:r>
            <a:r>
              <a:rPr lang="en-US" dirty="0" err="1"/>
              <a:t>Phoney</a:t>
            </a:r>
            <a:r>
              <a:rPr lang="en-US" dirty="0"/>
              <a:t> War</a:t>
            </a:r>
          </a:p>
        </p:txBody>
      </p:sp>
      <p:sp>
        <p:nvSpPr>
          <p:cNvPr id="4" name="TextBox 3">
            <a:extLst>
              <a:ext uri="{FF2B5EF4-FFF2-40B4-BE49-F238E27FC236}">
                <a16:creationId xmlns:a16="http://schemas.microsoft.com/office/drawing/2014/main" id="{BDD134C1-D697-0346-9C25-680D5AE6ADA7}"/>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was World War 2?</a:t>
            </a:r>
          </a:p>
        </p:txBody>
      </p:sp>
      <p:sp>
        <p:nvSpPr>
          <p:cNvPr id="3" name="TextBox 2">
            <a:extLst>
              <a:ext uri="{FF2B5EF4-FFF2-40B4-BE49-F238E27FC236}">
                <a16:creationId xmlns:a16="http://schemas.microsoft.com/office/drawing/2014/main" id="{39D93F34-9C5B-98B9-A598-1FE9F52421D3}"/>
              </a:ext>
            </a:extLst>
          </p:cNvPr>
          <p:cNvSpPr txBox="1"/>
          <p:nvPr/>
        </p:nvSpPr>
        <p:spPr>
          <a:xfrm>
            <a:off x="558065" y="473363"/>
            <a:ext cx="11042056"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For the first 8 months of World War 2, there was very little actual warfare as both sides planned and prepared for war. This period of time was known as the Phoney War.</a:t>
            </a:r>
          </a:p>
        </p:txBody>
      </p:sp>
      <p:grpSp>
        <p:nvGrpSpPr>
          <p:cNvPr id="6" name="Group 5" descr="Neville &#10;Chamberlain&#10;&#10;Prime Minister from &#10;28th May 1937 &#10;– 10th May 1940 &#10;&#10;A photograph of Neville Chamberlain, he has a moustache wearing a suit and tie. A purple arrow points from this image to a photograph of Winstone Churchill. He is wearing a suit and bowtie and holding a cane.&#10;&#10;Winston &#10;Churchill&#10;&#10;Prime Minister &#10;from 10th May &#10;1940 – 26th &#10;July 1945&#10;">
            <a:extLst>
              <a:ext uri="{FF2B5EF4-FFF2-40B4-BE49-F238E27FC236}">
                <a16:creationId xmlns:a16="http://schemas.microsoft.com/office/drawing/2014/main" id="{A51AD116-6D4B-C4BD-0B6B-0345E0547B11}"/>
              </a:ext>
            </a:extLst>
          </p:cNvPr>
          <p:cNvGrpSpPr/>
          <p:nvPr/>
        </p:nvGrpSpPr>
        <p:grpSpPr>
          <a:xfrm>
            <a:off x="-187781" y="1376475"/>
            <a:ext cx="11307240" cy="3096395"/>
            <a:chOff x="-106501" y="1454251"/>
            <a:chExt cx="11307240" cy="3096395"/>
          </a:xfrm>
        </p:grpSpPr>
        <p:grpSp>
          <p:nvGrpSpPr>
            <p:cNvPr id="9" name="Group 8">
              <a:extLst>
                <a:ext uri="{FF2B5EF4-FFF2-40B4-BE49-F238E27FC236}">
                  <a16:creationId xmlns:a16="http://schemas.microsoft.com/office/drawing/2014/main" id="{C834F471-C5A6-C97D-4527-566EE3DC39F2}"/>
                </a:ext>
              </a:extLst>
            </p:cNvPr>
            <p:cNvGrpSpPr/>
            <p:nvPr/>
          </p:nvGrpSpPr>
          <p:grpSpPr>
            <a:xfrm>
              <a:off x="-106501" y="1463729"/>
              <a:ext cx="11307240" cy="3063103"/>
              <a:chOff x="582568" y="1463729"/>
              <a:chExt cx="11307240" cy="3063103"/>
            </a:xfrm>
          </p:grpSpPr>
          <p:grpSp>
            <p:nvGrpSpPr>
              <p:cNvPr id="12" name="Group 11" descr="Neville Chamberlain Prime Minister from 28th May 193 7 – 10th May 1940 &#10;">
                <a:extLst>
                  <a:ext uri="{FF2B5EF4-FFF2-40B4-BE49-F238E27FC236}">
                    <a16:creationId xmlns:a16="http://schemas.microsoft.com/office/drawing/2014/main" id="{2C5C4932-9FC1-9176-19A4-A812EBB17B4F}"/>
                  </a:ext>
                </a:extLst>
              </p:cNvPr>
              <p:cNvGrpSpPr/>
              <p:nvPr/>
            </p:nvGrpSpPr>
            <p:grpSpPr>
              <a:xfrm>
                <a:off x="582568" y="1836393"/>
                <a:ext cx="3028779" cy="1867819"/>
                <a:chOff x="28890" y="1407169"/>
                <a:chExt cx="3028779" cy="1867819"/>
              </a:xfrm>
            </p:grpSpPr>
            <p:sp>
              <p:nvSpPr>
                <p:cNvPr id="20" name="TextBox 19">
                  <a:extLst>
                    <a:ext uri="{FF2B5EF4-FFF2-40B4-BE49-F238E27FC236}">
                      <a16:creationId xmlns:a16="http://schemas.microsoft.com/office/drawing/2014/main" id="{120B4801-F754-762F-9911-EC2BBF2CD4FA}"/>
                    </a:ext>
                  </a:extLst>
                </p:cNvPr>
                <p:cNvSpPr txBox="1"/>
                <p:nvPr/>
              </p:nvSpPr>
              <p:spPr>
                <a:xfrm>
                  <a:off x="28890" y="1407169"/>
                  <a:ext cx="2741479" cy="1867819"/>
                </a:xfrm>
                <a:prstGeom prst="rect">
                  <a:avLst/>
                </a:prstGeom>
                <a:noFill/>
              </p:spPr>
              <p:txBody>
                <a:bodyPr wrap="square">
                  <a:spAutoFit/>
                </a:bodyPr>
                <a:lstStyle/>
                <a:p>
                  <a:pPr algn="r">
                    <a:lnSpc>
                      <a:spcPct val="150000"/>
                    </a:lnSpc>
                  </a:pPr>
                  <a:r>
                    <a:rPr lang="en-GB" sz="1300" dirty="0">
                      <a:latin typeface="Linkpen 17a Print" panose="03050602060000000000" pitchFamily="66" charset="77"/>
                    </a:rPr>
                    <a:t>Neville </a:t>
                  </a:r>
                </a:p>
                <a:p>
                  <a:pPr algn="r">
                    <a:lnSpc>
                      <a:spcPct val="150000"/>
                    </a:lnSpc>
                  </a:pPr>
                  <a:r>
                    <a:rPr lang="en-GB" sz="1300" dirty="0">
                      <a:latin typeface="Linkpen 17a Print" panose="03050602060000000000" pitchFamily="66" charset="77"/>
                    </a:rPr>
                    <a:t>Chamberlain</a:t>
                  </a:r>
                </a:p>
                <a:p>
                  <a:pPr algn="r">
                    <a:lnSpc>
                      <a:spcPct val="150000"/>
                    </a:lnSpc>
                  </a:pPr>
                  <a:endParaRPr lang="en-GB" sz="1300" dirty="0">
                    <a:latin typeface="Linkpen 17a Print" panose="03050602060000000000" pitchFamily="66" charset="77"/>
                  </a:endParaRPr>
                </a:p>
                <a:p>
                  <a:pPr algn="r">
                    <a:lnSpc>
                      <a:spcPct val="150000"/>
                    </a:lnSpc>
                  </a:pPr>
                  <a:r>
                    <a:rPr lang="en-GB" sz="1300" dirty="0">
                      <a:latin typeface="Linkpen 17a Print" panose="03050602060000000000" pitchFamily="66" charset="77"/>
                    </a:rPr>
                    <a:t>Prime Minister from </a:t>
                  </a:r>
                </a:p>
                <a:p>
                  <a:pPr algn="r">
                    <a:lnSpc>
                      <a:spcPct val="150000"/>
                    </a:lnSpc>
                  </a:pPr>
                  <a:r>
                    <a:rPr lang="en-GB" sz="1300" dirty="0">
                      <a:latin typeface="Linkpen 17a Print" panose="03050602060000000000" pitchFamily="66" charset="77"/>
                    </a:rPr>
                    <a:t>28th May 1937 </a:t>
                  </a:r>
                </a:p>
                <a:p>
                  <a:pPr algn="r">
                    <a:lnSpc>
                      <a:spcPct val="150000"/>
                    </a:lnSpc>
                  </a:pPr>
                  <a:r>
                    <a:rPr lang="en-GB" sz="1300" dirty="0">
                      <a:latin typeface="Linkpen 17a Print" panose="03050602060000000000" pitchFamily="66" charset="77"/>
                    </a:rPr>
                    <a:t>– 10th May 1940 </a:t>
                  </a:r>
                </a:p>
              </p:txBody>
            </p:sp>
            <p:pic>
              <p:nvPicPr>
                <p:cNvPr id="21" name="Picture 20">
                  <a:extLst>
                    <a:ext uri="{FF2B5EF4-FFF2-40B4-BE49-F238E27FC236}">
                      <a16:creationId xmlns:a16="http://schemas.microsoft.com/office/drawing/2014/main" id="{178DA4E5-9AD6-2BE1-CF95-F296FC27B957}"/>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32794" y="1522943"/>
                  <a:ext cx="324875" cy="230832"/>
                </a:xfrm>
                <a:prstGeom prst="rect">
                  <a:avLst/>
                </a:prstGeom>
              </p:spPr>
            </p:pic>
          </p:grpSp>
          <p:grpSp>
            <p:nvGrpSpPr>
              <p:cNvPr id="13" name="Group 12" descr="A photograph of Neville Chamberlain, he has a moustache wearing a suit and tie. A purple arrow points from this image to a photograph of Winstone Churchill. He is wearing a suit and bowtie and holding a cane.">
                <a:extLst>
                  <a:ext uri="{FF2B5EF4-FFF2-40B4-BE49-F238E27FC236}">
                    <a16:creationId xmlns:a16="http://schemas.microsoft.com/office/drawing/2014/main" id="{6540C917-60EF-B022-8E1E-7665F8D8C0FB}"/>
                  </a:ext>
                </a:extLst>
              </p:cNvPr>
              <p:cNvGrpSpPr/>
              <p:nvPr/>
            </p:nvGrpSpPr>
            <p:grpSpPr>
              <a:xfrm>
                <a:off x="3670308" y="1463729"/>
                <a:ext cx="5182277" cy="3063103"/>
                <a:chOff x="3331753" y="2551114"/>
                <a:chExt cx="5938358" cy="3510000"/>
              </a:xfrm>
            </p:grpSpPr>
            <p:pic>
              <p:nvPicPr>
                <p:cNvPr id="17" name="Picture 16">
                  <a:extLst>
                    <a:ext uri="{FF2B5EF4-FFF2-40B4-BE49-F238E27FC236}">
                      <a16:creationId xmlns:a16="http://schemas.microsoft.com/office/drawing/2014/main" id="{7357A0E0-6517-21F7-34A0-99AF0A7BCC5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31753" y="2551114"/>
                  <a:ext cx="2504710" cy="3510000"/>
                </a:xfrm>
                <a:prstGeom prst="rect">
                  <a:avLst/>
                </a:prstGeom>
                <a:ln w="0">
                  <a:solidFill>
                    <a:schemeClr val="tx1"/>
                  </a:solidFill>
                </a:ln>
              </p:spPr>
            </p:pic>
            <p:pic>
              <p:nvPicPr>
                <p:cNvPr id="18" name="Picture 17">
                  <a:extLst>
                    <a:ext uri="{FF2B5EF4-FFF2-40B4-BE49-F238E27FC236}">
                      <a16:creationId xmlns:a16="http://schemas.microsoft.com/office/drawing/2014/main" id="{EB370950-D8F9-7F45-CF6E-D6F5A795499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528631" y="2551114"/>
                  <a:ext cx="2741480" cy="3507730"/>
                </a:xfrm>
                <a:prstGeom prst="rect">
                  <a:avLst/>
                </a:prstGeom>
                <a:ln w="0">
                  <a:solidFill>
                    <a:schemeClr val="tx1"/>
                  </a:solidFill>
                </a:ln>
              </p:spPr>
            </p:pic>
            <p:sp>
              <p:nvSpPr>
                <p:cNvPr id="19" name="Down Arrow 18">
                  <a:extLst>
                    <a:ext uri="{FF2B5EF4-FFF2-40B4-BE49-F238E27FC236}">
                      <a16:creationId xmlns:a16="http://schemas.microsoft.com/office/drawing/2014/main" id="{8A8889AD-528E-8C5F-E91E-0F09BE38AD84}"/>
                    </a:ext>
                  </a:extLst>
                </p:cNvPr>
                <p:cNvSpPr/>
                <p:nvPr/>
              </p:nvSpPr>
              <p:spPr>
                <a:xfrm rot="16200000">
                  <a:off x="5833405" y="3752515"/>
                  <a:ext cx="850174" cy="1104926"/>
                </a:xfrm>
                <a:prstGeom prst="downArrow">
                  <a:avLst>
                    <a:gd name="adj1" fmla="val 69121"/>
                    <a:gd name="adj2" fmla="val 54780"/>
                  </a:avLst>
                </a:prstGeom>
                <a:solidFill>
                  <a:srgbClr val="B65379"/>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4" name="Group 13" descr="Winston Churchill Prime Minister &#10;from 10th May 1940  – 26th July 1945&#10;">
                <a:extLst>
                  <a:ext uri="{FF2B5EF4-FFF2-40B4-BE49-F238E27FC236}">
                    <a16:creationId xmlns:a16="http://schemas.microsoft.com/office/drawing/2014/main" id="{AFF097C9-DEB1-8C6A-5C4C-A1C9369EC597}"/>
                  </a:ext>
                </a:extLst>
              </p:cNvPr>
              <p:cNvGrpSpPr/>
              <p:nvPr/>
            </p:nvGrpSpPr>
            <p:grpSpPr>
              <a:xfrm>
                <a:off x="8941686" y="1836392"/>
                <a:ext cx="2948122" cy="2167901"/>
                <a:chOff x="9081319" y="1407169"/>
                <a:chExt cx="2948122" cy="2167901"/>
              </a:xfrm>
            </p:grpSpPr>
            <p:pic>
              <p:nvPicPr>
                <p:cNvPr id="15" name="Picture 14">
                  <a:extLst>
                    <a:ext uri="{FF2B5EF4-FFF2-40B4-BE49-F238E27FC236}">
                      <a16:creationId xmlns:a16="http://schemas.microsoft.com/office/drawing/2014/main" id="{2BE6C0A3-7510-0554-F392-F5B294A26695}"/>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0800000">
                  <a:off x="9081319" y="1522943"/>
                  <a:ext cx="324875" cy="230832"/>
                </a:xfrm>
                <a:prstGeom prst="rect">
                  <a:avLst/>
                </a:prstGeom>
              </p:spPr>
            </p:pic>
            <p:sp>
              <p:nvSpPr>
                <p:cNvPr id="16" name="TextBox 15">
                  <a:extLst>
                    <a:ext uri="{FF2B5EF4-FFF2-40B4-BE49-F238E27FC236}">
                      <a16:creationId xmlns:a16="http://schemas.microsoft.com/office/drawing/2014/main" id="{0A0D6AF6-27C0-ADE0-DC02-59384907948C}"/>
                    </a:ext>
                  </a:extLst>
                </p:cNvPr>
                <p:cNvSpPr txBox="1"/>
                <p:nvPr/>
              </p:nvSpPr>
              <p:spPr>
                <a:xfrm>
                  <a:off x="9385391" y="1407169"/>
                  <a:ext cx="2644050" cy="2167901"/>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Winston </a:t>
                  </a:r>
                </a:p>
                <a:p>
                  <a:pPr>
                    <a:lnSpc>
                      <a:spcPct val="150000"/>
                    </a:lnSpc>
                  </a:pPr>
                  <a:r>
                    <a:rPr lang="en-GB" sz="1300" dirty="0">
                      <a:latin typeface="Linkpen 17a Print" panose="03050602060000000000" pitchFamily="66" charset="77"/>
                    </a:rPr>
                    <a:t>Churchill</a:t>
                  </a:r>
                </a:p>
                <a:p>
                  <a:pPr>
                    <a:lnSpc>
                      <a:spcPct val="150000"/>
                    </a:lnSpc>
                  </a:pPr>
                  <a:endParaRPr lang="en-GB" sz="1300" dirty="0">
                    <a:latin typeface="Linkpen 17a Print" panose="03050602060000000000" pitchFamily="66" charset="77"/>
                  </a:endParaRPr>
                </a:p>
                <a:p>
                  <a:pPr>
                    <a:lnSpc>
                      <a:spcPct val="150000"/>
                    </a:lnSpc>
                  </a:pPr>
                  <a:r>
                    <a:rPr lang="en-GB" sz="1300" dirty="0">
                      <a:latin typeface="Linkpen 17a Print" panose="03050602060000000000" pitchFamily="66" charset="77"/>
                    </a:rPr>
                    <a:t>Prime Minister </a:t>
                  </a:r>
                </a:p>
                <a:p>
                  <a:pPr>
                    <a:lnSpc>
                      <a:spcPct val="150000"/>
                    </a:lnSpc>
                  </a:pPr>
                  <a:r>
                    <a:rPr lang="en-GB" sz="1300" dirty="0">
                      <a:latin typeface="Linkpen 17a Print" panose="03050602060000000000" pitchFamily="66" charset="77"/>
                    </a:rPr>
                    <a:t>from 10th May </a:t>
                  </a:r>
                </a:p>
                <a:p>
                  <a:pPr>
                    <a:lnSpc>
                      <a:spcPct val="150000"/>
                    </a:lnSpc>
                  </a:pPr>
                  <a:r>
                    <a:rPr lang="en-GB" sz="1300" dirty="0">
                      <a:latin typeface="Linkpen 17a Print" panose="03050602060000000000" pitchFamily="66" charset="77"/>
                    </a:rPr>
                    <a:t>1940 – 26th </a:t>
                  </a:r>
                </a:p>
                <a:p>
                  <a:pPr>
                    <a:lnSpc>
                      <a:spcPct val="150000"/>
                    </a:lnSpc>
                  </a:pPr>
                  <a:r>
                    <a:rPr lang="en-GB" sz="1300" dirty="0">
                      <a:latin typeface="Linkpen 17a Print" panose="03050602060000000000" pitchFamily="66" charset="77"/>
                    </a:rPr>
                    <a:t>July 1945</a:t>
                  </a:r>
                </a:p>
              </p:txBody>
            </p:sp>
          </p:grpSp>
        </p:grpSp>
        <p:sp>
          <p:nvSpPr>
            <p:cNvPr id="10" name="TextBox 9">
              <a:extLst>
                <a:ext uri="{FF2B5EF4-FFF2-40B4-BE49-F238E27FC236}">
                  <a16:creationId xmlns:a16="http://schemas.microsoft.com/office/drawing/2014/main" id="{1BA6C7E8-CF2A-50F9-3A2D-339614A43D8A}"/>
                </a:ext>
              </a:extLst>
            </p:cNvPr>
            <p:cNvSpPr txBox="1"/>
            <p:nvPr/>
          </p:nvSpPr>
          <p:spPr>
            <a:xfrm>
              <a:off x="5734013" y="1454251"/>
              <a:ext cx="2306320" cy="215444"/>
            </a:xfrm>
            <a:prstGeom prst="rect">
              <a:avLst/>
            </a:prstGeom>
            <a:noFill/>
          </p:spPr>
          <p:txBody>
            <a:bodyPr wrap="square" rtlCol="0">
              <a:spAutoFit/>
            </a:bodyPr>
            <a:lstStyle/>
            <a:p>
              <a:r>
                <a:rPr lang="en-US" sz="750" dirty="0">
                  <a:solidFill>
                    <a:schemeClr val="bg1">
                      <a:lumMod val="75000"/>
                    </a:schemeClr>
                  </a:solidFill>
                  <a:latin typeface="Calibri" panose="020F0502020204030204" pitchFamily="34" charset="0"/>
                  <a:cs typeface="Calibri" panose="020F0502020204030204" pitchFamily="34" charset="0"/>
                </a:rPr>
                <a:t>© National Portrait Gallery, London (NPG x166506)</a:t>
              </a:r>
            </a:p>
          </p:txBody>
        </p:sp>
        <p:sp>
          <p:nvSpPr>
            <p:cNvPr id="11" name="TextBox 10">
              <a:extLst>
                <a:ext uri="{FF2B5EF4-FFF2-40B4-BE49-F238E27FC236}">
                  <a16:creationId xmlns:a16="http://schemas.microsoft.com/office/drawing/2014/main" id="{8E59C22D-B1B7-9562-9756-C12168DB1583}"/>
                </a:ext>
              </a:extLst>
            </p:cNvPr>
            <p:cNvSpPr txBox="1"/>
            <p:nvPr/>
          </p:nvSpPr>
          <p:spPr>
            <a:xfrm>
              <a:off x="2952258" y="4335202"/>
              <a:ext cx="2306320" cy="215444"/>
            </a:xfrm>
            <a:prstGeom prst="rect">
              <a:avLst/>
            </a:prstGeom>
            <a:noFill/>
          </p:spPr>
          <p:txBody>
            <a:bodyPr wrap="square" rtlCol="0">
              <a:spAutoFit/>
            </a:bodyPr>
            <a:lstStyle/>
            <a:p>
              <a:r>
                <a:rPr lang="en-US" sz="750" dirty="0">
                  <a:solidFill>
                    <a:schemeClr val="bg1">
                      <a:lumMod val="75000"/>
                    </a:schemeClr>
                  </a:solidFill>
                  <a:latin typeface="Calibri" panose="020F0502020204030204" pitchFamily="34" charset="0"/>
                  <a:cs typeface="Calibri" panose="020F0502020204030204" pitchFamily="34" charset="0"/>
                </a:rPr>
                <a:t>© National Portrait Gallery, London (NPG x166506)</a:t>
              </a:r>
            </a:p>
          </p:txBody>
        </p:sp>
      </p:grpSp>
      <p:sp>
        <p:nvSpPr>
          <p:cNvPr id="7" name="TextBox 6">
            <a:extLst>
              <a:ext uri="{FF2B5EF4-FFF2-40B4-BE49-F238E27FC236}">
                <a16:creationId xmlns:a16="http://schemas.microsoft.com/office/drawing/2014/main" id="{41833303-B651-C3BA-19C4-4E6B203D4C33}"/>
              </a:ext>
            </a:extLst>
          </p:cNvPr>
          <p:cNvSpPr txBox="1"/>
          <p:nvPr/>
        </p:nvSpPr>
        <p:spPr>
          <a:xfrm>
            <a:off x="574972" y="4631884"/>
            <a:ext cx="9573547"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On the 10th of May 1940, the Phoney War came to an end as German troops marched into Belgium, the Netherlands and Luxembourg, marking the start of the Battle of France. </a:t>
            </a:r>
          </a:p>
        </p:txBody>
      </p:sp>
      <p:sp>
        <p:nvSpPr>
          <p:cNvPr id="8" name="TextBox 7">
            <a:extLst>
              <a:ext uri="{FF2B5EF4-FFF2-40B4-BE49-F238E27FC236}">
                <a16:creationId xmlns:a16="http://schemas.microsoft.com/office/drawing/2014/main" id="{ADBD0EE2-0B4E-7288-159C-7A422D196B2D}"/>
              </a:ext>
            </a:extLst>
          </p:cNvPr>
          <p:cNvSpPr txBox="1"/>
          <p:nvPr/>
        </p:nvSpPr>
        <p:spPr>
          <a:xfrm>
            <a:off x="574972" y="5406863"/>
            <a:ext cx="9178628"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On this day, Neville Chamberlain was replaced by Winston Churchill who became the new Prime Minister. </a:t>
            </a:r>
          </a:p>
        </p:txBody>
      </p:sp>
      <p:pic>
        <p:nvPicPr>
          <p:cNvPr id="5" name="Picture 4" descr="An illustration of Winston Churchill. He wears a suit, bow tie and holds a cane. ">
            <a:extLst>
              <a:ext uri="{FF2B5EF4-FFF2-40B4-BE49-F238E27FC236}">
                <a16:creationId xmlns:a16="http://schemas.microsoft.com/office/drawing/2014/main" id="{7C9EFD3E-DFEF-F9F7-AB5D-5353F9EDF48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843567" y="2540794"/>
            <a:ext cx="1966118" cy="4872553"/>
          </a:xfrm>
          <a:prstGeom prst="rect">
            <a:avLst/>
          </a:prstGeom>
        </p:spPr>
      </p:pic>
      <p:pic>
        <p:nvPicPr>
          <p:cNvPr id="2" name="Picture 1">
            <a:extLst>
              <a:ext uri="{FF2B5EF4-FFF2-40B4-BE49-F238E27FC236}">
                <a16:creationId xmlns:a16="http://schemas.microsoft.com/office/drawing/2014/main" id="{0A1B63CD-E0E5-88B0-1B58-D0C60317632E}"/>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0664456" y="5603358"/>
            <a:ext cx="1527543" cy="1253200"/>
          </a:xfrm>
          <a:prstGeom prst="rect">
            <a:avLst/>
          </a:prstGeom>
        </p:spPr>
      </p:pic>
    </p:spTree>
    <p:extLst>
      <p:ext uri="{BB962C8B-B14F-4D97-AF65-F5344CB8AC3E}">
        <p14:creationId xmlns:p14="http://schemas.microsoft.com/office/powerpoint/2010/main" val="1359046008"/>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2" presetClass="entr" presetSubtype="1" fill="hold" nodeType="withEffect" p14:presetBounceEnd="50000">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14:bounceEnd="50000">
                                          <p:cBhvr additive="base">
                                            <p:cTn id="22" dur="1000" fill="hold"/>
                                            <p:tgtEl>
                                              <p:spTgt spid="5"/>
                                            </p:tgtEl>
                                            <p:attrNameLst>
                                              <p:attrName>ppt_x</p:attrName>
                                            </p:attrNameLst>
                                          </p:cBhvr>
                                          <p:tavLst>
                                            <p:tav tm="0">
                                              <p:val>
                                                <p:strVal val="#ppt_x"/>
                                              </p:val>
                                            </p:tav>
                                            <p:tav tm="100000">
                                              <p:val>
                                                <p:strVal val="#ppt_x"/>
                                              </p:val>
                                            </p:tav>
                                          </p:tavLst>
                                        </p:anim>
                                        <p:anim calcmode="lin" valueType="num" p14:bounceEnd="50000">
                                          <p:cBhvr additive="base">
                                            <p:cTn id="23"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2" presetClass="entr" presetSubtype="1"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1000" fill="hold"/>
                                            <p:tgtEl>
                                              <p:spTgt spid="5"/>
                                            </p:tgtEl>
                                            <p:attrNameLst>
                                              <p:attrName>ppt_x</p:attrName>
                                            </p:attrNameLst>
                                          </p:cBhvr>
                                          <p:tavLst>
                                            <p:tav tm="0">
                                              <p:val>
                                                <p:strVal val="#ppt_x"/>
                                              </p:val>
                                            </p:tav>
                                            <p:tav tm="100000">
                                              <p:val>
                                                <p:strVal val="#ppt_x"/>
                                              </p:val>
                                            </p:tav>
                                          </p:tavLst>
                                        </p:anim>
                                        <p:anim calcmode="lin" valueType="num">
                                          <p:cBhvr additive="base">
                                            <p:cTn id="23"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8"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AAA6CF58-46B8-9EDA-93E3-175EE9047EC3}"/>
            </a:ext>
          </a:extLst>
        </p:cNvPr>
        <p:cNvGrpSpPr/>
        <p:nvPr/>
      </p:nvGrpSpPr>
      <p:grpSpPr>
        <a:xfrm>
          <a:off x="0" y="0"/>
          <a:ext cx="0" cy="0"/>
          <a:chOff x="0" y="0"/>
          <a:chExt cx="0" cy="0"/>
        </a:xfrm>
      </p:grpSpPr>
      <p:sp>
        <p:nvSpPr>
          <p:cNvPr id="21" name="Title 13">
            <a:extLst>
              <a:ext uri="{FF2B5EF4-FFF2-40B4-BE49-F238E27FC236}">
                <a16:creationId xmlns:a16="http://schemas.microsoft.com/office/drawing/2014/main" id="{776CA278-1534-AA69-93F8-DEAB7D1D4F45}"/>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Air Raids</a:t>
            </a:r>
          </a:p>
        </p:txBody>
      </p:sp>
      <p:sp>
        <p:nvSpPr>
          <p:cNvPr id="4" name="TextBox 3">
            <a:extLst>
              <a:ext uri="{FF2B5EF4-FFF2-40B4-BE49-F238E27FC236}">
                <a16:creationId xmlns:a16="http://schemas.microsoft.com/office/drawing/2014/main" id="{E7F3CC3A-85FA-63A8-938A-1CD11D87E829}"/>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role did Swindon play in World War 2?</a:t>
            </a:r>
          </a:p>
        </p:txBody>
      </p:sp>
      <p:sp>
        <p:nvSpPr>
          <p:cNvPr id="5" name="Title 1">
            <a:extLst>
              <a:ext uri="{FF2B5EF4-FFF2-40B4-BE49-F238E27FC236}">
                <a16:creationId xmlns:a16="http://schemas.microsoft.com/office/drawing/2014/main" id="{53AA271F-E4A8-52EC-A7EE-7C8575B9EF75}"/>
              </a:ext>
            </a:extLst>
          </p:cNvPr>
          <p:cNvSpPr txBox="1">
            <a:spLocks/>
          </p:cNvSpPr>
          <p:nvPr/>
        </p:nvSpPr>
        <p:spPr>
          <a:xfrm>
            <a:off x="494269" y="401350"/>
            <a:ext cx="757469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Air Raids</a:t>
            </a:r>
          </a:p>
        </p:txBody>
      </p:sp>
      <p:sp>
        <p:nvSpPr>
          <p:cNvPr id="3" name="TextBox 2">
            <a:extLst>
              <a:ext uri="{FF2B5EF4-FFF2-40B4-BE49-F238E27FC236}">
                <a16:creationId xmlns:a16="http://schemas.microsoft.com/office/drawing/2014/main" id="{422F00B6-329D-3B83-82BD-CF57CF0A6DAD}"/>
              </a:ext>
            </a:extLst>
          </p:cNvPr>
          <p:cNvSpPr txBox="1"/>
          <p:nvPr/>
        </p:nvSpPr>
        <p:spPr>
          <a:xfrm>
            <a:off x="508581" y="1167373"/>
            <a:ext cx="5670015" cy="667490"/>
          </a:xfrm>
          <a:prstGeom prst="rect">
            <a:avLst/>
          </a:prstGeom>
          <a:noFill/>
        </p:spPr>
        <p:txBody>
          <a:bodyPr wrap="square">
            <a:spAutoFit/>
          </a:bodyPr>
          <a:lstStyle/>
          <a:p>
            <a:pPr>
              <a:lnSpc>
                <a:spcPct val="150000"/>
              </a:lnSpc>
            </a:pPr>
            <a:r>
              <a:rPr lang="en-GB" sz="1250" dirty="0">
                <a:latin typeface="Linkpen 17a Print" panose="03050602060000000000" pitchFamily="66" charset="77"/>
              </a:rPr>
              <a:t>The first air raid warnings were heard in summer 1940, and it soon became clear that Swindon was at risk. </a:t>
            </a:r>
          </a:p>
        </p:txBody>
      </p:sp>
      <p:pic>
        <p:nvPicPr>
          <p:cNvPr id="20" name="Picture 19" descr="An illustration of a World War 2 Air Raid Warden. He wears a blue uniform and a blue helmet with the letter 'W' on it. ">
            <a:extLst>
              <a:ext uri="{FF2B5EF4-FFF2-40B4-BE49-F238E27FC236}">
                <a16:creationId xmlns:a16="http://schemas.microsoft.com/office/drawing/2014/main" id="{126457F1-D4B4-BBB0-C10A-875BF9E75DF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530740" y="1843085"/>
            <a:ext cx="1588270" cy="4365664"/>
          </a:xfrm>
          <a:prstGeom prst="rect">
            <a:avLst/>
          </a:prstGeom>
        </p:spPr>
      </p:pic>
      <p:sp>
        <p:nvSpPr>
          <p:cNvPr id="6" name="TextBox 5">
            <a:extLst>
              <a:ext uri="{FF2B5EF4-FFF2-40B4-BE49-F238E27FC236}">
                <a16:creationId xmlns:a16="http://schemas.microsoft.com/office/drawing/2014/main" id="{B4E36053-A54B-674F-36FA-86631AD85020}"/>
              </a:ext>
            </a:extLst>
          </p:cNvPr>
          <p:cNvSpPr txBox="1"/>
          <p:nvPr/>
        </p:nvSpPr>
        <p:spPr>
          <a:xfrm>
            <a:off x="2203667" y="1945172"/>
            <a:ext cx="4241218" cy="933910"/>
          </a:xfrm>
          <a:prstGeom prst="rect">
            <a:avLst/>
          </a:prstGeom>
          <a:noFill/>
        </p:spPr>
        <p:txBody>
          <a:bodyPr wrap="square">
            <a:spAutoFit/>
          </a:bodyPr>
          <a:lstStyle/>
          <a:p>
            <a:pPr>
              <a:lnSpc>
                <a:spcPct val="150000"/>
              </a:lnSpc>
            </a:pPr>
            <a:r>
              <a:rPr lang="en-GB" sz="1250" dirty="0">
                <a:latin typeface="Linkpen 17a Print" panose="03050602060000000000" pitchFamily="66" charset="77"/>
              </a:rPr>
              <a:t>The loud hooter from the GWR Works was used as an air raid siren to warn the town of danger.</a:t>
            </a:r>
          </a:p>
        </p:txBody>
      </p:sp>
      <p:sp>
        <p:nvSpPr>
          <p:cNvPr id="9" name="TextBox 8">
            <a:extLst>
              <a:ext uri="{FF2B5EF4-FFF2-40B4-BE49-F238E27FC236}">
                <a16:creationId xmlns:a16="http://schemas.microsoft.com/office/drawing/2014/main" id="{8FEBF90E-182A-395D-81DB-BAECBBABD43C}"/>
              </a:ext>
            </a:extLst>
          </p:cNvPr>
          <p:cNvSpPr txBox="1"/>
          <p:nvPr/>
        </p:nvSpPr>
        <p:spPr>
          <a:xfrm>
            <a:off x="2203667" y="2932617"/>
            <a:ext cx="4241218" cy="667490"/>
          </a:xfrm>
          <a:prstGeom prst="rect">
            <a:avLst/>
          </a:prstGeom>
          <a:noFill/>
        </p:spPr>
        <p:txBody>
          <a:bodyPr wrap="square">
            <a:spAutoFit/>
          </a:bodyPr>
          <a:lstStyle/>
          <a:p>
            <a:pPr>
              <a:lnSpc>
                <a:spcPct val="150000"/>
              </a:lnSpc>
            </a:pPr>
            <a:r>
              <a:rPr lang="en-GB" sz="1250" dirty="0">
                <a:latin typeface="Linkpen 17a Print" panose="03050602060000000000" pitchFamily="66" charset="77"/>
              </a:rPr>
              <a:t>The first bomb fell on Shrivenham Road in August 1940, but luckily no one was hurt. </a:t>
            </a:r>
          </a:p>
        </p:txBody>
      </p:sp>
      <p:sp>
        <p:nvSpPr>
          <p:cNvPr id="10" name="TextBox 9">
            <a:extLst>
              <a:ext uri="{FF2B5EF4-FFF2-40B4-BE49-F238E27FC236}">
                <a16:creationId xmlns:a16="http://schemas.microsoft.com/office/drawing/2014/main" id="{6457619F-CC12-6D75-1C19-4AB83EA2455A}"/>
              </a:ext>
            </a:extLst>
          </p:cNvPr>
          <p:cNvSpPr txBox="1"/>
          <p:nvPr/>
        </p:nvSpPr>
        <p:spPr>
          <a:xfrm>
            <a:off x="2203667" y="3646870"/>
            <a:ext cx="4241218" cy="933910"/>
          </a:xfrm>
          <a:prstGeom prst="rect">
            <a:avLst/>
          </a:prstGeom>
          <a:noFill/>
        </p:spPr>
        <p:txBody>
          <a:bodyPr wrap="square">
            <a:spAutoFit/>
          </a:bodyPr>
          <a:lstStyle/>
          <a:p>
            <a:pPr>
              <a:lnSpc>
                <a:spcPct val="150000"/>
              </a:lnSpc>
            </a:pPr>
            <a:r>
              <a:rPr lang="en-GB" sz="1250" dirty="0">
                <a:latin typeface="Linkpen 17a Print" panose="03050602060000000000" pitchFamily="66" charset="77"/>
              </a:rPr>
              <a:t>However, in October, bombs hit York Road and Rosebery Street, causing the town’s first deaths. </a:t>
            </a:r>
          </a:p>
        </p:txBody>
      </p:sp>
      <p:sp>
        <p:nvSpPr>
          <p:cNvPr id="11" name="TextBox 10">
            <a:extLst>
              <a:ext uri="{FF2B5EF4-FFF2-40B4-BE49-F238E27FC236}">
                <a16:creationId xmlns:a16="http://schemas.microsoft.com/office/drawing/2014/main" id="{87B6FB57-D83D-C89C-BB9F-5006A57A3B21}"/>
              </a:ext>
            </a:extLst>
          </p:cNvPr>
          <p:cNvSpPr txBox="1"/>
          <p:nvPr/>
        </p:nvSpPr>
        <p:spPr>
          <a:xfrm>
            <a:off x="2203666" y="4636010"/>
            <a:ext cx="4241218" cy="933910"/>
          </a:xfrm>
          <a:prstGeom prst="rect">
            <a:avLst/>
          </a:prstGeom>
          <a:noFill/>
        </p:spPr>
        <p:txBody>
          <a:bodyPr wrap="square">
            <a:spAutoFit/>
          </a:bodyPr>
          <a:lstStyle/>
          <a:p>
            <a:pPr>
              <a:lnSpc>
                <a:spcPct val="150000"/>
              </a:lnSpc>
            </a:pPr>
            <a:r>
              <a:rPr lang="en-GB" sz="1250" dirty="0">
                <a:latin typeface="Linkpen 17a Print" panose="03050602060000000000" pitchFamily="66" charset="77"/>
              </a:rPr>
              <a:t>Ten people, including a 12-year-old boy, sadly lost their lives on Rosebery Street when four houses were destroyed.</a:t>
            </a:r>
          </a:p>
        </p:txBody>
      </p:sp>
      <p:grpSp>
        <p:nvGrpSpPr>
          <p:cNvPr id="13" name="Group 12" descr="Bomb damage at Rosebery Street.&#10;">
            <a:extLst>
              <a:ext uri="{FF2B5EF4-FFF2-40B4-BE49-F238E27FC236}">
                <a16:creationId xmlns:a16="http://schemas.microsoft.com/office/drawing/2014/main" id="{FB1A9D86-456D-D881-2CE6-43EFC1C41B89}"/>
              </a:ext>
            </a:extLst>
          </p:cNvPr>
          <p:cNvGrpSpPr/>
          <p:nvPr/>
        </p:nvGrpSpPr>
        <p:grpSpPr>
          <a:xfrm>
            <a:off x="2854960" y="5709381"/>
            <a:ext cx="3673903" cy="667490"/>
            <a:chOff x="2854960" y="5714300"/>
            <a:chExt cx="3673903" cy="667490"/>
          </a:xfrm>
        </p:grpSpPr>
        <p:sp>
          <p:nvSpPr>
            <p:cNvPr id="12" name="TextBox 11">
              <a:extLst>
                <a:ext uri="{FF2B5EF4-FFF2-40B4-BE49-F238E27FC236}">
                  <a16:creationId xmlns:a16="http://schemas.microsoft.com/office/drawing/2014/main" id="{F1F6F43D-1CB4-0C8F-A001-763227AB3714}"/>
                </a:ext>
              </a:extLst>
            </p:cNvPr>
            <p:cNvSpPr txBox="1"/>
            <p:nvPr/>
          </p:nvSpPr>
          <p:spPr>
            <a:xfrm>
              <a:off x="2854960" y="5714300"/>
              <a:ext cx="3373119" cy="667490"/>
            </a:xfrm>
            <a:prstGeom prst="rect">
              <a:avLst/>
            </a:prstGeom>
            <a:noFill/>
          </p:spPr>
          <p:txBody>
            <a:bodyPr wrap="square">
              <a:spAutoFit/>
            </a:bodyPr>
            <a:lstStyle/>
            <a:p>
              <a:pPr algn="r">
                <a:lnSpc>
                  <a:spcPct val="150000"/>
                </a:lnSpc>
              </a:pPr>
              <a:r>
                <a:rPr lang="en-GB" sz="1300" dirty="0">
                  <a:latin typeface="Linkpen 17a Print" panose="03050602060000000000" pitchFamily="66" charset="77"/>
                </a:rPr>
                <a:t>Bomb damage and Emergency Water Supply at Roseberry Street</a:t>
              </a:r>
            </a:p>
          </p:txBody>
        </p:sp>
        <p:pic>
          <p:nvPicPr>
            <p:cNvPr id="8" name="Picture 7">
              <a:extLst>
                <a:ext uri="{FF2B5EF4-FFF2-40B4-BE49-F238E27FC236}">
                  <a16:creationId xmlns:a16="http://schemas.microsoft.com/office/drawing/2014/main" id="{E704FC06-EE53-092D-BC98-68CDC4B3A217}"/>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178596" y="5783727"/>
              <a:ext cx="350267" cy="248874"/>
            </a:xfrm>
            <a:prstGeom prst="rect">
              <a:avLst/>
            </a:prstGeom>
          </p:spPr>
        </p:pic>
      </p:grpSp>
      <p:grpSp>
        <p:nvGrpSpPr>
          <p:cNvPr id="18" name="Group 17" descr="A black and white Ariel image of Rosebery Street. ">
            <a:extLst>
              <a:ext uri="{FF2B5EF4-FFF2-40B4-BE49-F238E27FC236}">
                <a16:creationId xmlns:a16="http://schemas.microsoft.com/office/drawing/2014/main" id="{864DBB11-70F9-F2C2-2639-1EBBE8CE94E5}"/>
              </a:ext>
            </a:extLst>
          </p:cNvPr>
          <p:cNvGrpSpPr/>
          <p:nvPr/>
        </p:nvGrpSpPr>
        <p:grpSpPr>
          <a:xfrm>
            <a:off x="6736660" y="431385"/>
            <a:ext cx="4997074" cy="5945486"/>
            <a:chOff x="6736660" y="431385"/>
            <a:chExt cx="4997074" cy="5945486"/>
          </a:xfrm>
        </p:grpSpPr>
        <p:pic>
          <p:nvPicPr>
            <p:cNvPr id="7" name="Picture 6" descr="An aerial view of a city&#10;&#10;AI-generated content may be incorrect.">
              <a:extLst>
                <a:ext uri="{FF2B5EF4-FFF2-40B4-BE49-F238E27FC236}">
                  <a16:creationId xmlns:a16="http://schemas.microsoft.com/office/drawing/2014/main" id="{2D3FB151-E33A-7125-50FF-42910F1C8E0D}"/>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6736660" y="481128"/>
              <a:ext cx="4907435" cy="5895743"/>
            </a:xfrm>
            <a:prstGeom prst="rect">
              <a:avLst/>
            </a:prstGeom>
            <a:ln w="19050">
              <a:solidFill>
                <a:schemeClr val="tx1"/>
              </a:solidFill>
            </a:ln>
          </p:spPr>
        </p:pic>
        <p:sp>
          <p:nvSpPr>
            <p:cNvPr id="17" name="TextBox 16">
              <a:extLst>
                <a:ext uri="{FF2B5EF4-FFF2-40B4-BE49-F238E27FC236}">
                  <a16:creationId xmlns:a16="http://schemas.microsoft.com/office/drawing/2014/main" id="{CEE3DE81-1841-9B21-0239-379AC5AE17E3}"/>
                </a:ext>
              </a:extLst>
            </p:cNvPr>
            <p:cNvSpPr txBox="1"/>
            <p:nvPr/>
          </p:nvSpPr>
          <p:spPr>
            <a:xfrm>
              <a:off x="9412265" y="431385"/>
              <a:ext cx="2321469" cy="215444"/>
            </a:xfrm>
            <a:prstGeom prst="rect">
              <a:avLst/>
            </a:prstGeom>
            <a:noFill/>
          </p:spPr>
          <p:txBody>
            <a:bodyPr wrap="none" rtlCol="0">
              <a:spAutoFit/>
            </a:bodyPr>
            <a:lstStyle/>
            <a:p>
              <a:r>
                <a:rPr lang="en-GB" sz="800" dirty="0">
                  <a:solidFill>
                    <a:schemeClr val="bg1">
                      <a:lumMod val="65000"/>
                    </a:schemeClr>
                  </a:solidFill>
                  <a:latin typeface="Calibri" panose="020F0502020204030204" pitchFamily="34" charset="0"/>
                  <a:cs typeface="Calibri" panose="020F0502020204030204" pitchFamily="34" charset="0"/>
                </a:rPr>
                <a:t>© Historic England ref: raf_106g_uk_1416_rs_4081</a:t>
              </a:r>
            </a:p>
          </p:txBody>
        </p:sp>
      </p:grpSp>
      <p:grpSp>
        <p:nvGrpSpPr>
          <p:cNvPr id="16" name="Group 15" descr="A black and white close up image of the damage that the bombs caused. ">
            <a:extLst>
              <a:ext uri="{FF2B5EF4-FFF2-40B4-BE49-F238E27FC236}">
                <a16:creationId xmlns:a16="http://schemas.microsoft.com/office/drawing/2014/main" id="{6BB4C179-8384-0236-70D1-92FE56005779}"/>
              </a:ext>
            </a:extLst>
          </p:cNvPr>
          <p:cNvGrpSpPr/>
          <p:nvPr/>
        </p:nvGrpSpPr>
        <p:grpSpPr>
          <a:xfrm>
            <a:off x="6743893" y="481128"/>
            <a:ext cx="4897276" cy="5895743"/>
            <a:chOff x="6736660" y="481128"/>
            <a:chExt cx="4897276" cy="5895743"/>
          </a:xfrm>
        </p:grpSpPr>
        <p:sp>
          <p:nvSpPr>
            <p:cNvPr id="15" name="Rectangle 14">
              <a:extLst>
                <a:ext uri="{FF2B5EF4-FFF2-40B4-BE49-F238E27FC236}">
                  <a16:creationId xmlns:a16="http://schemas.microsoft.com/office/drawing/2014/main" id="{7C1D38F3-6B00-BE74-A13D-1DBD9A4AFBC5}"/>
                </a:ext>
              </a:extLst>
            </p:cNvPr>
            <p:cNvSpPr/>
            <p:nvPr/>
          </p:nvSpPr>
          <p:spPr>
            <a:xfrm>
              <a:off x="6736660" y="481128"/>
              <a:ext cx="4897276" cy="5895743"/>
            </a:xfrm>
            <a:prstGeom prst="rect">
              <a:avLst/>
            </a:prstGeom>
            <a:solidFill>
              <a:schemeClr val="bg1">
                <a:alpha val="7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13" descr="An aerial view of a city&#10;&#10;AI-generated content may be incorrect.">
              <a:extLst>
                <a:ext uri="{FF2B5EF4-FFF2-40B4-BE49-F238E27FC236}">
                  <a16:creationId xmlns:a16="http://schemas.microsoft.com/office/drawing/2014/main" id="{F6737855-7F68-3555-3213-D352820A6B9E}"/>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rot="16200000">
              <a:off x="6656068" y="1576480"/>
              <a:ext cx="5119420" cy="3791137"/>
            </a:xfrm>
            <a:prstGeom prst="rect">
              <a:avLst/>
            </a:prstGeom>
            <a:ln w="19050">
              <a:solidFill>
                <a:schemeClr val="tx1"/>
              </a:solidFill>
            </a:ln>
          </p:spPr>
        </p:pic>
      </p:grpSp>
      <p:sp>
        <p:nvSpPr>
          <p:cNvPr id="19" name="Rounded Rectangle 18" descr="A purple square highlighting the damage that the bombing caused. ">
            <a:extLst>
              <a:ext uri="{FF2B5EF4-FFF2-40B4-BE49-F238E27FC236}">
                <a16:creationId xmlns:a16="http://schemas.microsoft.com/office/drawing/2014/main" id="{590CA0FA-7516-367B-CC4D-B3DDF082A282}"/>
              </a:ext>
            </a:extLst>
          </p:cNvPr>
          <p:cNvSpPr/>
          <p:nvPr/>
        </p:nvSpPr>
        <p:spPr>
          <a:xfrm>
            <a:off x="8620812" y="2510809"/>
            <a:ext cx="1363908" cy="1785931"/>
          </a:xfrm>
          <a:prstGeom prst="roundRect">
            <a:avLst>
              <a:gd name="adj" fmla="val 1314"/>
            </a:avLst>
          </a:prstGeom>
          <a:solidFill>
            <a:srgbClr val="B65379">
              <a:alpha val="22000"/>
            </a:srgbClr>
          </a:solidFill>
          <a:ln w="38100">
            <a:solidFill>
              <a:srgbClr val="B653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B8FAD715-1F18-427D-2F91-65BAD9075F88}"/>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0664456" y="5603358"/>
            <a:ext cx="1527543" cy="1253200"/>
          </a:xfrm>
          <a:prstGeom prst="rect">
            <a:avLst/>
          </a:prstGeom>
        </p:spPr>
      </p:pic>
    </p:spTree>
    <p:extLst>
      <p:ext uri="{BB962C8B-B14F-4D97-AF65-F5344CB8AC3E}">
        <p14:creationId xmlns:p14="http://schemas.microsoft.com/office/powerpoint/2010/main" val="2024743227"/>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2" presetClass="entr" presetSubtype="1" fill="hold" nodeType="withEffect" p14:presetBounceEnd="50000">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14:bounceEnd="50000">
                                          <p:cBhvr additive="base">
                                            <p:cTn id="18" dur="10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19" dur="1000" fill="hold"/>
                                            <p:tgtEl>
                                              <p:spTgt spid="20"/>
                                            </p:tgtEl>
                                            <p:attrNameLst>
                                              <p:attrName>ppt_y</p:attrName>
                                            </p:attrNameLst>
                                          </p:cBhvr>
                                          <p:tavLst>
                                            <p:tav tm="0">
                                              <p:val>
                                                <p:strVal val="0-#ppt_h/2"/>
                                              </p:val>
                                            </p:tav>
                                            <p:tav tm="100000">
                                              <p:val>
                                                <p:strVal val="#ppt_y"/>
                                              </p:val>
                                            </p:tav>
                                          </p:tavLst>
                                        </p:anim>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par>
                                    <p:cTn id="41" presetID="10" presetClass="entr" presetSubtype="0" fill="hold"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childTnLst>
                              </p:cTn>
                            </p:par>
                            <p:par>
                              <p:cTn id="44" fill="hold">
                                <p:stCondLst>
                                  <p:cond delay="500"/>
                                </p:stCondLst>
                                <p:childTnLst>
                                  <p:par>
                                    <p:cTn id="45" presetID="10" presetClass="entr" presetSubtype="0"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P spid="6" grpId="0"/>
          <p:bldP spid="9" grpId="0"/>
          <p:bldP spid="10" grpId="0"/>
          <p:bldP spid="11" grpId="0"/>
          <p:bldP spid="1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2" presetClass="entr" presetSubtype="1" fill="hold" nodeType="with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1000" fill="hold"/>
                                            <p:tgtEl>
                                              <p:spTgt spid="20"/>
                                            </p:tgtEl>
                                            <p:attrNameLst>
                                              <p:attrName>ppt_x</p:attrName>
                                            </p:attrNameLst>
                                          </p:cBhvr>
                                          <p:tavLst>
                                            <p:tav tm="0">
                                              <p:val>
                                                <p:strVal val="#ppt_x"/>
                                              </p:val>
                                            </p:tav>
                                            <p:tav tm="100000">
                                              <p:val>
                                                <p:strVal val="#ppt_x"/>
                                              </p:val>
                                            </p:tav>
                                          </p:tavLst>
                                        </p:anim>
                                        <p:anim calcmode="lin" valueType="num">
                                          <p:cBhvr additive="base">
                                            <p:cTn id="19" dur="1000" fill="hold"/>
                                            <p:tgtEl>
                                              <p:spTgt spid="20"/>
                                            </p:tgtEl>
                                            <p:attrNameLst>
                                              <p:attrName>ppt_y</p:attrName>
                                            </p:attrNameLst>
                                          </p:cBhvr>
                                          <p:tavLst>
                                            <p:tav tm="0">
                                              <p:val>
                                                <p:strVal val="0-#ppt_h/2"/>
                                              </p:val>
                                            </p:tav>
                                            <p:tav tm="100000">
                                              <p:val>
                                                <p:strVal val="#ppt_y"/>
                                              </p:val>
                                            </p:tav>
                                          </p:tavLst>
                                        </p:anim>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par>
                                    <p:cTn id="41" presetID="10" presetClass="entr" presetSubtype="0" fill="hold"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childTnLst>
                              </p:cTn>
                            </p:par>
                            <p:par>
                              <p:cTn id="44" fill="hold">
                                <p:stCondLst>
                                  <p:cond delay="500"/>
                                </p:stCondLst>
                                <p:childTnLst>
                                  <p:par>
                                    <p:cTn id="45" presetID="10" presetClass="entr" presetSubtype="0"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P spid="6" grpId="0"/>
          <p:bldP spid="9" grpId="0"/>
          <p:bldP spid="10" grpId="0"/>
          <p:bldP spid="11" grpId="0"/>
          <p:bldP spid="19" grpId="0" animBg="1"/>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DF70540A-C909-4CAA-3115-76033BA4F4FE}"/>
            </a:ext>
          </a:extLst>
        </p:cNvPr>
        <p:cNvGrpSpPr/>
        <p:nvPr/>
      </p:nvGrpSpPr>
      <p:grpSpPr>
        <a:xfrm>
          <a:off x="0" y="0"/>
          <a:ext cx="0" cy="0"/>
          <a:chOff x="0" y="0"/>
          <a:chExt cx="0" cy="0"/>
        </a:xfrm>
      </p:grpSpPr>
      <p:sp>
        <p:nvSpPr>
          <p:cNvPr id="14" name="Title 13">
            <a:extLst>
              <a:ext uri="{FF2B5EF4-FFF2-40B4-BE49-F238E27FC236}">
                <a16:creationId xmlns:a16="http://schemas.microsoft.com/office/drawing/2014/main" id="{899475F7-2804-8DB3-1AA1-866BA5C7C03B}"/>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Swindon at War</a:t>
            </a:r>
          </a:p>
        </p:txBody>
      </p:sp>
      <p:sp>
        <p:nvSpPr>
          <p:cNvPr id="4" name="TextBox 3">
            <a:extLst>
              <a:ext uri="{FF2B5EF4-FFF2-40B4-BE49-F238E27FC236}">
                <a16:creationId xmlns:a16="http://schemas.microsoft.com/office/drawing/2014/main" id="{8702EFFD-2F83-DA41-AF4C-F8012FE0940F}"/>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role did Swindon play in World War 2?</a:t>
            </a:r>
          </a:p>
        </p:txBody>
      </p:sp>
      <p:sp>
        <p:nvSpPr>
          <p:cNvPr id="5" name="Title 1">
            <a:extLst>
              <a:ext uri="{FF2B5EF4-FFF2-40B4-BE49-F238E27FC236}">
                <a16:creationId xmlns:a16="http://schemas.microsoft.com/office/drawing/2014/main" id="{7224B3B3-E105-7339-0A3E-E55E9C8F5091}"/>
              </a:ext>
            </a:extLst>
          </p:cNvPr>
          <p:cNvSpPr txBox="1">
            <a:spLocks/>
          </p:cNvSpPr>
          <p:nvPr/>
        </p:nvSpPr>
        <p:spPr>
          <a:xfrm>
            <a:off x="539625" y="464196"/>
            <a:ext cx="5201214"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200" dirty="0">
                <a:ln w="12700">
                  <a:noFill/>
                </a:ln>
                <a:latin typeface="Superclarendon Rg" panose="02060605060000020003" pitchFamily="18" charset="77"/>
              </a:rPr>
              <a:t>Swindon at War</a:t>
            </a:r>
          </a:p>
        </p:txBody>
      </p:sp>
      <p:pic>
        <p:nvPicPr>
          <p:cNvPr id="13" name="Picture 12" descr="An illustrated map of the world that shows where the Wiltshire Regiment soldiers served. ">
            <a:extLst>
              <a:ext uri="{FF2B5EF4-FFF2-40B4-BE49-F238E27FC236}">
                <a16:creationId xmlns:a16="http://schemas.microsoft.com/office/drawing/2014/main" id="{A253824C-00AB-53B6-6B59-8CC731C3D89B}"/>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19046" y="1259698"/>
            <a:ext cx="4911115" cy="4835560"/>
          </a:xfrm>
          <a:prstGeom prst="rect">
            <a:avLst/>
          </a:prstGeom>
          <a:ln w="19050">
            <a:solidFill>
              <a:schemeClr val="tx1"/>
            </a:solidFill>
          </a:ln>
        </p:spPr>
      </p:pic>
      <p:sp>
        <p:nvSpPr>
          <p:cNvPr id="3" name="TextBox 2">
            <a:extLst>
              <a:ext uri="{FF2B5EF4-FFF2-40B4-BE49-F238E27FC236}">
                <a16:creationId xmlns:a16="http://schemas.microsoft.com/office/drawing/2014/main" id="{72AE70E3-E1FA-22F1-734E-40A0B2FC407A}"/>
              </a:ext>
            </a:extLst>
          </p:cNvPr>
          <p:cNvSpPr txBox="1"/>
          <p:nvPr/>
        </p:nvSpPr>
        <p:spPr>
          <a:xfrm>
            <a:off x="5760897" y="652088"/>
            <a:ext cx="5913993" cy="933910"/>
          </a:xfrm>
          <a:prstGeom prst="rect">
            <a:avLst/>
          </a:prstGeom>
          <a:noFill/>
        </p:spPr>
        <p:txBody>
          <a:bodyPr wrap="square">
            <a:spAutoFit/>
          </a:bodyPr>
          <a:lstStyle/>
          <a:p>
            <a:pPr>
              <a:lnSpc>
                <a:spcPct val="150000"/>
              </a:lnSpc>
            </a:pPr>
            <a:r>
              <a:rPr lang="en-GB" sz="1250" dirty="0">
                <a:latin typeface="Linkpen 17a Print" panose="03050602060000000000" pitchFamily="66" charset="77"/>
              </a:rPr>
              <a:t>Again, people from Swindon were called upon to serve all around the world. The Wiltshire Regiment played a significant role.</a:t>
            </a:r>
          </a:p>
        </p:txBody>
      </p:sp>
      <p:sp>
        <p:nvSpPr>
          <p:cNvPr id="9" name="TextBox 8">
            <a:extLst>
              <a:ext uri="{FF2B5EF4-FFF2-40B4-BE49-F238E27FC236}">
                <a16:creationId xmlns:a16="http://schemas.microsoft.com/office/drawing/2014/main" id="{1E97865A-81FA-CB37-082E-702373E3D436}"/>
              </a:ext>
            </a:extLst>
          </p:cNvPr>
          <p:cNvSpPr txBox="1"/>
          <p:nvPr/>
        </p:nvSpPr>
        <p:spPr>
          <a:xfrm>
            <a:off x="5760898" y="1683826"/>
            <a:ext cx="5812056" cy="667490"/>
          </a:xfrm>
          <a:prstGeom prst="rect">
            <a:avLst/>
          </a:prstGeom>
          <a:noFill/>
        </p:spPr>
        <p:txBody>
          <a:bodyPr wrap="square">
            <a:spAutoFit/>
          </a:bodyPr>
          <a:lstStyle/>
          <a:p>
            <a:pPr>
              <a:lnSpc>
                <a:spcPct val="150000"/>
              </a:lnSpc>
            </a:pPr>
            <a:r>
              <a:rPr lang="en-GB" sz="1250" dirty="0">
                <a:latin typeface="Linkpen 17a Print" panose="03050602060000000000" pitchFamily="66" charset="77"/>
              </a:rPr>
              <a:t>The 1st Battalion was stationed in India, later taking part in the Burma campaign. </a:t>
            </a:r>
          </a:p>
        </p:txBody>
      </p:sp>
      <p:sp>
        <p:nvSpPr>
          <p:cNvPr id="10" name="TextBox 9">
            <a:extLst>
              <a:ext uri="{FF2B5EF4-FFF2-40B4-BE49-F238E27FC236}">
                <a16:creationId xmlns:a16="http://schemas.microsoft.com/office/drawing/2014/main" id="{E9DD37A8-A59D-0B82-6EA9-78DF66BDBD7E}"/>
              </a:ext>
            </a:extLst>
          </p:cNvPr>
          <p:cNvSpPr txBox="1"/>
          <p:nvPr/>
        </p:nvSpPr>
        <p:spPr>
          <a:xfrm>
            <a:off x="5760897" y="2450321"/>
            <a:ext cx="5913993" cy="1267655"/>
          </a:xfrm>
          <a:prstGeom prst="rect">
            <a:avLst/>
          </a:prstGeom>
          <a:noFill/>
        </p:spPr>
        <p:txBody>
          <a:bodyPr wrap="square">
            <a:spAutoFit/>
          </a:bodyPr>
          <a:lstStyle/>
          <a:p>
            <a:pPr>
              <a:lnSpc>
                <a:spcPct val="150000"/>
              </a:lnSpc>
            </a:pPr>
            <a:r>
              <a:rPr lang="en-GB" sz="1250" dirty="0">
                <a:latin typeface="Linkpen 17a Print" panose="03050602060000000000" pitchFamily="66" charset="77"/>
              </a:rPr>
              <a:t>The 2nd Battalion fought in France during the Battle of Arras, was evacuated from Dunkirk, and later took part in the invasions of Madagascar, Sicily, and Italy, before joining the final push into Germany. </a:t>
            </a:r>
          </a:p>
        </p:txBody>
      </p:sp>
      <p:sp>
        <p:nvSpPr>
          <p:cNvPr id="11" name="TextBox 10">
            <a:extLst>
              <a:ext uri="{FF2B5EF4-FFF2-40B4-BE49-F238E27FC236}">
                <a16:creationId xmlns:a16="http://schemas.microsoft.com/office/drawing/2014/main" id="{48193836-15F8-A3F5-5772-9DCE185F189D}"/>
              </a:ext>
            </a:extLst>
          </p:cNvPr>
          <p:cNvSpPr txBox="1"/>
          <p:nvPr/>
        </p:nvSpPr>
        <p:spPr>
          <a:xfrm>
            <a:off x="5751471" y="3816981"/>
            <a:ext cx="6038506" cy="967573"/>
          </a:xfrm>
          <a:prstGeom prst="rect">
            <a:avLst/>
          </a:prstGeom>
          <a:noFill/>
        </p:spPr>
        <p:txBody>
          <a:bodyPr wrap="square">
            <a:spAutoFit/>
          </a:bodyPr>
          <a:lstStyle/>
          <a:p>
            <a:pPr>
              <a:lnSpc>
                <a:spcPct val="150000"/>
              </a:lnSpc>
            </a:pPr>
            <a:r>
              <a:rPr lang="en-GB" sz="1250" dirty="0">
                <a:latin typeface="Linkpen 17a Print" panose="03050602060000000000" pitchFamily="66" charset="77"/>
              </a:rPr>
              <a:t>Meanwhile, the 4th and 5th Territorial Battalions trained in England before landing in Normandy in June 1944, where they fought through France, the Netherlands, and Germany. </a:t>
            </a:r>
          </a:p>
        </p:txBody>
      </p:sp>
      <p:sp>
        <p:nvSpPr>
          <p:cNvPr id="7" name="TextBox 6">
            <a:extLst>
              <a:ext uri="{FF2B5EF4-FFF2-40B4-BE49-F238E27FC236}">
                <a16:creationId xmlns:a16="http://schemas.microsoft.com/office/drawing/2014/main" id="{AF4CFF4F-4E91-0052-C6C1-F83824F20567}"/>
              </a:ext>
            </a:extLst>
          </p:cNvPr>
          <p:cNvSpPr txBox="1"/>
          <p:nvPr/>
        </p:nvSpPr>
        <p:spPr>
          <a:xfrm>
            <a:off x="5760897" y="4883559"/>
            <a:ext cx="6038507" cy="645369"/>
          </a:xfrm>
          <a:prstGeom prst="rect">
            <a:avLst/>
          </a:prstGeom>
          <a:noFill/>
        </p:spPr>
        <p:txBody>
          <a:bodyPr wrap="square">
            <a:spAutoFit/>
          </a:bodyPr>
          <a:lstStyle/>
          <a:p>
            <a:pPr>
              <a:lnSpc>
                <a:spcPct val="150000"/>
              </a:lnSpc>
            </a:pPr>
            <a:r>
              <a:rPr lang="en-GB" sz="1250" dirty="0">
                <a:latin typeface="Linkpen 17a Print" panose="03050602060000000000" pitchFamily="66" charset="77"/>
              </a:rPr>
              <a:t>Some Wiltshire Regiment soldiers were also involved in Operation Market Garden and the capture of Bremen. </a:t>
            </a:r>
          </a:p>
        </p:txBody>
      </p:sp>
      <p:sp>
        <p:nvSpPr>
          <p:cNvPr id="8" name="TextBox 7">
            <a:extLst>
              <a:ext uri="{FF2B5EF4-FFF2-40B4-BE49-F238E27FC236}">
                <a16:creationId xmlns:a16="http://schemas.microsoft.com/office/drawing/2014/main" id="{D0AF1CB2-8483-773A-E8AC-84F4CD874232}"/>
              </a:ext>
            </a:extLst>
          </p:cNvPr>
          <p:cNvSpPr txBox="1"/>
          <p:nvPr/>
        </p:nvSpPr>
        <p:spPr>
          <a:xfrm>
            <a:off x="5740839" y="5627933"/>
            <a:ext cx="5040576" cy="645369"/>
          </a:xfrm>
          <a:prstGeom prst="rect">
            <a:avLst/>
          </a:prstGeom>
          <a:noFill/>
        </p:spPr>
        <p:txBody>
          <a:bodyPr wrap="square">
            <a:spAutoFit/>
          </a:bodyPr>
          <a:lstStyle/>
          <a:p>
            <a:pPr>
              <a:lnSpc>
                <a:spcPct val="150000"/>
              </a:lnSpc>
            </a:pPr>
            <a:r>
              <a:rPr lang="en-GB" sz="1250" dirty="0">
                <a:latin typeface="Linkpen 17a Print" panose="03050602060000000000" pitchFamily="66" charset="77"/>
              </a:rPr>
              <a:t>Other units remained in Britain, providing home defence and training reinforcements.</a:t>
            </a:r>
          </a:p>
        </p:txBody>
      </p:sp>
      <p:pic>
        <p:nvPicPr>
          <p:cNvPr id="2" name="Picture 1">
            <a:extLst>
              <a:ext uri="{FF2B5EF4-FFF2-40B4-BE49-F238E27FC236}">
                <a16:creationId xmlns:a16="http://schemas.microsoft.com/office/drawing/2014/main" id="{3CCC1FC7-0485-F3A7-AAF5-2E629CB703AB}"/>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64456" y="5603358"/>
            <a:ext cx="1527543" cy="1253200"/>
          </a:xfrm>
          <a:prstGeom prst="rect">
            <a:avLst/>
          </a:prstGeom>
        </p:spPr>
      </p:pic>
    </p:spTree>
    <p:extLst>
      <p:ext uri="{BB962C8B-B14F-4D97-AF65-F5344CB8AC3E}">
        <p14:creationId xmlns:p14="http://schemas.microsoft.com/office/powerpoint/2010/main" val="337861403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P spid="9" grpId="0"/>
      <p:bldP spid="10" grpId="0"/>
      <p:bldP spid="11" grpId="0"/>
      <p:bldP spid="7"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116C73EA-AD90-6A8F-3D8A-17FE5092846D}"/>
            </a:ext>
          </a:extLst>
        </p:cNvPr>
        <p:cNvGrpSpPr/>
        <p:nvPr/>
      </p:nvGrpSpPr>
      <p:grpSpPr>
        <a:xfrm>
          <a:off x="0" y="0"/>
          <a:ext cx="0" cy="0"/>
          <a:chOff x="0" y="0"/>
          <a:chExt cx="0" cy="0"/>
        </a:xfrm>
      </p:grpSpPr>
      <p:sp>
        <p:nvSpPr>
          <p:cNvPr id="15" name="Title 13">
            <a:extLst>
              <a:ext uri="{FF2B5EF4-FFF2-40B4-BE49-F238E27FC236}">
                <a16:creationId xmlns:a16="http://schemas.microsoft.com/office/drawing/2014/main" id="{00BB2401-97F8-0706-7C31-ACDD31FD46B1}"/>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At Home</a:t>
            </a:r>
          </a:p>
        </p:txBody>
      </p:sp>
      <p:sp>
        <p:nvSpPr>
          <p:cNvPr id="4" name="TextBox 3">
            <a:extLst>
              <a:ext uri="{FF2B5EF4-FFF2-40B4-BE49-F238E27FC236}">
                <a16:creationId xmlns:a16="http://schemas.microsoft.com/office/drawing/2014/main" id="{F02012E3-05DC-BB53-F6D1-00DA8A303D1F}"/>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role did Swindon play in World War 2?</a:t>
            </a:r>
          </a:p>
        </p:txBody>
      </p:sp>
      <p:sp>
        <p:nvSpPr>
          <p:cNvPr id="5" name="Title 1">
            <a:extLst>
              <a:ext uri="{FF2B5EF4-FFF2-40B4-BE49-F238E27FC236}">
                <a16:creationId xmlns:a16="http://schemas.microsoft.com/office/drawing/2014/main" id="{C9B9A8BA-5D39-7459-003F-3B55EEE3F648}"/>
              </a:ext>
            </a:extLst>
          </p:cNvPr>
          <p:cNvSpPr txBox="1">
            <a:spLocks/>
          </p:cNvSpPr>
          <p:nvPr/>
        </p:nvSpPr>
        <p:spPr>
          <a:xfrm>
            <a:off x="556054" y="443483"/>
            <a:ext cx="757469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100" dirty="0">
                <a:ln w="12700">
                  <a:noFill/>
                </a:ln>
                <a:latin typeface="Superclarendon Rg" panose="02060605060000020003" pitchFamily="18" charset="77"/>
              </a:rPr>
              <a:t>At Home</a:t>
            </a:r>
          </a:p>
        </p:txBody>
      </p:sp>
      <p:grpSp>
        <p:nvGrpSpPr>
          <p:cNvPr id="14" name="Group 13" descr="A black and white photograph of aircraft production at Swindon GWR Works in 1940. It shows a large machine shop. ">
            <a:extLst>
              <a:ext uri="{FF2B5EF4-FFF2-40B4-BE49-F238E27FC236}">
                <a16:creationId xmlns:a16="http://schemas.microsoft.com/office/drawing/2014/main" id="{E0470B50-6B67-C91D-BB73-2799C4808A90}"/>
              </a:ext>
            </a:extLst>
          </p:cNvPr>
          <p:cNvGrpSpPr/>
          <p:nvPr/>
        </p:nvGrpSpPr>
        <p:grpSpPr>
          <a:xfrm>
            <a:off x="616818" y="1222086"/>
            <a:ext cx="6590218" cy="4881209"/>
            <a:chOff x="607391" y="1231513"/>
            <a:chExt cx="6590218" cy="4881209"/>
          </a:xfrm>
        </p:grpSpPr>
        <p:pic>
          <p:nvPicPr>
            <p:cNvPr id="8" name="Picture 7" descr="An old factory room with many machines&#10;&#10;AI-generated content may be incorrect.">
              <a:extLst>
                <a:ext uri="{FF2B5EF4-FFF2-40B4-BE49-F238E27FC236}">
                  <a16:creationId xmlns:a16="http://schemas.microsoft.com/office/drawing/2014/main" id="{406C6A91-A478-B420-1FED-21530D0E78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7391" y="1231513"/>
              <a:ext cx="6590218" cy="4881209"/>
            </a:xfrm>
            <a:prstGeom prst="rect">
              <a:avLst/>
            </a:prstGeom>
          </p:spPr>
        </p:pic>
        <p:sp>
          <p:nvSpPr>
            <p:cNvPr id="13" name="TextBox 12">
              <a:extLst>
                <a:ext uri="{FF2B5EF4-FFF2-40B4-BE49-F238E27FC236}">
                  <a16:creationId xmlns:a16="http://schemas.microsoft.com/office/drawing/2014/main" id="{43A9C84C-112E-0827-98D2-069297BB96FF}"/>
                </a:ext>
              </a:extLst>
            </p:cNvPr>
            <p:cNvSpPr txBox="1"/>
            <p:nvPr/>
          </p:nvSpPr>
          <p:spPr>
            <a:xfrm>
              <a:off x="761780" y="5797457"/>
              <a:ext cx="3013967" cy="215444"/>
            </a:xfrm>
            <a:prstGeom prst="rect">
              <a:avLst/>
            </a:prstGeom>
            <a:noFill/>
          </p:spPr>
          <p:txBody>
            <a:bodyPr wrap="none" rtlCol="0">
              <a:spAutoFit/>
            </a:bodyPr>
            <a:lstStyle/>
            <a:p>
              <a:r>
                <a:rPr lang="en-GB" sz="800" dirty="0">
                  <a:solidFill>
                    <a:schemeClr val="bg1">
                      <a:lumMod val="75000"/>
                    </a:schemeClr>
                  </a:solidFill>
                  <a:latin typeface="Calibri" panose="020F0502020204030204" pitchFamily="34" charset="0"/>
                  <a:cs typeface="Calibri" panose="020F0502020204030204" pitchFamily="34" charset="0"/>
                </a:rPr>
                <a:t>©Supplied by Local Studies (Swindon Library &amp; Information Service)</a:t>
              </a:r>
            </a:p>
          </p:txBody>
        </p:sp>
      </p:grpSp>
      <p:sp>
        <p:nvSpPr>
          <p:cNvPr id="3" name="TextBox 2">
            <a:extLst>
              <a:ext uri="{FF2B5EF4-FFF2-40B4-BE49-F238E27FC236}">
                <a16:creationId xmlns:a16="http://schemas.microsoft.com/office/drawing/2014/main" id="{70DD8FEA-4A77-0097-0347-E849061F3C4E}"/>
              </a:ext>
            </a:extLst>
          </p:cNvPr>
          <p:cNvSpPr txBox="1"/>
          <p:nvPr/>
        </p:nvSpPr>
        <p:spPr>
          <a:xfrm>
            <a:off x="7362335" y="1374608"/>
            <a:ext cx="4136493" cy="645369"/>
          </a:xfrm>
          <a:prstGeom prst="rect">
            <a:avLst/>
          </a:prstGeom>
          <a:noFill/>
        </p:spPr>
        <p:txBody>
          <a:bodyPr wrap="square">
            <a:spAutoFit/>
          </a:bodyPr>
          <a:lstStyle/>
          <a:p>
            <a:pPr>
              <a:lnSpc>
                <a:spcPct val="150000"/>
              </a:lnSpc>
            </a:pPr>
            <a:r>
              <a:rPr lang="en-GB" sz="1250" dirty="0">
                <a:latin typeface="Linkpen 17a Print" panose="03050602060000000000" pitchFamily="66" charset="77"/>
              </a:rPr>
              <a:t>Swindon’s Great Western Railway Works was very important during the war. </a:t>
            </a:r>
          </a:p>
        </p:txBody>
      </p:sp>
      <p:sp>
        <p:nvSpPr>
          <p:cNvPr id="6" name="TextBox 5">
            <a:extLst>
              <a:ext uri="{FF2B5EF4-FFF2-40B4-BE49-F238E27FC236}">
                <a16:creationId xmlns:a16="http://schemas.microsoft.com/office/drawing/2014/main" id="{4B5BDBEE-B864-A8BE-258C-E6896707C060}"/>
              </a:ext>
            </a:extLst>
          </p:cNvPr>
          <p:cNvSpPr txBox="1"/>
          <p:nvPr/>
        </p:nvSpPr>
        <p:spPr>
          <a:xfrm>
            <a:off x="7362335" y="2114013"/>
            <a:ext cx="4136493" cy="645369"/>
          </a:xfrm>
          <a:prstGeom prst="rect">
            <a:avLst/>
          </a:prstGeom>
          <a:noFill/>
        </p:spPr>
        <p:txBody>
          <a:bodyPr wrap="square">
            <a:spAutoFit/>
          </a:bodyPr>
          <a:lstStyle/>
          <a:p>
            <a:pPr>
              <a:lnSpc>
                <a:spcPct val="150000"/>
              </a:lnSpc>
            </a:pPr>
            <a:r>
              <a:rPr lang="en-GB" sz="1250" dirty="0">
                <a:latin typeface="Linkpen 17a Print" panose="03050602060000000000" pitchFamily="66" charset="77"/>
              </a:rPr>
              <a:t>It changed from making trains to producing war supplies. </a:t>
            </a:r>
          </a:p>
        </p:txBody>
      </p:sp>
      <p:sp>
        <p:nvSpPr>
          <p:cNvPr id="9" name="TextBox 8">
            <a:extLst>
              <a:ext uri="{FF2B5EF4-FFF2-40B4-BE49-F238E27FC236}">
                <a16:creationId xmlns:a16="http://schemas.microsoft.com/office/drawing/2014/main" id="{3184CACA-9D91-74AB-D156-FC231DBF59DA}"/>
              </a:ext>
            </a:extLst>
          </p:cNvPr>
          <p:cNvSpPr txBox="1"/>
          <p:nvPr/>
        </p:nvSpPr>
        <p:spPr>
          <a:xfrm>
            <a:off x="7362335" y="2853418"/>
            <a:ext cx="4136493" cy="1222451"/>
          </a:xfrm>
          <a:prstGeom prst="rect">
            <a:avLst/>
          </a:prstGeom>
          <a:noFill/>
        </p:spPr>
        <p:txBody>
          <a:bodyPr wrap="square">
            <a:spAutoFit/>
          </a:bodyPr>
          <a:lstStyle/>
          <a:p>
            <a:pPr>
              <a:lnSpc>
                <a:spcPct val="150000"/>
              </a:lnSpc>
            </a:pPr>
            <a:r>
              <a:rPr lang="en-GB" sz="1250" dirty="0">
                <a:latin typeface="Linkpen 17a Print" panose="03050602060000000000" pitchFamily="66" charset="77"/>
              </a:rPr>
              <a:t>The Works made munitions and aircraft parts, fixed damaged tanks and planes, and kept railway engines running to move troops and supplies. </a:t>
            </a:r>
          </a:p>
        </p:txBody>
      </p:sp>
      <p:sp>
        <p:nvSpPr>
          <p:cNvPr id="11" name="TextBox 10">
            <a:extLst>
              <a:ext uri="{FF2B5EF4-FFF2-40B4-BE49-F238E27FC236}">
                <a16:creationId xmlns:a16="http://schemas.microsoft.com/office/drawing/2014/main" id="{821B757E-65AE-0C41-E638-9347CA49D386}"/>
              </a:ext>
            </a:extLst>
          </p:cNvPr>
          <p:cNvSpPr txBox="1"/>
          <p:nvPr/>
        </p:nvSpPr>
        <p:spPr>
          <a:xfrm>
            <a:off x="7362335" y="4169905"/>
            <a:ext cx="4136493" cy="933910"/>
          </a:xfrm>
          <a:prstGeom prst="rect">
            <a:avLst/>
          </a:prstGeom>
          <a:noFill/>
        </p:spPr>
        <p:txBody>
          <a:bodyPr wrap="square">
            <a:spAutoFit/>
          </a:bodyPr>
          <a:lstStyle/>
          <a:p>
            <a:pPr>
              <a:lnSpc>
                <a:spcPct val="150000"/>
              </a:lnSpc>
            </a:pPr>
            <a:r>
              <a:rPr lang="en-GB" sz="1250" dirty="0">
                <a:latin typeface="Linkpen 17a Print" panose="03050602060000000000" pitchFamily="66" charset="77"/>
              </a:rPr>
              <a:t>The factory’s work was crucial to the war effort, and the workers showed great dedication despite tough conditions.</a:t>
            </a:r>
          </a:p>
        </p:txBody>
      </p:sp>
      <p:grpSp>
        <p:nvGrpSpPr>
          <p:cNvPr id="12" name="Group 11" descr="Aircraft production at Swindon GWR Works in 1940.&#10;">
            <a:extLst>
              <a:ext uri="{FF2B5EF4-FFF2-40B4-BE49-F238E27FC236}">
                <a16:creationId xmlns:a16="http://schemas.microsoft.com/office/drawing/2014/main" id="{8F574174-C3EF-48DC-02D1-9B539E0FF7F5}"/>
              </a:ext>
            </a:extLst>
          </p:cNvPr>
          <p:cNvGrpSpPr/>
          <p:nvPr/>
        </p:nvGrpSpPr>
        <p:grpSpPr>
          <a:xfrm>
            <a:off x="7435679" y="5252300"/>
            <a:ext cx="4208328" cy="351058"/>
            <a:chOff x="7398272" y="4960629"/>
            <a:chExt cx="4208328" cy="351058"/>
          </a:xfrm>
        </p:grpSpPr>
        <p:sp>
          <p:nvSpPr>
            <p:cNvPr id="7" name="TextBox 6">
              <a:extLst>
                <a:ext uri="{FF2B5EF4-FFF2-40B4-BE49-F238E27FC236}">
                  <a16:creationId xmlns:a16="http://schemas.microsoft.com/office/drawing/2014/main" id="{48D5FFEE-DBD1-50D5-1A84-788E7897562A}"/>
                </a:ext>
              </a:extLst>
            </p:cNvPr>
            <p:cNvSpPr txBox="1"/>
            <p:nvPr/>
          </p:nvSpPr>
          <p:spPr>
            <a:xfrm>
              <a:off x="7713865" y="4960629"/>
              <a:ext cx="3892735" cy="351058"/>
            </a:xfrm>
            <a:prstGeom prst="rect">
              <a:avLst/>
            </a:prstGeom>
            <a:noFill/>
          </p:spPr>
          <p:txBody>
            <a:bodyPr wrap="square">
              <a:spAutoFit/>
            </a:bodyPr>
            <a:lstStyle/>
            <a:p>
              <a:pPr>
                <a:lnSpc>
                  <a:spcPct val="150000"/>
                </a:lnSpc>
              </a:pPr>
              <a:r>
                <a:rPr lang="en-GB" sz="1250" dirty="0">
                  <a:latin typeface="Linkpen 17a Print" panose="03050602060000000000" pitchFamily="66" charset="77"/>
                </a:rPr>
                <a:t>Aircraft production at Swindon GWR Works in 1940.</a:t>
              </a:r>
            </a:p>
          </p:txBody>
        </p:sp>
        <p:pic>
          <p:nvPicPr>
            <p:cNvPr id="10" name="Picture 9">
              <a:extLst>
                <a:ext uri="{FF2B5EF4-FFF2-40B4-BE49-F238E27FC236}">
                  <a16:creationId xmlns:a16="http://schemas.microsoft.com/office/drawing/2014/main" id="{C2075ECC-AABD-F0C5-A8D7-AB0F5E09CFCD}"/>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800000">
              <a:off x="7398272" y="5015585"/>
              <a:ext cx="350267" cy="248874"/>
            </a:xfrm>
            <a:prstGeom prst="rect">
              <a:avLst/>
            </a:prstGeom>
          </p:spPr>
        </p:pic>
      </p:grpSp>
      <p:pic>
        <p:nvPicPr>
          <p:cNvPr id="2" name="Picture 1">
            <a:extLst>
              <a:ext uri="{FF2B5EF4-FFF2-40B4-BE49-F238E27FC236}">
                <a16:creationId xmlns:a16="http://schemas.microsoft.com/office/drawing/2014/main" id="{F6D050D8-D578-1B33-AE3C-F2E43F998AC7}"/>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64456" y="5603358"/>
            <a:ext cx="1527543" cy="1253200"/>
          </a:xfrm>
          <a:prstGeom prst="rect">
            <a:avLst/>
          </a:prstGeom>
        </p:spPr>
      </p:pic>
    </p:spTree>
    <p:extLst>
      <p:ext uri="{BB962C8B-B14F-4D97-AF65-F5344CB8AC3E}">
        <p14:creationId xmlns:p14="http://schemas.microsoft.com/office/powerpoint/2010/main" val="265489927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P spid="6" grpId="0"/>
      <p:bldP spid="9"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AA49B527-7FCD-47AE-9DDF-15953775D950}"/>
            </a:ext>
          </a:extLst>
        </p:cNvPr>
        <p:cNvGrpSpPr/>
        <p:nvPr/>
      </p:nvGrpSpPr>
      <p:grpSpPr>
        <a:xfrm>
          <a:off x="0" y="0"/>
          <a:ext cx="0" cy="0"/>
          <a:chOff x="0" y="0"/>
          <a:chExt cx="0" cy="0"/>
        </a:xfrm>
      </p:grpSpPr>
      <p:sp>
        <p:nvSpPr>
          <p:cNvPr id="22" name="Title 13">
            <a:extLst>
              <a:ext uri="{FF2B5EF4-FFF2-40B4-BE49-F238E27FC236}">
                <a16:creationId xmlns:a16="http://schemas.microsoft.com/office/drawing/2014/main" id="{4F09A3EA-88BD-ECD6-2BCC-57122E9F4720}"/>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The Supermarine Spitfire</a:t>
            </a:r>
          </a:p>
        </p:txBody>
      </p:sp>
      <p:sp>
        <p:nvSpPr>
          <p:cNvPr id="4" name="TextBox 3">
            <a:extLst>
              <a:ext uri="{FF2B5EF4-FFF2-40B4-BE49-F238E27FC236}">
                <a16:creationId xmlns:a16="http://schemas.microsoft.com/office/drawing/2014/main" id="{09809D62-F1E9-FD09-9445-56D5785B0627}"/>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role did Swindon play in World War 2?</a:t>
            </a:r>
          </a:p>
        </p:txBody>
      </p:sp>
      <p:sp>
        <p:nvSpPr>
          <p:cNvPr id="3" name="TextBox 2">
            <a:extLst>
              <a:ext uri="{FF2B5EF4-FFF2-40B4-BE49-F238E27FC236}">
                <a16:creationId xmlns:a16="http://schemas.microsoft.com/office/drawing/2014/main" id="{BB9DEEA2-3136-A4E1-5ACA-F013812680FE}"/>
              </a:ext>
            </a:extLst>
          </p:cNvPr>
          <p:cNvSpPr txBox="1"/>
          <p:nvPr/>
        </p:nvSpPr>
        <p:spPr>
          <a:xfrm>
            <a:off x="558066" y="540492"/>
            <a:ext cx="4475848"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One of Swindon’s most impressive wartime achievements was helping to build the famous Supermarine Spitfire. </a:t>
            </a:r>
          </a:p>
        </p:txBody>
      </p:sp>
      <p:sp>
        <p:nvSpPr>
          <p:cNvPr id="6" name="TextBox 5">
            <a:extLst>
              <a:ext uri="{FF2B5EF4-FFF2-40B4-BE49-F238E27FC236}">
                <a16:creationId xmlns:a16="http://schemas.microsoft.com/office/drawing/2014/main" id="{B39DF0BF-578B-92E1-31A3-3167B095E52C}"/>
              </a:ext>
            </a:extLst>
          </p:cNvPr>
          <p:cNvSpPr txBox="1"/>
          <p:nvPr/>
        </p:nvSpPr>
        <p:spPr>
          <a:xfrm>
            <a:off x="558065" y="1662131"/>
            <a:ext cx="4079923" cy="1267655"/>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After the main factory in Southampton was bombed in 1940, Spitfire production moved to a factory in South Marston, near Swindon. </a:t>
            </a:r>
          </a:p>
        </p:txBody>
      </p:sp>
      <p:sp>
        <p:nvSpPr>
          <p:cNvPr id="9" name="TextBox 8">
            <a:extLst>
              <a:ext uri="{FF2B5EF4-FFF2-40B4-BE49-F238E27FC236}">
                <a16:creationId xmlns:a16="http://schemas.microsoft.com/office/drawing/2014/main" id="{B8845D86-65D3-7A29-2EF3-7B3FB4EBCFDB}"/>
              </a:ext>
            </a:extLst>
          </p:cNvPr>
          <p:cNvSpPr txBox="1"/>
          <p:nvPr/>
        </p:nvSpPr>
        <p:spPr>
          <a:xfrm>
            <a:off x="558065" y="3083852"/>
            <a:ext cx="3938521"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From 1941 to 1944, over 170 Spitfires were built or modified there. </a:t>
            </a:r>
          </a:p>
        </p:txBody>
      </p:sp>
      <p:sp>
        <p:nvSpPr>
          <p:cNvPr id="11" name="TextBox 10">
            <a:extLst>
              <a:ext uri="{FF2B5EF4-FFF2-40B4-BE49-F238E27FC236}">
                <a16:creationId xmlns:a16="http://schemas.microsoft.com/office/drawing/2014/main" id="{6280BF6F-83DE-8D8C-0B2F-81676FC6DCA8}"/>
              </a:ext>
            </a:extLst>
          </p:cNvPr>
          <p:cNvSpPr txBox="1"/>
          <p:nvPr/>
        </p:nvSpPr>
        <p:spPr>
          <a:xfrm>
            <a:off x="558065" y="3905408"/>
            <a:ext cx="2024879" cy="1267655"/>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 planes were put together and then tested on a nearby runway.</a:t>
            </a:r>
          </a:p>
        </p:txBody>
      </p:sp>
      <p:pic>
        <p:nvPicPr>
          <p:cNvPr id="19" name="Picture 18" descr="An illustration of a Spitfire plane. ">
            <a:extLst>
              <a:ext uri="{FF2B5EF4-FFF2-40B4-BE49-F238E27FC236}">
                <a16:creationId xmlns:a16="http://schemas.microsoft.com/office/drawing/2014/main" id="{2E405422-EFD2-02DE-7CE7-A2CBEE31B10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4637988" y="401010"/>
            <a:ext cx="7626284" cy="3563684"/>
          </a:xfrm>
          <a:prstGeom prst="rect">
            <a:avLst/>
          </a:prstGeom>
        </p:spPr>
      </p:pic>
      <p:pic>
        <p:nvPicPr>
          <p:cNvPr id="21" name="Picture 20" descr="An illustration of a RAF Pilot. He wears a green long coat, brown hat, gloves and goggles. ">
            <a:extLst>
              <a:ext uri="{FF2B5EF4-FFF2-40B4-BE49-F238E27FC236}">
                <a16:creationId xmlns:a16="http://schemas.microsoft.com/office/drawing/2014/main" id="{CD93D796-E5D6-25FD-371A-46D77932ACF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383580" y="4043381"/>
            <a:ext cx="1590809" cy="4615953"/>
          </a:xfrm>
          <a:prstGeom prst="rect">
            <a:avLst/>
          </a:prstGeom>
        </p:spPr>
      </p:pic>
      <p:grpSp>
        <p:nvGrpSpPr>
          <p:cNvPr id="17" name="Group 16" descr="A text box withe the words,&#10;&#10;Did you know?&#10;The name Swindon Supermarine Football Club comes from the Vickers Supermarine Spitfire aircraft, which was produced during World War II at the Highworth Road Factory. &#10;&#10;To the left of the text is an image of the Swindon Supermarine Football Club badge. It shows a Spitfire with the letter 'S' wrapped around it. Circling this image are the words&#10;'Swindon Supermarine F.C'.&#10;">
            <a:extLst>
              <a:ext uri="{FF2B5EF4-FFF2-40B4-BE49-F238E27FC236}">
                <a16:creationId xmlns:a16="http://schemas.microsoft.com/office/drawing/2014/main" id="{9FB06B37-B70A-4562-D72F-F3AA32418860}"/>
              </a:ext>
            </a:extLst>
          </p:cNvPr>
          <p:cNvGrpSpPr/>
          <p:nvPr/>
        </p:nvGrpSpPr>
        <p:grpSpPr>
          <a:xfrm>
            <a:off x="3746642" y="4149802"/>
            <a:ext cx="6985261" cy="2929728"/>
            <a:chOff x="3827282" y="4323703"/>
            <a:chExt cx="6985261" cy="2929728"/>
          </a:xfrm>
        </p:grpSpPr>
        <p:sp>
          <p:nvSpPr>
            <p:cNvPr id="10" name="Rectangle 9">
              <a:extLst>
                <a:ext uri="{FF2B5EF4-FFF2-40B4-BE49-F238E27FC236}">
                  <a16:creationId xmlns:a16="http://schemas.microsoft.com/office/drawing/2014/main" id="{D01E2474-7E24-B817-7FB7-DD4445A873EC}"/>
                </a:ext>
              </a:extLst>
            </p:cNvPr>
            <p:cNvSpPr/>
            <p:nvPr/>
          </p:nvSpPr>
          <p:spPr>
            <a:xfrm>
              <a:off x="3827282" y="4323703"/>
              <a:ext cx="6985261" cy="292972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descr="A blue and white logo with a plane and a s&#10;&#10;AI-generated content may be incorrect.">
              <a:extLst>
                <a:ext uri="{FF2B5EF4-FFF2-40B4-BE49-F238E27FC236}">
                  <a16:creationId xmlns:a16="http://schemas.microsoft.com/office/drawing/2014/main" id="{0817CA13-89C2-BA80-3F60-21854476F5D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055029" y="4823963"/>
              <a:ext cx="1857375" cy="1857375"/>
            </a:xfrm>
            <a:prstGeom prst="rect">
              <a:avLst/>
            </a:prstGeom>
          </p:spPr>
        </p:pic>
        <p:sp>
          <p:nvSpPr>
            <p:cNvPr id="12" name="TextBox 11">
              <a:extLst>
                <a:ext uri="{FF2B5EF4-FFF2-40B4-BE49-F238E27FC236}">
                  <a16:creationId xmlns:a16="http://schemas.microsoft.com/office/drawing/2014/main" id="{9C7449E2-42BC-51FA-E7DD-AA88466F048B}"/>
                </a:ext>
              </a:extLst>
            </p:cNvPr>
            <p:cNvSpPr txBox="1"/>
            <p:nvPr/>
          </p:nvSpPr>
          <p:spPr>
            <a:xfrm>
              <a:off x="6024852" y="4711622"/>
              <a:ext cx="4444294" cy="584775"/>
            </a:xfrm>
            <a:prstGeom prst="rect">
              <a:avLst/>
            </a:prstGeom>
            <a:noFill/>
            <a:ln w="19050">
              <a:noFill/>
            </a:ln>
          </p:spPr>
          <p:txBody>
            <a:bodyPr wrap="square">
              <a:spAutoFit/>
            </a:bodyPr>
            <a:lstStyle/>
            <a:p>
              <a:r>
                <a:rPr lang="en-GB" sz="3200" dirty="0">
                  <a:solidFill>
                    <a:srgbClr val="B65379"/>
                  </a:solidFill>
                  <a:latin typeface="Superclarendon Rg" panose="02000505080000020003" pitchFamily="2" charset="77"/>
                </a:rPr>
                <a:t>Did you know?</a:t>
              </a:r>
            </a:p>
          </p:txBody>
        </p:sp>
        <p:sp>
          <p:nvSpPr>
            <p:cNvPr id="13" name="TextBox 12">
              <a:extLst>
                <a:ext uri="{FF2B5EF4-FFF2-40B4-BE49-F238E27FC236}">
                  <a16:creationId xmlns:a16="http://schemas.microsoft.com/office/drawing/2014/main" id="{1FE021A0-B3B2-5849-83C5-189CAE6029BD}"/>
                </a:ext>
              </a:extLst>
            </p:cNvPr>
            <p:cNvSpPr txBox="1"/>
            <p:nvPr/>
          </p:nvSpPr>
          <p:spPr>
            <a:xfrm>
              <a:off x="6029122" y="5364515"/>
              <a:ext cx="4647849" cy="1267655"/>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 name Swindon Supermarine Football Club comes from the Vickers Supermarine Spitfire aircraft, which was produced during World War II at the </a:t>
              </a:r>
              <a:r>
                <a:rPr lang="en-GB" sz="1300" dirty="0" err="1">
                  <a:latin typeface="Linkpen 17a Print" panose="03050602060000000000" pitchFamily="66" charset="77"/>
                </a:rPr>
                <a:t>Highworth</a:t>
              </a:r>
              <a:r>
                <a:rPr lang="en-GB" sz="1300" dirty="0">
                  <a:latin typeface="Linkpen 17a Print" panose="03050602060000000000" pitchFamily="66" charset="77"/>
                </a:rPr>
                <a:t> Road Factory. </a:t>
              </a:r>
            </a:p>
          </p:txBody>
        </p:sp>
        <p:sp>
          <p:nvSpPr>
            <p:cNvPr id="16" name="TextBox 15">
              <a:extLst>
                <a:ext uri="{FF2B5EF4-FFF2-40B4-BE49-F238E27FC236}">
                  <a16:creationId xmlns:a16="http://schemas.microsoft.com/office/drawing/2014/main" id="{5B6A997A-8CEE-2D59-0611-5BDB9FD528AC}"/>
                </a:ext>
              </a:extLst>
            </p:cNvPr>
            <p:cNvSpPr txBox="1"/>
            <p:nvPr/>
          </p:nvSpPr>
          <p:spPr>
            <a:xfrm>
              <a:off x="3994591" y="6651161"/>
              <a:ext cx="2034531" cy="215444"/>
            </a:xfrm>
            <a:prstGeom prst="rect">
              <a:avLst/>
            </a:prstGeom>
            <a:noFill/>
          </p:spPr>
          <p:txBody>
            <a:bodyPr wrap="none" rtlCol="0">
              <a:spAutoFit/>
            </a:bodyPr>
            <a:lstStyle/>
            <a:p>
              <a:r>
                <a:rPr lang="en-GB" sz="800" dirty="0">
                  <a:solidFill>
                    <a:schemeClr val="bg1">
                      <a:lumMod val="75000"/>
                    </a:schemeClr>
                  </a:solidFill>
                  <a:latin typeface="Calibri" panose="020F0502020204030204" pitchFamily="34" charset="0"/>
                  <a:cs typeface="Calibri" panose="020F0502020204030204" pitchFamily="34" charset="0"/>
                </a:rPr>
                <a:t>© Public Domain from Wikimedia Commons</a:t>
              </a:r>
            </a:p>
          </p:txBody>
        </p:sp>
      </p:grpSp>
      <p:pic>
        <p:nvPicPr>
          <p:cNvPr id="2" name="Picture 1">
            <a:extLst>
              <a:ext uri="{FF2B5EF4-FFF2-40B4-BE49-F238E27FC236}">
                <a16:creationId xmlns:a16="http://schemas.microsoft.com/office/drawing/2014/main" id="{EEAAF1DF-098C-E15B-D2D0-D68BBEA7302B}"/>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664456" y="5603358"/>
            <a:ext cx="1527543" cy="1253200"/>
          </a:xfrm>
          <a:prstGeom prst="rect">
            <a:avLst/>
          </a:prstGeom>
        </p:spPr>
      </p:pic>
    </p:spTree>
    <p:extLst>
      <p:ext uri="{BB962C8B-B14F-4D97-AF65-F5344CB8AC3E}">
        <p14:creationId xmlns:p14="http://schemas.microsoft.com/office/powerpoint/2010/main" val="2049575078"/>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 presetClass="entr" presetSubtype="2" fill="hold" nodeType="withEffect" p14:presetBounceEnd="50000">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14:bounceEnd="50000">
                                          <p:cBhvr additive="base">
                                            <p:cTn id="10" dur="1000" fill="hold"/>
                                            <p:tgtEl>
                                              <p:spTgt spid="19"/>
                                            </p:tgtEl>
                                            <p:attrNameLst>
                                              <p:attrName>ppt_x</p:attrName>
                                            </p:attrNameLst>
                                          </p:cBhvr>
                                          <p:tavLst>
                                            <p:tav tm="0">
                                              <p:val>
                                                <p:strVal val="1+#ppt_w/2"/>
                                              </p:val>
                                            </p:tav>
                                            <p:tav tm="100000">
                                              <p:val>
                                                <p:strVal val="#ppt_x"/>
                                              </p:val>
                                            </p:tav>
                                          </p:tavLst>
                                        </p:anim>
                                        <p:anim calcmode="lin" valueType="num" p14:bounceEnd="50000">
                                          <p:cBhvr additive="base">
                                            <p:cTn id="11" dur="1000" fill="hold"/>
                                            <p:tgtEl>
                                              <p:spTgt spid="19"/>
                                            </p:tgtEl>
                                            <p:attrNameLst>
                                              <p:attrName>ppt_y</p:attrName>
                                            </p:attrNameLst>
                                          </p:cBhvr>
                                          <p:tavLst>
                                            <p:tav tm="0">
                                              <p:val>
                                                <p:strVal val="#ppt_y"/>
                                              </p:val>
                                            </p:tav>
                                            <p:tav tm="100000">
                                              <p:val>
                                                <p:strVal val="#ppt_y"/>
                                              </p:val>
                                            </p:tav>
                                          </p:tavLst>
                                        </p:anim>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2500"/>
                                </p:stCondLst>
                                <p:childTnLst>
                                  <p:par>
                                    <p:cTn id="25" presetID="2" presetClass="entr" presetSubtype="4" fill="hold" nodeType="afterEffect" p14:presetBounceEnd="50000">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14:bounceEnd="50000">
                                          <p:cBhvr additive="base">
                                            <p:cTn id="27" dur="10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28" dur="1000" fill="hold"/>
                                            <p:tgtEl>
                                              <p:spTgt spid="21"/>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14:presetBounceEnd="50000">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14:bounceEnd="50000">
                                          <p:cBhvr additive="base">
                                            <p:cTn id="31" dur="10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32" dur="10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9" grpId="0"/>
          <p:bldP spid="1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 presetClass="entr" presetSubtype="2"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additive="base">
                                            <p:cTn id="10" dur="1000" fill="hold"/>
                                            <p:tgtEl>
                                              <p:spTgt spid="19"/>
                                            </p:tgtEl>
                                            <p:attrNameLst>
                                              <p:attrName>ppt_x</p:attrName>
                                            </p:attrNameLst>
                                          </p:cBhvr>
                                          <p:tavLst>
                                            <p:tav tm="0">
                                              <p:val>
                                                <p:strVal val="1+#ppt_w/2"/>
                                              </p:val>
                                            </p:tav>
                                            <p:tav tm="100000">
                                              <p:val>
                                                <p:strVal val="#ppt_x"/>
                                              </p:val>
                                            </p:tav>
                                          </p:tavLst>
                                        </p:anim>
                                        <p:anim calcmode="lin" valueType="num">
                                          <p:cBhvr additive="base">
                                            <p:cTn id="11" dur="1000" fill="hold"/>
                                            <p:tgtEl>
                                              <p:spTgt spid="19"/>
                                            </p:tgtEl>
                                            <p:attrNameLst>
                                              <p:attrName>ppt_y</p:attrName>
                                            </p:attrNameLst>
                                          </p:cBhvr>
                                          <p:tavLst>
                                            <p:tav tm="0">
                                              <p:val>
                                                <p:strVal val="#ppt_y"/>
                                              </p:val>
                                            </p:tav>
                                            <p:tav tm="100000">
                                              <p:val>
                                                <p:strVal val="#ppt_y"/>
                                              </p:val>
                                            </p:tav>
                                          </p:tavLst>
                                        </p:anim>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2500"/>
                                </p:stCondLst>
                                <p:childTnLst>
                                  <p:par>
                                    <p:cTn id="25" presetID="2" presetClass="entr" presetSubtype="4"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1000" fill="hold"/>
                                            <p:tgtEl>
                                              <p:spTgt spid="21"/>
                                            </p:tgtEl>
                                            <p:attrNameLst>
                                              <p:attrName>ppt_x</p:attrName>
                                            </p:attrNameLst>
                                          </p:cBhvr>
                                          <p:tavLst>
                                            <p:tav tm="0">
                                              <p:val>
                                                <p:strVal val="#ppt_x"/>
                                              </p:val>
                                            </p:tav>
                                            <p:tav tm="100000">
                                              <p:val>
                                                <p:strVal val="#ppt_x"/>
                                              </p:val>
                                            </p:tav>
                                          </p:tavLst>
                                        </p:anim>
                                        <p:anim calcmode="lin" valueType="num">
                                          <p:cBhvr additive="base">
                                            <p:cTn id="28" dur="1000" fill="hold"/>
                                            <p:tgtEl>
                                              <p:spTgt spid="21"/>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1000" fill="hold"/>
                                            <p:tgtEl>
                                              <p:spTgt spid="17"/>
                                            </p:tgtEl>
                                            <p:attrNameLst>
                                              <p:attrName>ppt_x</p:attrName>
                                            </p:attrNameLst>
                                          </p:cBhvr>
                                          <p:tavLst>
                                            <p:tav tm="0">
                                              <p:val>
                                                <p:strVal val="#ppt_x"/>
                                              </p:val>
                                            </p:tav>
                                            <p:tav tm="100000">
                                              <p:val>
                                                <p:strVal val="#ppt_x"/>
                                              </p:val>
                                            </p:tav>
                                          </p:tavLst>
                                        </p:anim>
                                        <p:anim calcmode="lin" valueType="num">
                                          <p:cBhvr additive="base">
                                            <p:cTn id="32" dur="10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9" grpId="0"/>
          <p:bldP spid="11"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E1C1F065-3564-0AAE-18C1-6EDD8DED5167}"/>
            </a:ext>
          </a:extLst>
        </p:cNvPr>
        <p:cNvGrpSpPr/>
        <p:nvPr/>
      </p:nvGrpSpPr>
      <p:grpSpPr>
        <a:xfrm>
          <a:off x="0" y="0"/>
          <a:ext cx="0" cy="0"/>
          <a:chOff x="0" y="0"/>
          <a:chExt cx="0" cy="0"/>
        </a:xfrm>
      </p:grpSpPr>
      <p:sp>
        <p:nvSpPr>
          <p:cNvPr id="17" name="Title 13">
            <a:extLst>
              <a:ext uri="{FF2B5EF4-FFF2-40B4-BE49-F238E27FC236}">
                <a16:creationId xmlns:a16="http://schemas.microsoft.com/office/drawing/2014/main" id="{C21D2F82-684F-FD73-569A-3AB9EEBE3CD6}"/>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Women at Work</a:t>
            </a:r>
          </a:p>
        </p:txBody>
      </p:sp>
      <p:sp>
        <p:nvSpPr>
          <p:cNvPr id="4" name="TextBox 3">
            <a:extLst>
              <a:ext uri="{FF2B5EF4-FFF2-40B4-BE49-F238E27FC236}">
                <a16:creationId xmlns:a16="http://schemas.microsoft.com/office/drawing/2014/main" id="{24D14C62-8BEA-5773-8FF8-74C0CDBAEBA1}"/>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role did Swindon play in World War 2?</a:t>
            </a:r>
          </a:p>
        </p:txBody>
      </p:sp>
      <p:sp>
        <p:nvSpPr>
          <p:cNvPr id="5" name="Title 1">
            <a:extLst>
              <a:ext uri="{FF2B5EF4-FFF2-40B4-BE49-F238E27FC236}">
                <a16:creationId xmlns:a16="http://schemas.microsoft.com/office/drawing/2014/main" id="{83A3506D-BD0B-37AD-FAE2-7CF5D65ED52A}"/>
              </a:ext>
            </a:extLst>
          </p:cNvPr>
          <p:cNvSpPr txBox="1">
            <a:spLocks/>
          </p:cNvSpPr>
          <p:nvPr/>
        </p:nvSpPr>
        <p:spPr>
          <a:xfrm>
            <a:off x="437708" y="601055"/>
            <a:ext cx="4605632" cy="739405"/>
          </a:xfrm>
          <a:prstGeom prst="rect">
            <a:avLst/>
          </a:prstGeom>
        </p:spPr>
        <p:txBody>
          <a:bodyPr vert="horz" lIns="91440" tIns="45720" rIns="91440" bIns="45720" rtlCol="0" anchor="b">
            <a:normAutofit fontScale="85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Women at Work</a:t>
            </a:r>
          </a:p>
        </p:txBody>
      </p:sp>
      <p:sp>
        <p:nvSpPr>
          <p:cNvPr id="3" name="TextBox 2">
            <a:extLst>
              <a:ext uri="{FF2B5EF4-FFF2-40B4-BE49-F238E27FC236}">
                <a16:creationId xmlns:a16="http://schemas.microsoft.com/office/drawing/2014/main" id="{B77E8913-0F80-0B78-D926-9B84EF797D34}"/>
              </a:ext>
            </a:extLst>
          </p:cNvPr>
          <p:cNvSpPr txBox="1"/>
          <p:nvPr/>
        </p:nvSpPr>
        <p:spPr>
          <a:xfrm>
            <a:off x="484843" y="1474464"/>
            <a:ext cx="4541837" cy="933910"/>
          </a:xfrm>
          <a:prstGeom prst="rect">
            <a:avLst/>
          </a:prstGeom>
          <a:noFill/>
        </p:spPr>
        <p:txBody>
          <a:bodyPr wrap="square">
            <a:spAutoFit/>
          </a:bodyPr>
          <a:lstStyle/>
          <a:p>
            <a:pPr>
              <a:lnSpc>
                <a:spcPct val="150000"/>
              </a:lnSpc>
            </a:pPr>
            <a:r>
              <a:rPr lang="en-GB" sz="1250" dirty="0">
                <a:latin typeface="Linkpen 17a Print" panose="03050602060000000000" pitchFamily="66" charset="77"/>
              </a:rPr>
              <a:t>By September 1943, in Britain, 90% of all single women between the ages of 18 and 40 were working in some form of National Service.</a:t>
            </a:r>
          </a:p>
        </p:txBody>
      </p:sp>
      <p:sp>
        <p:nvSpPr>
          <p:cNvPr id="6" name="TextBox 5">
            <a:extLst>
              <a:ext uri="{FF2B5EF4-FFF2-40B4-BE49-F238E27FC236}">
                <a16:creationId xmlns:a16="http://schemas.microsoft.com/office/drawing/2014/main" id="{648A89B3-B047-CF3D-6EFC-0CFEE5050BBA}"/>
              </a:ext>
            </a:extLst>
          </p:cNvPr>
          <p:cNvSpPr txBox="1"/>
          <p:nvPr/>
        </p:nvSpPr>
        <p:spPr>
          <a:xfrm>
            <a:off x="484843" y="2551805"/>
            <a:ext cx="4541837" cy="933910"/>
          </a:xfrm>
          <a:prstGeom prst="rect">
            <a:avLst/>
          </a:prstGeom>
          <a:noFill/>
        </p:spPr>
        <p:txBody>
          <a:bodyPr wrap="square">
            <a:spAutoFit/>
          </a:bodyPr>
          <a:lstStyle/>
          <a:p>
            <a:pPr>
              <a:lnSpc>
                <a:spcPct val="150000"/>
              </a:lnSpc>
            </a:pPr>
            <a:r>
              <a:rPr lang="en-GB" sz="1250" dirty="0">
                <a:latin typeface="Linkpen 17a Print" panose="03050602060000000000" pitchFamily="66" charset="77"/>
              </a:rPr>
              <a:t>This included jobs such as serving in the military, driving fire engines, trains or trams, and working in factories, offices or on farms.</a:t>
            </a:r>
          </a:p>
        </p:txBody>
      </p:sp>
      <p:sp>
        <p:nvSpPr>
          <p:cNvPr id="9" name="TextBox 8">
            <a:extLst>
              <a:ext uri="{FF2B5EF4-FFF2-40B4-BE49-F238E27FC236}">
                <a16:creationId xmlns:a16="http://schemas.microsoft.com/office/drawing/2014/main" id="{917E7A1A-AAE8-8BA7-056E-3012FD9A6F75}"/>
              </a:ext>
            </a:extLst>
          </p:cNvPr>
          <p:cNvSpPr txBox="1"/>
          <p:nvPr/>
        </p:nvSpPr>
        <p:spPr>
          <a:xfrm>
            <a:off x="484844" y="3629146"/>
            <a:ext cx="3893066" cy="933910"/>
          </a:xfrm>
          <a:prstGeom prst="rect">
            <a:avLst/>
          </a:prstGeom>
          <a:noFill/>
        </p:spPr>
        <p:txBody>
          <a:bodyPr wrap="square">
            <a:spAutoFit/>
          </a:bodyPr>
          <a:lstStyle/>
          <a:p>
            <a:pPr>
              <a:lnSpc>
                <a:spcPct val="150000"/>
              </a:lnSpc>
            </a:pPr>
            <a:r>
              <a:rPr lang="en-GB" sz="1250" dirty="0">
                <a:latin typeface="Linkpen 17a Print" panose="03050602060000000000" pitchFamily="66" charset="77"/>
              </a:rPr>
              <a:t>This gave women the opportunity to do jobs that they would never have been allowed to do before. </a:t>
            </a:r>
          </a:p>
        </p:txBody>
      </p:sp>
      <p:sp>
        <p:nvSpPr>
          <p:cNvPr id="11" name="TextBox 10">
            <a:extLst>
              <a:ext uri="{FF2B5EF4-FFF2-40B4-BE49-F238E27FC236}">
                <a16:creationId xmlns:a16="http://schemas.microsoft.com/office/drawing/2014/main" id="{2C2DE372-640A-60EB-4FB1-F98FEF788C54}"/>
              </a:ext>
            </a:extLst>
          </p:cNvPr>
          <p:cNvSpPr txBox="1"/>
          <p:nvPr/>
        </p:nvSpPr>
        <p:spPr>
          <a:xfrm>
            <a:off x="484843" y="4706487"/>
            <a:ext cx="4428713" cy="933910"/>
          </a:xfrm>
          <a:prstGeom prst="rect">
            <a:avLst/>
          </a:prstGeom>
          <a:noFill/>
        </p:spPr>
        <p:txBody>
          <a:bodyPr wrap="square">
            <a:spAutoFit/>
          </a:bodyPr>
          <a:lstStyle/>
          <a:p>
            <a:pPr>
              <a:lnSpc>
                <a:spcPct val="150000"/>
              </a:lnSpc>
            </a:pPr>
            <a:r>
              <a:rPr lang="en-GB" sz="1250" dirty="0">
                <a:latin typeface="Linkpen 17a Print" panose="03050602060000000000" pitchFamily="66" charset="77"/>
              </a:rPr>
              <a:t>Unfortunately, they were not paid fairly with women’s pay on average being 53% of the pay of the men that they replaced.</a:t>
            </a:r>
          </a:p>
        </p:txBody>
      </p:sp>
      <p:grpSp>
        <p:nvGrpSpPr>
          <p:cNvPr id="16" name="Group 15" descr="A photograph of a group of women building the Supermarine Spitfire MK 24s. They are in a large building surrounded by planes. ">
            <a:extLst>
              <a:ext uri="{FF2B5EF4-FFF2-40B4-BE49-F238E27FC236}">
                <a16:creationId xmlns:a16="http://schemas.microsoft.com/office/drawing/2014/main" id="{20B4F3B7-357D-59B5-E8F8-735311090C06}"/>
              </a:ext>
            </a:extLst>
          </p:cNvPr>
          <p:cNvGrpSpPr/>
          <p:nvPr/>
        </p:nvGrpSpPr>
        <p:grpSpPr>
          <a:xfrm>
            <a:off x="5137380" y="440549"/>
            <a:ext cx="6406054" cy="5162809"/>
            <a:chOff x="5137380" y="440549"/>
            <a:chExt cx="6406054" cy="5162809"/>
          </a:xfrm>
        </p:grpSpPr>
        <p:pic>
          <p:nvPicPr>
            <p:cNvPr id="7" name="Picture 6" descr="A group of people working in a hangar&#10;&#10;AI-generated content may be incorrect.">
              <a:extLst>
                <a:ext uri="{FF2B5EF4-FFF2-40B4-BE49-F238E27FC236}">
                  <a16:creationId xmlns:a16="http://schemas.microsoft.com/office/drawing/2014/main" id="{0847BD11-3B6A-EEF3-A0A1-0F6C18F170B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37380" y="647417"/>
              <a:ext cx="6291673" cy="4955941"/>
            </a:xfrm>
            <a:prstGeom prst="rect">
              <a:avLst/>
            </a:prstGeom>
            <a:ln w="19050">
              <a:solidFill>
                <a:schemeClr val="tx1"/>
              </a:solidFill>
            </a:ln>
          </p:spPr>
        </p:pic>
        <p:sp>
          <p:nvSpPr>
            <p:cNvPr id="15" name="TextBox 14">
              <a:extLst>
                <a:ext uri="{FF2B5EF4-FFF2-40B4-BE49-F238E27FC236}">
                  <a16:creationId xmlns:a16="http://schemas.microsoft.com/office/drawing/2014/main" id="{D0822A54-1F4C-F85D-50E9-F4B7F4BD98FC}"/>
                </a:ext>
              </a:extLst>
            </p:cNvPr>
            <p:cNvSpPr txBox="1"/>
            <p:nvPr/>
          </p:nvSpPr>
          <p:spPr>
            <a:xfrm>
              <a:off x="8529467" y="440549"/>
              <a:ext cx="3013967" cy="215444"/>
            </a:xfrm>
            <a:prstGeom prst="rect">
              <a:avLst/>
            </a:prstGeom>
            <a:noFill/>
          </p:spPr>
          <p:txBody>
            <a:bodyPr wrap="none" rtlCol="0">
              <a:spAutoFit/>
            </a:bodyPr>
            <a:lstStyle/>
            <a:p>
              <a:r>
                <a:rPr lang="en-GB" sz="800" dirty="0">
                  <a:solidFill>
                    <a:schemeClr val="bg1">
                      <a:lumMod val="75000"/>
                    </a:schemeClr>
                  </a:solidFill>
                  <a:latin typeface="Calibri" panose="020F0502020204030204" pitchFamily="34" charset="0"/>
                  <a:cs typeface="Calibri" panose="020F0502020204030204" pitchFamily="34" charset="0"/>
                </a:rPr>
                <a:t>©Supplied by Local Studies (Swindon Library &amp; Information Service)</a:t>
              </a:r>
            </a:p>
          </p:txBody>
        </p:sp>
      </p:grpSp>
      <p:grpSp>
        <p:nvGrpSpPr>
          <p:cNvPr id="14" name="Group 13" descr="A group of women building Supermarine Spitfire Mk 24s at Vickers Armstong in South Marston.&#10;">
            <a:extLst>
              <a:ext uri="{FF2B5EF4-FFF2-40B4-BE49-F238E27FC236}">
                <a16:creationId xmlns:a16="http://schemas.microsoft.com/office/drawing/2014/main" id="{3BE73390-22F7-00BA-E3B1-FFABFCE81083}"/>
              </a:ext>
            </a:extLst>
          </p:cNvPr>
          <p:cNvGrpSpPr/>
          <p:nvPr/>
        </p:nvGrpSpPr>
        <p:grpSpPr>
          <a:xfrm>
            <a:off x="5189638" y="5726728"/>
            <a:ext cx="5170722" cy="645370"/>
            <a:chOff x="5575835" y="5631830"/>
            <a:chExt cx="5170722" cy="645370"/>
          </a:xfrm>
        </p:grpSpPr>
        <p:sp>
          <p:nvSpPr>
            <p:cNvPr id="10" name="TextBox 9">
              <a:extLst>
                <a:ext uri="{FF2B5EF4-FFF2-40B4-BE49-F238E27FC236}">
                  <a16:creationId xmlns:a16="http://schemas.microsoft.com/office/drawing/2014/main" id="{8C38DFBF-F943-5B5A-4D27-56BEFB541701}"/>
                </a:ext>
              </a:extLst>
            </p:cNvPr>
            <p:cNvSpPr txBox="1"/>
            <p:nvPr/>
          </p:nvSpPr>
          <p:spPr>
            <a:xfrm>
              <a:off x="5805854" y="5631831"/>
              <a:ext cx="4940703" cy="645369"/>
            </a:xfrm>
            <a:prstGeom prst="rect">
              <a:avLst/>
            </a:prstGeom>
            <a:noFill/>
          </p:spPr>
          <p:txBody>
            <a:bodyPr wrap="square">
              <a:spAutoFit/>
            </a:bodyPr>
            <a:lstStyle/>
            <a:p>
              <a:pPr>
                <a:lnSpc>
                  <a:spcPct val="150000"/>
                </a:lnSpc>
              </a:pPr>
              <a:r>
                <a:rPr lang="en-GB" sz="1250" dirty="0">
                  <a:latin typeface="Linkpen 17a Print" panose="03050602060000000000" pitchFamily="66" charset="77"/>
                </a:rPr>
                <a:t>A group of women building Supermarine Spitfire Mk 24s at Vickers Armstong in South Marston.</a:t>
              </a:r>
            </a:p>
          </p:txBody>
        </p:sp>
        <p:pic>
          <p:nvPicPr>
            <p:cNvPr id="13" name="Picture 12">
              <a:extLst>
                <a:ext uri="{FF2B5EF4-FFF2-40B4-BE49-F238E27FC236}">
                  <a16:creationId xmlns:a16="http://schemas.microsoft.com/office/drawing/2014/main" id="{552CE190-7213-031B-141A-81679BF671AB}"/>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6200000">
              <a:off x="5525138" y="5682527"/>
              <a:ext cx="350267" cy="248874"/>
            </a:xfrm>
            <a:prstGeom prst="rect">
              <a:avLst/>
            </a:prstGeom>
          </p:spPr>
        </p:pic>
      </p:grpSp>
      <p:pic>
        <p:nvPicPr>
          <p:cNvPr id="12" name="Picture 11" descr="An illustration of a female factory worker from the time. She wears a blue boiler suit, black boots and a green hair net. ">
            <a:extLst>
              <a:ext uri="{FF2B5EF4-FFF2-40B4-BE49-F238E27FC236}">
                <a16:creationId xmlns:a16="http://schemas.microsoft.com/office/drawing/2014/main" id="{7F817DEA-D268-AFF9-2CAA-010E55E115C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412617" y="1884857"/>
            <a:ext cx="1409309" cy="4570302"/>
          </a:xfrm>
          <a:prstGeom prst="rect">
            <a:avLst/>
          </a:prstGeom>
        </p:spPr>
      </p:pic>
      <p:pic>
        <p:nvPicPr>
          <p:cNvPr id="2" name="Picture 1">
            <a:extLst>
              <a:ext uri="{FF2B5EF4-FFF2-40B4-BE49-F238E27FC236}">
                <a16:creationId xmlns:a16="http://schemas.microsoft.com/office/drawing/2014/main" id="{9E0172A0-9A1E-78D9-5BC2-FC99182AE2CD}"/>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664456" y="5603358"/>
            <a:ext cx="1527543" cy="1253200"/>
          </a:xfrm>
          <a:prstGeom prst="rect">
            <a:avLst/>
          </a:prstGeom>
        </p:spPr>
      </p:pic>
    </p:spTree>
    <p:extLst>
      <p:ext uri="{BB962C8B-B14F-4D97-AF65-F5344CB8AC3E}">
        <p14:creationId xmlns:p14="http://schemas.microsoft.com/office/powerpoint/2010/main" val="2386413931"/>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par>
                                    <p:cTn id="32" presetID="2" presetClass="entr" presetSubtype="2" fill="hold" nodeType="withEffect" p14:presetBounceEnd="50000">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14:bounceEnd="50000">
                                          <p:cBhvr additive="base">
                                            <p:cTn id="34" dur="1000" fill="hold"/>
                                            <p:tgtEl>
                                              <p:spTgt spid="12"/>
                                            </p:tgtEl>
                                            <p:attrNameLst>
                                              <p:attrName>ppt_x</p:attrName>
                                            </p:attrNameLst>
                                          </p:cBhvr>
                                          <p:tavLst>
                                            <p:tav tm="0">
                                              <p:val>
                                                <p:strVal val="1+#ppt_w/2"/>
                                              </p:val>
                                            </p:tav>
                                            <p:tav tm="100000">
                                              <p:val>
                                                <p:strVal val="#ppt_x"/>
                                              </p:val>
                                            </p:tav>
                                          </p:tavLst>
                                        </p:anim>
                                        <p:anim calcmode="lin" valueType="num" p14:bounceEnd="50000">
                                          <p:cBhvr additive="base">
                                            <p:cTn id="35"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P spid="6" grpId="0"/>
          <p:bldP spid="9" grpId="0"/>
          <p:bldP spid="1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par>
                                    <p:cTn id="32" presetID="2" presetClass="entr" presetSubtype="2" fill="hold" nodeType="with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1000" fill="hold"/>
                                            <p:tgtEl>
                                              <p:spTgt spid="12"/>
                                            </p:tgtEl>
                                            <p:attrNameLst>
                                              <p:attrName>ppt_x</p:attrName>
                                            </p:attrNameLst>
                                          </p:cBhvr>
                                          <p:tavLst>
                                            <p:tav tm="0">
                                              <p:val>
                                                <p:strVal val="1+#ppt_w/2"/>
                                              </p:val>
                                            </p:tav>
                                            <p:tav tm="100000">
                                              <p:val>
                                                <p:strVal val="#ppt_x"/>
                                              </p:val>
                                            </p:tav>
                                          </p:tavLst>
                                        </p:anim>
                                        <p:anim calcmode="lin" valueType="num">
                                          <p:cBhvr additive="base">
                                            <p:cTn id="35"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P spid="6" grpId="0"/>
          <p:bldP spid="9" grpId="0"/>
          <p:bldP spid="11"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1683BAC5-CA40-7905-233F-E86AE546A154}"/>
            </a:ext>
          </a:extLst>
        </p:cNvPr>
        <p:cNvGrpSpPr/>
        <p:nvPr/>
      </p:nvGrpSpPr>
      <p:grpSpPr>
        <a:xfrm>
          <a:off x="0" y="0"/>
          <a:ext cx="0" cy="0"/>
          <a:chOff x="0" y="0"/>
          <a:chExt cx="0" cy="0"/>
        </a:xfrm>
      </p:grpSpPr>
      <p:sp>
        <p:nvSpPr>
          <p:cNvPr id="20" name="Title 13">
            <a:extLst>
              <a:ext uri="{FF2B5EF4-FFF2-40B4-BE49-F238E27FC236}">
                <a16:creationId xmlns:a16="http://schemas.microsoft.com/office/drawing/2014/main" id="{08BE0CA5-2187-4A8A-C1AA-49E8352B189F}"/>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Lydiard Park</a:t>
            </a:r>
          </a:p>
        </p:txBody>
      </p:sp>
      <p:sp>
        <p:nvSpPr>
          <p:cNvPr id="4" name="TextBox 3">
            <a:extLst>
              <a:ext uri="{FF2B5EF4-FFF2-40B4-BE49-F238E27FC236}">
                <a16:creationId xmlns:a16="http://schemas.microsoft.com/office/drawing/2014/main" id="{EE5B639B-B77E-9B97-102C-96735FABD723}"/>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role did Swindon play in World War 2?</a:t>
            </a:r>
          </a:p>
        </p:txBody>
      </p:sp>
      <p:sp>
        <p:nvSpPr>
          <p:cNvPr id="5" name="Title 1">
            <a:extLst>
              <a:ext uri="{FF2B5EF4-FFF2-40B4-BE49-F238E27FC236}">
                <a16:creationId xmlns:a16="http://schemas.microsoft.com/office/drawing/2014/main" id="{12CAA8B0-9FB3-BA82-60F7-E2B32E3609B1}"/>
              </a:ext>
            </a:extLst>
          </p:cNvPr>
          <p:cNvSpPr txBox="1">
            <a:spLocks/>
          </p:cNvSpPr>
          <p:nvPr/>
        </p:nvSpPr>
        <p:spPr>
          <a:xfrm>
            <a:off x="503696" y="478504"/>
            <a:ext cx="4775315"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Lydiard Park</a:t>
            </a:r>
          </a:p>
        </p:txBody>
      </p:sp>
      <p:sp>
        <p:nvSpPr>
          <p:cNvPr id="3" name="TextBox 2">
            <a:extLst>
              <a:ext uri="{FF2B5EF4-FFF2-40B4-BE49-F238E27FC236}">
                <a16:creationId xmlns:a16="http://schemas.microsoft.com/office/drawing/2014/main" id="{BAEF9C97-E4B1-7E4C-7135-F3B8C00ADDDD}"/>
              </a:ext>
            </a:extLst>
          </p:cNvPr>
          <p:cNvSpPr txBox="1"/>
          <p:nvPr/>
        </p:nvSpPr>
        <p:spPr>
          <a:xfrm>
            <a:off x="522550" y="1255617"/>
            <a:ext cx="6491321" cy="356829"/>
          </a:xfrm>
          <a:prstGeom prst="rect">
            <a:avLst/>
          </a:prstGeom>
          <a:noFill/>
        </p:spPr>
        <p:txBody>
          <a:bodyPr wrap="square">
            <a:spAutoFit/>
          </a:bodyPr>
          <a:lstStyle/>
          <a:p>
            <a:pPr>
              <a:lnSpc>
                <a:spcPct val="150000"/>
              </a:lnSpc>
            </a:pPr>
            <a:r>
              <a:rPr lang="en-GB" sz="1250" dirty="0">
                <a:latin typeface="Linkpen 17a Print" panose="03050602060000000000" pitchFamily="66" charset="77"/>
              </a:rPr>
              <a:t>Lydiard Park once hosted a German military hospital camp. </a:t>
            </a:r>
          </a:p>
        </p:txBody>
      </p:sp>
      <p:sp>
        <p:nvSpPr>
          <p:cNvPr id="6" name="TextBox 5">
            <a:extLst>
              <a:ext uri="{FF2B5EF4-FFF2-40B4-BE49-F238E27FC236}">
                <a16:creationId xmlns:a16="http://schemas.microsoft.com/office/drawing/2014/main" id="{3B34E3E3-8BD3-ED94-719B-DC14129A0304}"/>
              </a:ext>
            </a:extLst>
          </p:cNvPr>
          <p:cNvSpPr txBox="1"/>
          <p:nvPr/>
        </p:nvSpPr>
        <p:spPr>
          <a:xfrm>
            <a:off x="522550" y="1708742"/>
            <a:ext cx="5682479" cy="645369"/>
          </a:xfrm>
          <a:prstGeom prst="rect">
            <a:avLst/>
          </a:prstGeom>
          <a:noFill/>
        </p:spPr>
        <p:txBody>
          <a:bodyPr wrap="square">
            <a:spAutoFit/>
          </a:bodyPr>
          <a:lstStyle/>
          <a:p>
            <a:pPr>
              <a:lnSpc>
                <a:spcPct val="150000"/>
              </a:lnSpc>
            </a:pPr>
            <a:r>
              <a:rPr lang="en-GB" sz="1250" dirty="0">
                <a:latin typeface="Linkpen 17a Print" panose="03050602060000000000" pitchFamily="66" charset="77"/>
              </a:rPr>
              <a:t>Covering eighty acres, the camp included tents, huts, and a few concrete buildings, though no traces remain today. </a:t>
            </a:r>
          </a:p>
        </p:txBody>
      </p:sp>
      <p:sp>
        <p:nvSpPr>
          <p:cNvPr id="9" name="TextBox 8">
            <a:extLst>
              <a:ext uri="{FF2B5EF4-FFF2-40B4-BE49-F238E27FC236}">
                <a16:creationId xmlns:a16="http://schemas.microsoft.com/office/drawing/2014/main" id="{6B7868BE-CE47-AF3A-3F13-F00564BA0A34}"/>
              </a:ext>
            </a:extLst>
          </p:cNvPr>
          <p:cNvSpPr txBox="1"/>
          <p:nvPr/>
        </p:nvSpPr>
        <p:spPr>
          <a:xfrm>
            <a:off x="522551" y="2450407"/>
            <a:ext cx="5324260" cy="645369"/>
          </a:xfrm>
          <a:prstGeom prst="rect">
            <a:avLst/>
          </a:prstGeom>
          <a:noFill/>
        </p:spPr>
        <p:txBody>
          <a:bodyPr wrap="square">
            <a:spAutoFit/>
          </a:bodyPr>
          <a:lstStyle/>
          <a:p>
            <a:pPr>
              <a:lnSpc>
                <a:spcPct val="150000"/>
              </a:lnSpc>
            </a:pPr>
            <a:r>
              <a:rPr lang="en-GB" sz="1250" dirty="0">
                <a:latin typeface="Linkpen 17a Print" panose="03050602060000000000" pitchFamily="66" charset="77"/>
              </a:rPr>
              <a:t>The camp, initially set up by Americans in 1944, became a Prisoner of War Hospital. </a:t>
            </a:r>
          </a:p>
        </p:txBody>
      </p:sp>
      <p:sp>
        <p:nvSpPr>
          <p:cNvPr id="11" name="TextBox 10">
            <a:extLst>
              <a:ext uri="{FF2B5EF4-FFF2-40B4-BE49-F238E27FC236}">
                <a16:creationId xmlns:a16="http://schemas.microsoft.com/office/drawing/2014/main" id="{2875BB5F-0015-360B-7BC1-D4D63E841B3C}"/>
              </a:ext>
            </a:extLst>
          </p:cNvPr>
          <p:cNvSpPr txBox="1"/>
          <p:nvPr/>
        </p:nvSpPr>
        <p:spPr>
          <a:xfrm>
            <a:off x="522551" y="3192072"/>
            <a:ext cx="5324260" cy="933910"/>
          </a:xfrm>
          <a:prstGeom prst="rect">
            <a:avLst/>
          </a:prstGeom>
          <a:noFill/>
        </p:spPr>
        <p:txBody>
          <a:bodyPr wrap="square">
            <a:spAutoFit/>
          </a:bodyPr>
          <a:lstStyle/>
          <a:p>
            <a:pPr>
              <a:lnSpc>
                <a:spcPct val="150000"/>
              </a:lnSpc>
            </a:pPr>
            <a:r>
              <a:rPr lang="en-GB" sz="1250" dirty="0">
                <a:latin typeface="Linkpen 17a Print" panose="03050602060000000000" pitchFamily="66" charset="77"/>
              </a:rPr>
              <a:t>German doctors, nurses, and patients worked alongside British staff, performing hundreds of operations each month.</a:t>
            </a:r>
          </a:p>
        </p:txBody>
      </p:sp>
      <p:sp>
        <p:nvSpPr>
          <p:cNvPr id="10" name="TextBox 9">
            <a:extLst>
              <a:ext uri="{FF2B5EF4-FFF2-40B4-BE49-F238E27FC236}">
                <a16:creationId xmlns:a16="http://schemas.microsoft.com/office/drawing/2014/main" id="{EA7A0B06-D74E-06C9-CA29-C057E7EAA169}"/>
              </a:ext>
            </a:extLst>
          </p:cNvPr>
          <p:cNvSpPr txBox="1"/>
          <p:nvPr/>
        </p:nvSpPr>
        <p:spPr>
          <a:xfrm>
            <a:off x="522550" y="4222278"/>
            <a:ext cx="5324260" cy="645369"/>
          </a:xfrm>
          <a:prstGeom prst="rect">
            <a:avLst/>
          </a:prstGeom>
          <a:noFill/>
        </p:spPr>
        <p:txBody>
          <a:bodyPr wrap="square">
            <a:spAutoFit/>
          </a:bodyPr>
          <a:lstStyle/>
          <a:p>
            <a:pPr>
              <a:lnSpc>
                <a:spcPct val="150000"/>
              </a:lnSpc>
            </a:pPr>
            <a:r>
              <a:rPr lang="en-GB" sz="1250" dirty="0">
                <a:latin typeface="Linkpen 17a Print" panose="03050602060000000000" pitchFamily="66" charset="77"/>
              </a:rPr>
              <a:t>Security was later tightened with watchtowers and barbed wire. </a:t>
            </a:r>
          </a:p>
        </p:txBody>
      </p:sp>
      <p:sp>
        <p:nvSpPr>
          <p:cNvPr id="7" name="TextBox 6">
            <a:extLst>
              <a:ext uri="{FF2B5EF4-FFF2-40B4-BE49-F238E27FC236}">
                <a16:creationId xmlns:a16="http://schemas.microsoft.com/office/drawing/2014/main" id="{E54A0AFE-22E1-34DF-6B80-B3A4EF9C374B}"/>
              </a:ext>
            </a:extLst>
          </p:cNvPr>
          <p:cNvSpPr txBox="1"/>
          <p:nvPr/>
        </p:nvSpPr>
        <p:spPr>
          <a:xfrm>
            <a:off x="522550" y="4959524"/>
            <a:ext cx="5358798" cy="645369"/>
          </a:xfrm>
          <a:prstGeom prst="rect">
            <a:avLst/>
          </a:prstGeom>
          <a:noFill/>
        </p:spPr>
        <p:txBody>
          <a:bodyPr wrap="square">
            <a:spAutoFit/>
          </a:bodyPr>
          <a:lstStyle/>
          <a:p>
            <a:pPr>
              <a:lnSpc>
                <a:spcPct val="150000"/>
              </a:lnSpc>
            </a:pPr>
            <a:r>
              <a:rPr lang="en-GB" sz="1250" dirty="0">
                <a:latin typeface="Linkpen 17a Print" panose="03050602060000000000" pitchFamily="66" charset="77"/>
              </a:rPr>
              <a:t>POWs who recovered helped with tasks like stretcher-bearing and maintenance.</a:t>
            </a:r>
          </a:p>
        </p:txBody>
      </p:sp>
      <p:sp>
        <p:nvSpPr>
          <p:cNvPr id="8" name="TextBox 7">
            <a:extLst>
              <a:ext uri="{FF2B5EF4-FFF2-40B4-BE49-F238E27FC236}">
                <a16:creationId xmlns:a16="http://schemas.microsoft.com/office/drawing/2014/main" id="{381080D5-2441-D894-8979-BE4482352830}"/>
              </a:ext>
            </a:extLst>
          </p:cNvPr>
          <p:cNvSpPr txBox="1"/>
          <p:nvPr/>
        </p:nvSpPr>
        <p:spPr>
          <a:xfrm>
            <a:off x="522549" y="5696770"/>
            <a:ext cx="6491321" cy="356829"/>
          </a:xfrm>
          <a:prstGeom prst="rect">
            <a:avLst/>
          </a:prstGeom>
          <a:noFill/>
        </p:spPr>
        <p:txBody>
          <a:bodyPr wrap="square">
            <a:spAutoFit/>
          </a:bodyPr>
          <a:lstStyle/>
          <a:p>
            <a:pPr>
              <a:lnSpc>
                <a:spcPct val="150000"/>
              </a:lnSpc>
            </a:pPr>
            <a:r>
              <a:rPr lang="en-GB" sz="1250" dirty="0">
                <a:latin typeface="Linkpen 17a Print" panose="03050602060000000000" pitchFamily="66" charset="77"/>
              </a:rPr>
              <a:t>The hospital camp closed in 1948.</a:t>
            </a:r>
          </a:p>
        </p:txBody>
      </p:sp>
      <p:pic>
        <p:nvPicPr>
          <p:cNvPr id="15" name="Picture 14" descr="An illustration of a World War 1 nurse stood. She wears a white hat and apron with a Red Cross on it. ">
            <a:extLst>
              <a:ext uri="{FF2B5EF4-FFF2-40B4-BE49-F238E27FC236}">
                <a16:creationId xmlns:a16="http://schemas.microsoft.com/office/drawing/2014/main" id="{E7CE3540-72D1-25A2-4023-8A6814944E3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881937" y="1910625"/>
            <a:ext cx="1243421" cy="4600657"/>
          </a:xfrm>
          <a:prstGeom prst="rect">
            <a:avLst/>
          </a:prstGeom>
        </p:spPr>
      </p:pic>
      <p:grpSp>
        <p:nvGrpSpPr>
          <p:cNvPr id="19" name="Group 18" descr="A modern day colour photograph of Lydiard Park, a large steely building surrounded by grass lawn. ">
            <a:extLst>
              <a:ext uri="{FF2B5EF4-FFF2-40B4-BE49-F238E27FC236}">
                <a16:creationId xmlns:a16="http://schemas.microsoft.com/office/drawing/2014/main" id="{93E50AA2-9229-47BC-D1D4-6DC4E547F173}"/>
              </a:ext>
            </a:extLst>
          </p:cNvPr>
          <p:cNvGrpSpPr/>
          <p:nvPr/>
        </p:nvGrpSpPr>
        <p:grpSpPr>
          <a:xfrm>
            <a:off x="7278731" y="516212"/>
            <a:ext cx="4340084" cy="2838421"/>
            <a:chOff x="7204301" y="516212"/>
            <a:chExt cx="4340084" cy="2838421"/>
          </a:xfrm>
        </p:grpSpPr>
        <p:pic>
          <p:nvPicPr>
            <p:cNvPr id="12" name="Picture 11">
              <a:extLst>
                <a:ext uri="{FF2B5EF4-FFF2-40B4-BE49-F238E27FC236}">
                  <a16:creationId xmlns:a16="http://schemas.microsoft.com/office/drawing/2014/main" id="{DA1D0129-403D-A070-8EC2-A44E10612CC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204301" y="558236"/>
              <a:ext cx="4255145" cy="2796397"/>
            </a:xfrm>
            <a:prstGeom prst="rect">
              <a:avLst/>
            </a:prstGeom>
            <a:ln w="19050">
              <a:solidFill>
                <a:schemeClr val="tx1"/>
              </a:solidFill>
            </a:ln>
          </p:spPr>
        </p:pic>
        <p:sp>
          <p:nvSpPr>
            <p:cNvPr id="16" name="TextBox 15">
              <a:extLst>
                <a:ext uri="{FF2B5EF4-FFF2-40B4-BE49-F238E27FC236}">
                  <a16:creationId xmlns:a16="http://schemas.microsoft.com/office/drawing/2014/main" id="{DB40CEE0-B989-D8E3-B0AE-22E51AEB8381}"/>
                </a:ext>
              </a:extLst>
            </p:cNvPr>
            <p:cNvSpPr txBox="1"/>
            <p:nvPr/>
          </p:nvSpPr>
          <p:spPr>
            <a:xfrm>
              <a:off x="9509854" y="516212"/>
              <a:ext cx="2034531" cy="215444"/>
            </a:xfrm>
            <a:prstGeom prst="rect">
              <a:avLst/>
            </a:prstGeom>
            <a:noFill/>
          </p:spPr>
          <p:txBody>
            <a:bodyPr wrap="none" rtlCol="0">
              <a:spAutoFit/>
            </a:bodyPr>
            <a:lstStyle/>
            <a:p>
              <a:r>
                <a:rPr lang="en-GB" sz="800" dirty="0">
                  <a:solidFill>
                    <a:schemeClr val="bg1">
                      <a:lumMod val="95000"/>
                    </a:schemeClr>
                  </a:solidFill>
                  <a:latin typeface="Calibri" panose="020F0502020204030204" pitchFamily="34" charset="0"/>
                  <a:cs typeface="Calibri" panose="020F0502020204030204" pitchFamily="34" charset="0"/>
                </a:rPr>
                <a:t>© Public Domain from Wikimedia Commons</a:t>
              </a:r>
            </a:p>
          </p:txBody>
        </p:sp>
      </p:grpSp>
      <p:grpSp>
        <p:nvGrpSpPr>
          <p:cNvPr id="18" name="Group 17" descr="A black and white Ariel photograph of Lydiard Park being used as a Prisoner of War Hospital al the time of the war. ">
            <a:extLst>
              <a:ext uri="{FF2B5EF4-FFF2-40B4-BE49-F238E27FC236}">
                <a16:creationId xmlns:a16="http://schemas.microsoft.com/office/drawing/2014/main" id="{2A6E0132-5394-9973-A573-D9BE860EA11B}"/>
              </a:ext>
            </a:extLst>
          </p:cNvPr>
          <p:cNvGrpSpPr/>
          <p:nvPr/>
        </p:nvGrpSpPr>
        <p:grpSpPr>
          <a:xfrm>
            <a:off x="7278732" y="3478037"/>
            <a:ext cx="4339987" cy="2844897"/>
            <a:chOff x="7204302" y="3478037"/>
            <a:chExt cx="4339987" cy="2844897"/>
          </a:xfrm>
        </p:grpSpPr>
        <p:pic>
          <p:nvPicPr>
            <p:cNvPr id="13" name="Picture 12" descr="An aerial view of a town&#10;&#10;AI-generated content may be incorrect.">
              <a:extLst>
                <a:ext uri="{FF2B5EF4-FFF2-40B4-BE49-F238E27FC236}">
                  <a16:creationId xmlns:a16="http://schemas.microsoft.com/office/drawing/2014/main" id="{85630040-F923-B82F-474B-F58E53646C9F}"/>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204302" y="3526537"/>
              <a:ext cx="4255145" cy="2796397"/>
            </a:xfrm>
            <a:prstGeom prst="rect">
              <a:avLst/>
            </a:prstGeom>
            <a:ln w="19050">
              <a:solidFill>
                <a:schemeClr val="tx1"/>
              </a:solidFill>
            </a:ln>
          </p:spPr>
        </p:pic>
        <p:sp>
          <p:nvSpPr>
            <p:cNvPr id="17" name="TextBox 16">
              <a:extLst>
                <a:ext uri="{FF2B5EF4-FFF2-40B4-BE49-F238E27FC236}">
                  <a16:creationId xmlns:a16="http://schemas.microsoft.com/office/drawing/2014/main" id="{3A7C09D8-AFD2-2CF7-0555-506EE9B06240}"/>
                </a:ext>
              </a:extLst>
            </p:cNvPr>
            <p:cNvSpPr txBox="1"/>
            <p:nvPr/>
          </p:nvSpPr>
          <p:spPr>
            <a:xfrm>
              <a:off x="9208393" y="3478037"/>
              <a:ext cx="2335896" cy="215444"/>
            </a:xfrm>
            <a:prstGeom prst="rect">
              <a:avLst/>
            </a:prstGeom>
            <a:noFill/>
          </p:spPr>
          <p:txBody>
            <a:bodyPr wrap="none" rtlCol="0">
              <a:spAutoFit/>
            </a:bodyPr>
            <a:lstStyle/>
            <a:p>
              <a:r>
                <a:rPr lang="en-GB" sz="800" dirty="0">
                  <a:solidFill>
                    <a:schemeClr val="bg1">
                      <a:lumMod val="85000"/>
                    </a:schemeClr>
                  </a:solidFill>
                  <a:latin typeface="Calibri" panose="020F0502020204030204" pitchFamily="34" charset="0"/>
                  <a:cs typeface="Calibri" panose="020F0502020204030204" pitchFamily="34" charset="0"/>
                </a:rPr>
                <a:t>© Historic England ref: raf_106g_uk_1721_rp_3128</a:t>
              </a:r>
            </a:p>
          </p:txBody>
        </p:sp>
      </p:grpSp>
      <p:pic>
        <p:nvPicPr>
          <p:cNvPr id="2" name="Picture 1">
            <a:extLst>
              <a:ext uri="{FF2B5EF4-FFF2-40B4-BE49-F238E27FC236}">
                <a16:creationId xmlns:a16="http://schemas.microsoft.com/office/drawing/2014/main" id="{0900F986-B078-E0C2-8DBE-80CB84FC6F8F}"/>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664456" y="5603358"/>
            <a:ext cx="1527543" cy="1253200"/>
          </a:xfrm>
          <a:prstGeom prst="rect">
            <a:avLst/>
          </a:prstGeom>
        </p:spPr>
      </p:pic>
    </p:spTree>
    <p:extLst>
      <p:ext uri="{BB962C8B-B14F-4D97-AF65-F5344CB8AC3E}">
        <p14:creationId xmlns:p14="http://schemas.microsoft.com/office/powerpoint/2010/main" val="2090991271"/>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2" presetClass="entr" presetSubtype="1" fill="hold" nodeType="withEffect" p14:presetBounceEnd="50000">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14:bounceEnd="50000">
                                          <p:cBhvr additive="base">
                                            <p:cTn id="34" dur="1000" fill="hold"/>
                                            <p:tgtEl>
                                              <p:spTgt spid="15"/>
                                            </p:tgtEl>
                                            <p:attrNameLst>
                                              <p:attrName>ppt_x</p:attrName>
                                            </p:attrNameLst>
                                          </p:cBhvr>
                                          <p:tavLst>
                                            <p:tav tm="0">
                                              <p:val>
                                                <p:strVal val="#ppt_x"/>
                                              </p:val>
                                            </p:tav>
                                            <p:tav tm="100000">
                                              <p:val>
                                                <p:strVal val="#ppt_x"/>
                                              </p:val>
                                            </p:tav>
                                          </p:tavLst>
                                        </p:anim>
                                        <p:anim calcmode="lin" valueType="num" p14:bounceEnd="50000">
                                          <p:cBhvr additive="base">
                                            <p:cTn id="35" dur="1000" fill="hold"/>
                                            <p:tgtEl>
                                              <p:spTgt spid="15"/>
                                            </p:tgtEl>
                                            <p:attrNameLst>
                                              <p:attrName>ppt_y</p:attrName>
                                            </p:attrNameLst>
                                          </p:cBhvr>
                                          <p:tavLst>
                                            <p:tav tm="0">
                                              <p:val>
                                                <p:strVal val="0-#ppt_h/2"/>
                                              </p:val>
                                            </p:tav>
                                            <p:tav tm="100000">
                                              <p:val>
                                                <p:strVal val="#ppt_y"/>
                                              </p:val>
                                            </p:tav>
                                          </p:tavLst>
                                        </p:anim>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500"/>
                                            <p:tgtEl>
                                              <p:spTgt spid="7"/>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P spid="6" grpId="0"/>
          <p:bldP spid="9" grpId="0"/>
          <p:bldP spid="11" grpId="0"/>
          <p:bldP spid="10" grpId="0"/>
          <p:bldP spid="7" grpId="0"/>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2" presetClass="entr" presetSubtype="1" fill="hold"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1000" fill="hold"/>
                                            <p:tgtEl>
                                              <p:spTgt spid="15"/>
                                            </p:tgtEl>
                                            <p:attrNameLst>
                                              <p:attrName>ppt_x</p:attrName>
                                            </p:attrNameLst>
                                          </p:cBhvr>
                                          <p:tavLst>
                                            <p:tav tm="0">
                                              <p:val>
                                                <p:strVal val="#ppt_x"/>
                                              </p:val>
                                            </p:tav>
                                            <p:tav tm="100000">
                                              <p:val>
                                                <p:strVal val="#ppt_x"/>
                                              </p:val>
                                            </p:tav>
                                          </p:tavLst>
                                        </p:anim>
                                        <p:anim calcmode="lin" valueType="num">
                                          <p:cBhvr additive="base">
                                            <p:cTn id="35" dur="1000" fill="hold"/>
                                            <p:tgtEl>
                                              <p:spTgt spid="15"/>
                                            </p:tgtEl>
                                            <p:attrNameLst>
                                              <p:attrName>ppt_y</p:attrName>
                                            </p:attrNameLst>
                                          </p:cBhvr>
                                          <p:tavLst>
                                            <p:tav tm="0">
                                              <p:val>
                                                <p:strVal val="0-#ppt_h/2"/>
                                              </p:val>
                                            </p:tav>
                                            <p:tav tm="100000">
                                              <p:val>
                                                <p:strVal val="#ppt_y"/>
                                              </p:val>
                                            </p:tav>
                                          </p:tavLst>
                                        </p:anim>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500"/>
                                            <p:tgtEl>
                                              <p:spTgt spid="7"/>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P spid="6" grpId="0"/>
          <p:bldP spid="9" grpId="0"/>
          <p:bldP spid="11" grpId="0"/>
          <p:bldP spid="10" grpId="0"/>
          <p:bldP spid="7" grpId="0"/>
          <p:bldP spid="8"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D5DA80DC-5613-E094-E1A0-77C2052F4881}"/>
            </a:ext>
          </a:extLst>
        </p:cNvPr>
        <p:cNvGrpSpPr/>
        <p:nvPr/>
      </p:nvGrpSpPr>
      <p:grpSpPr>
        <a:xfrm>
          <a:off x="0" y="0"/>
          <a:ext cx="0" cy="0"/>
          <a:chOff x="0" y="0"/>
          <a:chExt cx="0" cy="0"/>
        </a:xfrm>
      </p:grpSpPr>
      <p:sp>
        <p:nvSpPr>
          <p:cNvPr id="23" name="Title 13">
            <a:extLst>
              <a:ext uri="{FF2B5EF4-FFF2-40B4-BE49-F238E27FC236}">
                <a16:creationId xmlns:a16="http://schemas.microsoft.com/office/drawing/2014/main" id="{121A4E94-84E9-76F5-B297-6D92C34BEF02}"/>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The End of the World War 2</a:t>
            </a:r>
          </a:p>
        </p:txBody>
      </p:sp>
      <p:sp>
        <p:nvSpPr>
          <p:cNvPr id="4" name="TextBox 3">
            <a:extLst>
              <a:ext uri="{FF2B5EF4-FFF2-40B4-BE49-F238E27FC236}">
                <a16:creationId xmlns:a16="http://schemas.microsoft.com/office/drawing/2014/main" id="{0EC19A49-662C-EECA-0A82-088248B3F3DF}"/>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role did Swindon play in World War 2?</a:t>
            </a:r>
          </a:p>
        </p:txBody>
      </p:sp>
      <p:sp>
        <p:nvSpPr>
          <p:cNvPr id="5" name="Title 1">
            <a:extLst>
              <a:ext uri="{FF2B5EF4-FFF2-40B4-BE49-F238E27FC236}">
                <a16:creationId xmlns:a16="http://schemas.microsoft.com/office/drawing/2014/main" id="{B0E2276D-EFF5-9DBC-5AB1-129BA2B166CC}"/>
              </a:ext>
            </a:extLst>
          </p:cNvPr>
          <p:cNvSpPr txBox="1">
            <a:spLocks/>
          </p:cNvSpPr>
          <p:nvPr/>
        </p:nvSpPr>
        <p:spPr>
          <a:xfrm>
            <a:off x="494269" y="413222"/>
            <a:ext cx="757469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100" dirty="0">
                <a:ln w="12700">
                  <a:noFill/>
                </a:ln>
                <a:latin typeface="Superclarendon Rg" panose="02060605060000020003" pitchFamily="18" charset="77"/>
              </a:rPr>
              <a:t>The End of the War</a:t>
            </a:r>
          </a:p>
        </p:txBody>
      </p:sp>
      <p:grpSp>
        <p:nvGrpSpPr>
          <p:cNvPr id="22" name="Group 21" descr="A black and white photograph of large group of people celebrating VE Day in Swindon with a street part.  The street is filled with people celebrating and tables of food. ">
            <a:extLst>
              <a:ext uri="{FF2B5EF4-FFF2-40B4-BE49-F238E27FC236}">
                <a16:creationId xmlns:a16="http://schemas.microsoft.com/office/drawing/2014/main" id="{AE3CBB8E-EB66-CA60-3B8A-EBD2FB5ABAAF}"/>
              </a:ext>
            </a:extLst>
          </p:cNvPr>
          <p:cNvGrpSpPr/>
          <p:nvPr/>
        </p:nvGrpSpPr>
        <p:grpSpPr>
          <a:xfrm>
            <a:off x="550830" y="1209189"/>
            <a:ext cx="6394534" cy="5102199"/>
            <a:chOff x="550830" y="1209189"/>
            <a:chExt cx="6394534" cy="5102199"/>
          </a:xfrm>
        </p:grpSpPr>
        <p:pic>
          <p:nvPicPr>
            <p:cNvPr id="7" name="Picture 6" descr="A large group of people gathered around a long table&#10;&#10;AI-generated content may be incorrect.">
              <a:extLst>
                <a:ext uri="{FF2B5EF4-FFF2-40B4-BE49-F238E27FC236}">
                  <a16:creationId xmlns:a16="http://schemas.microsoft.com/office/drawing/2014/main" id="{7EAA7EE5-9E58-8E85-B696-A0E90A3C3839}"/>
                </a:ext>
              </a:extLst>
            </p:cNvPr>
            <p:cNvPicPr>
              <a:picLocks noChangeAspect="1"/>
            </p:cNvPicPr>
            <p:nvPr/>
          </p:nvPicPr>
          <p:blipFill>
            <a:blip r:embed="rId3"/>
            <a:stretch>
              <a:fillRect/>
            </a:stretch>
          </p:blipFill>
          <p:spPr>
            <a:xfrm>
              <a:off x="550830" y="1209189"/>
              <a:ext cx="6257797" cy="4905609"/>
            </a:xfrm>
            <a:prstGeom prst="rect">
              <a:avLst/>
            </a:prstGeom>
            <a:ln w="19050">
              <a:solidFill>
                <a:schemeClr val="tx1"/>
              </a:solidFill>
            </a:ln>
          </p:spPr>
        </p:pic>
        <p:sp>
          <p:nvSpPr>
            <p:cNvPr id="21" name="TextBox 20">
              <a:extLst>
                <a:ext uri="{FF2B5EF4-FFF2-40B4-BE49-F238E27FC236}">
                  <a16:creationId xmlns:a16="http://schemas.microsoft.com/office/drawing/2014/main" id="{5633EF42-ADED-8E02-FACD-967EBB17807B}"/>
                </a:ext>
              </a:extLst>
            </p:cNvPr>
            <p:cNvSpPr txBox="1"/>
            <p:nvPr/>
          </p:nvSpPr>
          <p:spPr>
            <a:xfrm>
              <a:off x="3931397" y="6095944"/>
              <a:ext cx="3013967" cy="215444"/>
            </a:xfrm>
            <a:prstGeom prst="rect">
              <a:avLst/>
            </a:prstGeom>
            <a:noFill/>
          </p:spPr>
          <p:txBody>
            <a:bodyPr wrap="none" rtlCol="0">
              <a:spAutoFit/>
            </a:bodyPr>
            <a:lstStyle/>
            <a:p>
              <a:r>
                <a:rPr lang="en-GB" sz="800" dirty="0">
                  <a:solidFill>
                    <a:schemeClr val="bg1">
                      <a:lumMod val="75000"/>
                    </a:schemeClr>
                  </a:solidFill>
                  <a:latin typeface="Calibri" panose="020F0502020204030204" pitchFamily="34" charset="0"/>
                  <a:cs typeface="Calibri" panose="020F0502020204030204" pitchFamily="34" charset="0"/>
                </a:rPr>
                <a:t>©Supplied by Local Studies (Swindon Library &amp; Information Service)</a:t>
              </a:r>
            </a:p>
          </p:txBody>
        </p:sp>
      </p:grpSp>
      <p:sp>
        <p:nvSpPr>
          <p:cNvPr id="3" name="TextBox 2">
            <a:extLst>
              <a:ext uri="{FF2B5EF4-FFF2-40B4-BE49-F238E27FC236}">
                <a16:creationId xmlns:a16="http://schemas.microsoft.com/office/drawing/2014/main" id="{C54B392C-65A2-FAD0-C140-93149C06DCA2}"/>
              </a:ext>
            </a:extLst>
          </p:cNvPr>
          <p:cNvSpPr txBox="1"/>
          <p:nvPr/>
        </p:nvSpPr>
        <p:spPr>
          <a:xfrm>
            <a:off x="6971413" y="1152627"/>
            <a:ext cx="3132841" cy="645369"/>
          </a:xfrm>
          <a:prstGeom prst="rect">
            <a:avLst/>
          </a:prstGeom>
          <a:noFill/>
        </p:spPr>
        <p:txBody>
          <a:bodyPr wrap="square">
            <a:spAutoFit/>
          </a:bodyPr>
          <a:lstStyle/>
          <a:p>
            <a:pPr>
              <a:lnSpc>
                <a:spcPct val="150000"/>
              </a:lnSpc>
            </a:pPr>
            <a:r>
              <a:rPr lang="en-GB" sz="1250" dirty="0">
                <a:latin typeface="Linkpen 17a Print" panose="03050602060000000000" pitchFamily="66" charset="77"/>
              </a:rPr>
              <a:t>World War 2 did eventually come to an end.</a:t>
            </a:r>
          </a:p>
        </p:txBody>
      </p:sp>
      <p:sp>
        <p:nvSpPr>
          <p:cNvPr id="6" name="TextBox 5">
            <a:extLst>
              <a:ext uri="{FF2B5EF4-FFF2-40B4-BE49-F238E27FC236}">
                <a16:creationId xmlns:a16="http://schemas.microsoft.com/office/drawing/2014/main" id="{6C61A576-2098-4484-4B2E-1F5B653A656C}"/>
              </a:ext>
            </a:extLst>
          </p:cNvPr>
          <p:cNvSpPr txBox="1"/>
          <p:nvPr/>
        </p:nvSpPr>
        <p:spPr>
          <a:xfrm>
            <a:off x="6971413" y="1847721"/>
            <a:ext cx="4208777" cy="356829"/>
          </a:xfrm>
          <a:prstGeom prst="rect">
            <a:avLst/>
          </a:prstGeom>
          <a:noFill/>
        </p:spPr>
        <p:txBody>
          <a:bodyPr wrap="square">
            <a:spAutoFit/>
          </a:bodyPr>
          <a:lstStyle/>
          <a:p>
            <a:pPr>
              <a:lnSpc>
                <a:spcPct val="150000"/>
              </a:lnSpc>
            </a:pPr>
            <a:r>
              <a:rPr lang="en-GB" sz="1250" dirty="0">
                <a:latin typeface="Linkpen 17a Print" panose="03050602060000000000" pitchFamily="66" charset="77"/>
              </a:rPr>
              <a:t>VE Day, took place on 8th May 1945. </a:t>
            </a:r>
          </a:p>
        </p:txBody>
      </p:sp>
      <p:sp>
        <p:nvSpPr>
          <p:cNvPr id="9" name="TextBox 8">
            <a:extLst>
              <a:ext uri="{FF2B5EF4-FFF2-40B4-BE49-F238E27FC236}">
                <a16:creationId xmlns:a16="http://schemas.microsoft.com/office/drawing/2014/main" id="{EAD8A53E-DB19-7557-C90E-4ACE7B67A403}"/>
              </a:ext>
            </a:extLst>
          </p:cNvPr>
          <p:cNvSpPr txBox="1"/>
          <p:nvPr/>
        </p:nvSpPr>
        <p:spPr>
          <a:xfrm>
            <a:off x="6971413" y="2250494"/>
            <a:ext cx="3765717" cy="645369"/>
          </a:xfrm>
          <a:prstGeom prst="rect">
            <a:avLst/>
          </a:prstGeom>
          <a:noFill/>
        </p:spPr>
        <p:txBody>
          <a:bodyPr wrap="square">
            <a:spAutoFit/>
          </a:bodyPr>
          <a:lstStyle/>
          <a:p>
            <a:pPr>
              <a:lnSpc>
                <a:spcPct val="150000"/>
              </a:lnSpc>
            </a:pPr>
            <a:r>
              <a:rPr lang="en-GB" sz="1250" dirty="0">
                <a:latin typeface="Linkpen 17a Print" panose="03050602060000000000" pitchFamily="66" charset="77"/>
              </a:rPr>
              <a:t>It marked the end of World War 2 in Europe after Germany surrendered. </a:t>
            </a:r>
          </a:p>
        </p:txBody>
      </p:sp>
      <p:sp>
        <p:nvSpPr>
          <p:cNvPr id="11" name="TextBox 10">
            <a:extLst>
              <a:ext uri="{FF2B5EF4-FFF2-40B4-BE49-F238E27FC236}">
                <a16:creationId xmlns:a16="http://schemas.microsoft.com/office/drawing/2014/main" id="{B434DCAF-73EF-3BF5-72A7-2B0BB8D913A3}"/>
              </a:ext>
            </a:extLst>
          </p:cNvPr>
          <p:cNvSpPr txBox="1"/>
          <p:nvPr/>
        </p:nvSpPr>
        <p:spPr>
          <a:xfrm>
            <a:off x="6971414" y="2962045"/>
            <a:ext cx="2726904" cy="933910"/>
          </a:xfrm>
          <a:prstGeom prst="rect">
            <a:avLst/>
          </a:prstGeom>
          <a:noFill/>
        </p:spPr>
        <p:txBody>
          <a:bodyPr wrap="square">
            <a:spAutoFit/>
          </a:bodyPr>
          <a:lstStyle/>
          <a:p>
            <a:pPr>
              <a:lnSpc>
                <a:spcPct val="150000"/>
              </a:lnSpc>
            </a:pPr>
            <a:r>
              <a:rPr lang="en-GB" sz="1250" dirty="0">
                <a:latin typeface="Linkpen 17a Print" panose="03050602060000000000" pitchFamily="66" charset="77"/>
              </a:rPr>
              <a:t>People celebrated across Britain with street parties, parades, and gatherings. </a:t>
            </a:r>
          </a:p>
        </p:txBody>
      </p:sp>
      <p:sp>
        <p:nvSpPr>
          <p:cNvPr id="10" name="TextBox 9">
            <a:extLst>
              <a:ext uri="{FF2B5EF4-FFF2-40B4-BE49-F238E27FC236}">
                <a16:creationId xmlns:a16="http://schemas.microsoft.com/office/drawing/2014/main" id="{7A115A9A-8226-FED8-F126-8844C1AB390D}"/>
              </a:ext>
            </a:extLst>
          </p:cNvPr>
          <p:cNvSpPr txBox="1"/>
          <p:nvPr/>
        </p:nvSpPr>
        <p:spPr>
          <a:xfrm>
            <a:off x="6971412" y="3962137"/>
            <a:ext cx="2818593" cy="1222451"/>
          </a:xfrm>
          <a:prstGeom prst="rect">
            <a:avLst/>
          </a:prstGeom>
          <a:noFill/>
        </p:spPr>
        <p:txBody>
          <a:bodyPr wrap="square">
            <a:spAutoFit/>
          </a:bodyPr>
          <a:lstStyle/>
          <a:p>
            <a:pPr>
              <a:lnSpc>
                <a:spcPct val="150000"/>
              </a:lnSpc>
            </a:pPr>
            <a:r>
              <a:rPr lang="en-GB" sz="1250" dirty="0">
                <a:latin typeface="Linkpen 17a Print" panose="03050602060000000000" pitchFamily="66" charset="77"/>
              </a:rPr>
              <a:t>Across Swindon, there were many street parties as people came out to celebrate the news.</a:t>
            </a:r>
          </a:p>
        </p:txBody>
      </p:sp>
      <p:grpSp>
        <p:nvGrpSpPr>
          <p:cNvPr id="13" name="Group 12" descr="Swindon Mayor Charles MacPherson at a street party on Westcott Place.&#10;">
            <a:extLst>
              <a:ext uri="{FF2B5EF4-FFF2-40B4-BE49-F238E27FC236}">
                <a16:creationId xmlns:a16="http://schemas.microsoft.com/office/drawing/2014/main" id="{BF01A031-3305-C7CC-C3BE-5CD66CF72294}"/>
              </a:ext>
            </a:extLst>
          </p:cNvPr>
          <p:cNvGrpSpPr/>
          <p:nvPr/>
        </p:nvGrpSpPr>
        <p:grpSpPr>
          <a:xfrm>
            <a:off x="7039726" y="5296048"/>
            <a:ext cx="3474962" cy="933910"/>
            <a:chOff x="6913376" y="5238418"/>
            <a:chExt cx="3474962" cy="933910"/>
          </a:xfrm>
        </p:grpSpPr>
        <p:sp>
          <p:nvSpPr>
            <p:cNvPr id="8" name="TextBox 7">
              <a:extLst>
                <a:ext uri="{FF2B5EF4-FFF2-40B4-BE49-F238E27FC236}">
                  <a16:creationId xmlns:a16="http://schemas.microsoft.com/office/drawing/2014/main" id="{AB8DD88A-0463-7734-64EA-C3EBA2629DAB}"/>
                </a:ext>
              </a:extLst>
            </p:cNvPr>
            <p:cNvSpPr txBox="1"/>
            <p:nvPr/>
          </p:nvSpPr>
          <p:spPr>
            <a:xfrm>
              <a:off x="7244789" y="5238418"/>
              <a:ext cx="3143549" cy="933910"/>
            </a:xfrm>
            <a:prstGeom prst="rect">
              <a:avLst/>
            </a:prstGeom>
            <a:noFill/>
          </p:spPr>
          <p:txBody>
            <a:bodyPr wrap="square">
              <a:spAutoFit/>
            </a:bodyPr>
            <a:lstStyle/>
            <a:p>
              <a:pPr>
                <a:lnSpc>
                  <a:spcPct val="150000"/>
                </a:lnSpc>
              </a:pPr>
              <a:r>
                <a:rPr lang="en-GB" sz="1250" dirty="0">
                  <a:latin typeface="Linkpen 17a Print" panose="03050602060000000000" pitchFamily="66" charset="77"/>
                </a:rPr>
                <a:t>Swindon Mayor Charles MacPherson at a street party on Westcott Place.</a:t>
              </a:r>
            </a:p>
          </p:txBody>
        </p:sp>
        <p:pic>
          <p:nvPicPr>
            <p:cNvPr id="12" name="Picture 11">
              <a:extLst>
                <a:ext uri="{FF2B5EF4-FFF2-40B4-BE49-F238E27FC236}">
                  <a16:creationId xmlns:a16="http://schemas.microsoft.com/office/drawing/2014/main" id="{E297A769-3E05-C789-A041-7245DC80DB61}"/>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800000">
              <a:off x="6913376" y="5286425"/>
              <a:ext cx="350267" cy="248874"/>
            </a:xfrm>
            <a:prstGeom prst="rect">
              <a:avLst/>
            </a:prstGeom>
          </p:spPr>
        </p:pic>
      </p:grpSp>
      <p:grpSp>
        <p:nvGrpSpPr>
          <p:cNvPr id="20" name="Group 19" descr="An illustration of British flag bunting and multi coloured confetti. ">
            <a:extLst>
              <a:ext uri="{FF2B5EF4-FFF2-40B4-BE49-F238E27FC236}">
                <a16:creationId xmlns:a16="http://schemas.microsoft.com/office/drawing/2014/main" id="{201B5672-E0D3-3BA7-704B-9CBE2BA72FD8}"/>
              </a:ext>
            </a:extLst>
          </p:cNvPr>
          <p:cNvGrpSpPr/>
          <p:nvPr/>
        </p:nvGrpSpPr>
        <p:grpSpPr>
          <a:xfrm>
            <a:off x="9059158" y="-504938"/>
            <a:ext cx="4075176" cy="2864901"/>
            <a:chOff x="9059158" y="-504938"/>
            <a:chExt cx="4075176" cy="2864901"/>
          </a:xfrm>
        </p:grpSpPr>
        <p:pic>
          <p:nvPicPr>
            <p:cNvPr id="19" name="Picture 18" descr="Confetti and streamers on a black background&#10;&#10;AI-generated content may be incorrect.">
              <a:extLst>
                <a:ext uri="{FF2B5EF4-FFF2-40B4-BE49-F238E27FC236}">
                  <a16:creationId xmlns:a16="http://schemas.microsoft.com/office/drawing/2014/main" id="{A3727263-7E42-566F-BE67-132F6F80D78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389341">
              <a:off x="9872605" y="-504938"/>
              <a:ext cx="3261729" cy="2864901"/>
            </a:xfrm>
            <a:prstGeom prst="rect">
              <a:avLst/>
            </a:prstGeom>
          </p:spPr>
        </p:pic>
        <p:pic>
          <p:nvPicPr>
            <p:cNvPr id="15" name="Picture 14" descr="A red and white flag on a black background&#10;&#10;AI-generated content may be incorrect.">
              <a:extLst>
                <a:ext uri="{FF2B5EF4-FFF2-40B4-BE49-F238E27FC236}">
                  <a16:creationId xmlns:a16="http://schemas.microsoft.com/office/drawing/2014/main" id="{E582EBDD-9366-32E4-413F-1FAAF3D9E56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9059158" y="-104359"/>
              <a:ext cx="3132841" cy="2201775"/>
            </a:xfrm>
            <a:prstGeom prst="rect">
              <a:avLst/>
            </a:prstGeom>
          </p:spPr>
        </p:pic>
      </p:grpSp>
      <p:pic>
        <p:nvPicPr>
          <p:cNvPr id="17" name="Picture 16" descr="An illustration of Winston Churchill. He is wearing a suit, bow tie and holds a cane in one hand. He olds up the other hand to show the iconic V for victory symbol with his fingers. ">
            <a:extLst>
              <a:ext uri="{FF2B5EF4-FFF2-40B4-BE49-F238E27FC236}">
                <a16:creationId xmlns:a16="http://schemas.microsoft.com/office/drawing/2014/main" id="{BFFCC20A-CD59-32DD-CC68-9EB43F3AFAE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790005" y="2537401"/>
            <a:ext cx="2401994" cy="5208672"/>
          </a:xfrm>
          <a:prstGeom prst="rect">
            <a:avLst/>
          </a:prstGeom>
        </p:spPr>
      </p:pic>
      <p:pic>
        <p:nvPicPr>
          <p:cNvPr id="2" name="Picture 1">
            <a:extLst>
              <a:ext uri="{FF2B5EF4-FFF2-40B4-BE49-F238E27FC236}">
                <a16:creationId xmlns:a16="http://schemas.microsoft.com/office/drawing/2014/main" id="{077624CE-E2D6-F862-3D1B-00F253B91195}"/>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0664456" y="5603358"/>
            <a:ext cx="1527543" cy="1253200"/>
          </a:xfrm>
          <a:prstGeom prst="rect">
            <a:avLst/>
          </a:prstGeom>
        </p:spPr>
      </p:pic>
    </p:spTree>
    <p:extLst>
      <p:ext uri="{BB962C8B-B14F-4D97-AF65-F5344CB8AC3E}">
        <p14:creationId xmlns:p14="http://schemas.microsoft.com/office/powerpoint/2010/main" val="2117612167"/>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2" presetClass="entr" presetSubtype="1" fill="hold" nodeType="withEffect" p14:presetBounceEnd="50000">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14:bounceEnd="50000">
                                          <p:cBhvr additive="base">
                                            <p:cTn id="22" dur="10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23" dur="1000" fill="hold"/>
                                            <p:tgtEl>
                                              <p:spTgt spid="20"/>
                                            </p:tgtEl>
                                            <p:attrNameLst>
                                              <p:attrName>ppt_y</p:attrName>
                                            </p:attrNameLst>
                                          </p:cBhvr>
                                          <p:tavLst>
                                            <p:tav tm="0">
                                              <p:val>
                                                <p:strVal val="0-#ppt_h/2"/>
                                              </p:val>
                                            </p:tav>
                                            <p:tav tm="100000">
                                              <p:val>
                                                <p:strVal val="#ppt_y"/>
                                              </p:val>
                                            </p:tav>
                                          </p:tavLst>
                                        </p:anim>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par>
                                    <p:cTn id="36" presetID="2" presetClass="entr" presetSubtype="2" fill="hold" nodeType="withEffect" p14:presetBounceEnd="50000">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14:bounceEnd="50000">
                                          <p:cBhvr additive="base">
                                            <p:cTn id="38" dur="1000" fill="hold"/>
                                            <p:tgtEl>
                                              <p:spTgt spid="17"/>
                                            </p:tgtEl>
                                            <p:attrNameLst>
                                              <p:attrName>ppt_x</p:attrName>
                                            </p:attrNameLst>
                                          </p:cBhvr>
                                          <p:tavLst>
                                            <p:tav tm="0">
                                              <p:val>
                                                <p:strVal val="1+#ppt_w/2"/>
                                              </p:val>
                                            </p:tav>
                                            <p:tav tm="100000">
                                              <p:val>
                                                <p:strVal val="#ppt_x"/>
                                              </p:val>
                                            </p:tav>
                                          </p:tavLst>
                                        </p:anim>
                                        <p:anim calcmode="lin" valueType="num" p14:bounceEnd="50000">
                                          <p:cBhvr additive="base">
                                            <p:cTn id="39" dur="1000" fill="hold"/>
                                            <p:tgtEl>
                                              <p:spTgt spid="17"/>
                                            </p:tgtEl>
                                            <p:attrNameLst>
                                              <p:attrName>ppt_y</p:attrName>
                                            </p:attrNameLst>
                                          </p:cBhvr>
                                          <p:tavLst>
                                            <p:tav tm="0">
                                              <p:val>
                                                <p:strVal val="#ppt_y"/>
                                              </p:val>
                                            </p:tav>
                                            <p:tav tm="100000">
                                              <p:val>
                                                <p:strVal val="#ppt_y"/>
                                              </p:val>
                                            </p:tav>
                                          </p:tavLst>
                                        </p:anim>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P spid="6" grpId="0"/>
          <p:bldP spid="9" grpId="0"/>
          <p:bldP spid="11" grpId="0"/>
          <p:bldP spid="1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2" presetClass="entr" presetSubtype="1"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1000" fill="hold"/>
                                            <p:tgtEl>
                                              <p:spTgt spid="20"/>
                                            </p:tgtEl>
                                            <p:attrNameLst>
                                              <p:attrName>ppt_x</p:attrName>
                                            </p:attrNameLst>
                                          </p:cBhvr>
                                          <p:tavLst>
                                            <p:tav tm="0">
                                              <p:val>
                                                <p:strVal val="#ppt_x"/>
                                              </p:val>
                                            </p:tav>
                                            <p:tav tm="100000">
                                              <p:val>
                                                <p:strVal val="#ppt_x"/>
                                              </p:val>
                                            </p:tav>
                                          </p:tavLst>
                                        </p:anim>
                                        <p:anim calcmode="lin" valueType="num">
                                          <p:cBhvr additive="base">
                                            <p:cTn id="23" dur="1000" fill="hold"/>
                                            <p:tgtEl>
                                              <p:spTgt spid="20"/>
                                            </p:tgtEl>
                                            <p:attrNameLst>
                                              <p:attrName>ppt_y</p:attrName>
                                            </p:attrNameLst>
                                          </p:cBhvr>
                                          <p:tavLst>
                                            <p:tav tm="0">
                                              <p:val>
                                                <p:strVal val="0-#ppt_h/2"/>
                                              </p:val>
                                            </p:tav>
                                            <p:tav tm="100000">
                                              <p:val>
                                                <p:strVal val="#ppt_y"/>
                                              </p:val>
                                            </p:tav>
                                          </p:tavLst>
                                        </p:anim>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par>
                                    <p:cTn id="36" presetID="2" presetClass="entr" presetSubtype="2" fill="hold" nodeType="with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additive="base">
                                            <p:cTn id="38" dur="1000" fill="hold"/>
                                            <p:tgtEl>
                                              <p:spTgt spid="17"/>
                                            </p:tgtEl>
                                            <p:attrNameLst>
                                              <p:attrName>ppt_x</p:attrName>
                                            </p:attrNameLst>
                                          </p:cBhvr>
                                          <p:tavLst>
                                            <p:tav tm="0">
                                              <p:val>
                                                <p:strVal val="1+#ppt_w/2"/>
                                              </p:val>
                                            </p:tav>
                                            <p:tav tm="100000">
                                              <p:val>
                                                <p:strVal val="#ppt_x"/>
                                              </p:val>
                                            </p:tav>
                                          </p:tavLst>
                                        </p:anim>
                                        <p:anim calcmode="lin" valueType="num">
                                          <p:cBhvr additive="base">
                                            <p:cTn id="39" dur="1000" fill="hold"/>
                                            <p:tgtEl>
                                              <p:spTgt spid="17"/>
                                            </p:tgtEl>
                                            <p:attrNameLst>
                                              <p:attrName>ppt_y</p:attrName>
                                            </p:attrNameLst>
                                          </p:cBhvr>
                                          <p:tavLst>
                                            <p:tav tm="0">
                                              <p:val>
                                                <p:strVal val="#ppt_y"/>
                                              </p:val>
                                            </p:tav>
                                            <p:tav tm="100000">
                                              <p:val>
                                                <p:strVal val="#ppt_y"/>
                                              </p:val>
                                            </p:tav>
                                          </p:tavLst>
                                        </p:anim>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P spid="6" grpId="0"/>
          <p:bldP spid="9" grpId="0"/>
          <p:bldP spid="11" grpId="0"/>
          <p:bldP spid="10"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3">
            <a:extLst>
              <a:ext uri="{FF2B5EF4-FFF2-40B4-BE49-F238E27FC236}">
                <a16:creationId xmlns:a16="http://schemas.microsoft.com/office/drawing/2014/main" id="{418E7279-B957-387E-6164-F311AE6F5C51}"/>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World War 1 </a:t>
            </a:r>
          </a:p>
        </p:txBody>
      </p:sp>
      <p:sp>
        <p:nvSpPr>
          <p:cNvPr id="11" name="TextBox 10">
            <a:extLst>
              <a:ext uri="{FF2B5EF4-FFF2-40B4-BE49-F238E27FC236}">
                <a16:creationId xmlns:a16="http://schemas.microsoft.com/office/drawing/2014/main" id="{783B29E9-B659-A0BE-38AB-74617199D84A}"/>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was World War 1?</a:t>
            </a:r>
          </a:p>
        </p:txBody>
      </p:sp>
      <p:sp>
        <p:nvSpPr>
          <p:cNvPr id="19" name="Title 1">
            <a:extLst>
              <a:ext uri="{FF2B5EF4-FFF2-40B4-BE49-F238E27FC236}">
                <a16:creationId xmlns:a16="http://schemas.microsoft.com/office/drawing/2014/main" id="{43C07F3D-E785-0B40-0995-6C83881680F7}"/>
              </a:ext>
            </a:extLst>
          </p:cNvPr>
          <p:cNvSpPr txBox="1">
            <a:spLocks/>
          </p:cNvSpPr>
          <p:nvPr/>
        </p:nvSpPr>
        <p:spPr>
          <a:xfrm>
            <a:off x="708839" y="897354"/>
            <a:ext cx="6255488"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5000" dirty="0">
                <a:ln w="12700">
                  <a:noFill/>
                </a:ln>
                <a:latin typeface="Superclarendon Rg" panose="02060605060000020003" pitchFamily="18" charset="77"/>
              </a:rPr>
              <a:t>World War 1 </a:t>
            </a:r>
          </a:p>
        </p:txBody>
      </p:sp>
      <p:sp>
        <p:nvSpPr>
          <p:cNvPr id="15" name="TextBox 14">
            <a:extLst>
              <a:ext uri="{FF2B5EF4-FFF2-40B4-BE49-F238E27FC236}">
                <a16:creationId xmlns:a16="http://schemas.microsoft.com/office/drawing/2014/main" id="{79DBD3E1-A3D1-A9A4-6E32-28C8DDB3894B}"/>
              </a:ext>
            </a:extLst>
          </p:cNvPr>
          <p:cNvSpPr txBox="1"/>
          <p:nvPr/>
        </p:nvSpPr>
        <p:spPr>
          <a:xfrm>
            <a:off x="708838" y="1876817"/>
            <a:ext cx="6125192"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In the early 1900s, tensions in Europe were high as many countries competed with one another for power. </a:t>
            </a:r>
          </a:p>
        </p:txBody>
      </p:sp>
      <p:sp>
        <p:nvSpPr>
          <p:cNvPr id="20" name="TextBox 19">
            <a:extLst>
              <a:ext uri="{FF2B5EF4-FFF2-40B4-BE49-F238E27FC236}">
                <a16:creationId xmlns:a16="http://schemas.microsoft.com/office/drawing/2014/main" id="{EA197A6F-8F1F-D0D3-4437-51D55AABA262}"/>
              </a:ext>
            </a:extLst>
          </p:cNvPr>
          <p:cNvSpPr txBox="1"/>
          <p:nvPr/>
        </p:nvSpPr>
        <p:spPr>
          <a:xfrm>
            <a:off x="708838" y="2789694"/>
            <a:ext cx="6125192"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On the 28th of June 1914, the heir to the Austro-Hungarian Empire, Archduke Franz Ferdinand, was assassinated. </a:t>
            </a:r>
          </a:p>
        </p:txBody>
      </p:sp>
      <p:sp>
        <p:nvSpPr>
          <p:cNvPr id="21" name="TextBox 20">
            <a:extLst>
              <a:ext uri="{FF2B5EF4-FFF2-40B4-BE49-F238E27FC236}">
                <a16:creationId xmlns:a16="http://schemas.microsoft.com/office/drawing/2014/main" id="{230B9963-9EC6-A470-F064-F1B442C34FF6}"/>
              </a:ext>
            </a:extLst>
          </p:cNvPr>
          <p:cNvSpPr txBox="1"/>
          <p:nvPr/>
        </p:nvSpPr>
        <p:spPr>
          <a:xfrm>
            <a:off x="708838" y="3698092"/>
            <a:ext cx="6125192"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This event sparked a chain reaction of conflicts. Austria-Hungary blamed Serbia for the assassination and declared war on them. </a:t>
            </a:r>
          </a:p>
        </p:txBody>
      </p:sp>
      <p:sp>
        <p:nvSpPr>
          <p:cNvPr id="22" name="TextBox 21">
            <a:extLst>
              <a:ext uri="{FF2B5EF4-FFF2-40B4-BE49-F238E27FC236}">
                <a16:creationId xmlns:a16="http://schemas.microsoft.com/office/drawing/2014/main" id="{92BD2763-427B-26F4-ECC0-570D5EB84561}"/>
              </a:ext>
            </a:extLst>
          </p:cNvPr>
          <p:cNvSpPr txBox="1"/>
          <p:nvPr/>
        </p:nvSpPr>
        <p:spPr>
          <a:xfrm>
            <a:off x="708838" y="4914993"/>
            <a:ext cx="6125192"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Soon, other countries joined in to support their allies, and the war quickly spread.</a:t>
            </a:r>
          </a:p>
        </p:txBody>
      </p:sp>
      <p:grpSp>
        <p:nvGrpSpPr>
          <p:cNvPr id="23" name="Group 22" descr="A black and white photograph of the Archduke Franz Ferdinand. An older man with a moustache and medals on his uniform jacket.">
            <a:extLst>
              <a:ext uri="{FF2B5EF4-FFF2-40B4-BE49-F238E27FC236}">
                <a16:creationId xmlns:a16="http://schemas.microsoft.com/office/drawing/2014/main" id="{E2AB80A6-737A-0816-9D1A-EDAF0F1209B6}"/>
              </a:ext>
            </a:extLst>
          </p:cNvPr>
          <p:cNvGrpSpPr/>
          <p:nvPr/>
        </p:nvGrpSpPr>
        <p:grpSpPr>
          <a:xfrm>
            <a:off x="7277875" y="512222"/>
            <a:ext cx="4106819" cy="5759127"/>
            <a:chOff x="8474951" y="754781"/>
            <a:chExt cx="4106819" cy="5759127"/>
          </a:xfrm>
        </p:grpSpPr>
        <p:pic>
          <p:nvPicPr>
            <p:cNvPr id="24" name="Picture 23">
              <a:extLst>
                <a:ext uri="{FF2B5EF4-FFF2-40B4-BE49-F238E27FC236}">
                  <a16:creationId xmlns:a16="http://schemas.microsoft.com/office/drawing/2014/main" id="{0C8971A4-89C8-4C90-E567-F1388F0098F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42255" y="797995"/>
              <a:ext cx="4039515" cy="5715913"/>
            </a:xfrm>
            <a:prstGeom prst="rect">
              <a:avLst/>
            </a:prstGeom>
            <a:ln w="19050">
              <a:solidFill>
                <a:schemeClr val="tx1"/>
              </a:solidFill>
            </a:ln>
          </p:spPr>
        </p:pic>
        <p:sp>
          <p:nvSpPr>
            <p:cNvPr id="25" name="TextBox 24">
              <a:extLst>
                <a:ext uri="{FF2B5EF4-FFF2-40B4-BE49-F238E27FC236}">
                  <a16:creationId xmlns:a16="http://schemas.microsoft.com/office/drawing/2014/main" id="{49C85808-5447-CD17-0FAB-056B5D490B1E}"/>
                </a:ext>
              </a:extLst>
            </p:cNvPr>
            <p:cNvSpPr txBox="1"/>
            <p:nvPr/>
          </p:nvSpPr>
          <p:spPr>
            <a:xfrm>
              <a:off x="8474951" y="754781"/>
              <a:ext cx="2535850" cy="215444"/>
            </a:xfrm>
            <a:prstGeom prst="rect">
              <a:avLst/>
            </a:prstGeom>
            <a:noFill/>
          </p:spPr>
          <p:txBody>
            <a:bodyPr wrap="square">
              <a:spAutoFit/>
            </a:bodyPr>
            <a:lstStyle/>
            <a:p>
              <a:r>
                <a:rPr lang="en-GB" sz="800" b="0" i="0" dirty="0">
                  <a:solidFill>
                    <a:schemeClr val="bg1">
                      <a:lumMod val="50000"/>
                    </a:schemeClr>
                  </a:solidFill>
                  <a:effectLst/>
                  <a:latin typeface="Calibri" panose="020F0502020204030204" pitchFamily="34" charset="0"/>
                  <a:cs typeface="Calibri" panose="020F0502020204030204" pitchFamily="34" charset="0"/>
                </a:rPr>
                <a:t>© Public Domain from Wikimedia Commons</a:t>
              </a:r>
              <a:endParaRPr lang="en-GB" sz="800" dirty="0">
                <a:solidFill>
                  <a:schemeClr val="bg1">
                    <a:lumMod val="50000"/>
                  </a:schemeClr>
                </a:solidFill>
                <a:latin typeface="Calibri" panose="020F0502020204030204" pitchFamily="34" charset="0"/>
                <a:cs typeface="Calibri" panose="020F0502020204030204" pitchFamily="34" charset="0"/>
              </a:endParaRPr>
            </a:p>
          </p:txBody>
        </p:sp>
      </p:grpSp>
      <p:pic>
        <p:nvPicPr>
          <p:cNvPr id="14" name="Picture 13">
            <a:extLst>
              <a:ext uri="{FF2B5EF4-FFF2-40B4-BE49-F238E27FC236}">
                <a16:creationId xmlns:a16="http://schemas.microsoft.com/office/drawing/2014/main" id="{11FF5822-3429-DBEF-123F-377D534D46DE}"/>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64456" y="5603358"/>
            <a:ext cx="1527543" cy="1253200"/>
          </a:xfrm>
          <a:prstGeom prst="rect">
            <a:avLst/>
          </a:prstGeom>
        </p:spPr>
      </p:pic>
    </p:spTree>
    <p:extLst>
      <p:ext uri="{BB962C8B-B14F-4D97-AF65-F5344CB8AC3E}">
        <p14:creationId xmlns:p14="http://schemas.microsoft.com/office/powerpoint/2010/main" val="19963848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P spid="20" grpId="0"/>
      <p:bldP spid="21" grpId="0"/>
      <p:bldP spid="22"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BC120B94-05FC-E5D5-C011-A266CA204668}"/>
            </a:ext>
          </a:extLst>
        </p:cNvPr>
        <p:cNvGrpSpPr/>
        <p:nvPr/>
      </p:nvGrpSpPr>
      <p:grpSpPr>
        <a:xfrm>
          <a:off x="0" y="0"/>
          <a:ext cx="0" cy="0"/>
          <a:chOff x="0" y="0"/>
          <a:chExt cx="0" cy="0"/>
        </a:xfrm>
      </p:grpSpPr>
      <p:sp>
        <p:nvSpPr>
          <p:cNvPr id="16" name="Title 13">
            <a:extLst>
              <a:ext uri="{FF2B5EF4-FFF2-40B4-BE49-F238E27FC236}">
                <a16:creationId xmlns:a16="http://schemas.microsoft.com/office/drawing/2014/main" id="{6A98E2C8-2FC9-2B7B-97E1-B8E1334632D0}"/>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The People of Swindon</a:t>
            </a:r>
          </a:p>
        </p:txBody>
      </p:sp>
      <p:sp>
        <p:nvSpPr>
          <p:cNvPr id="3" name="TextBox 2">
            <a:extLst>
              <a:ext uri="{FF2B5EF4-FFF2-40B4-BE49-F238E27FC236}">
                <a16:creationId xmlns:a16="http://schemas.microsoft.com/office/drawing/2014/main" id="{1F4A7463-749D-A3F8-19C1-3324088B0E2F}"/>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role did Swindon play in World War 2?</a:t>
            </a:r>
          </a:p>
        </p:txBody>
      </p:sp>
      <p:sp>
        <p:nvSpPr>
          <p:cNvPr id="4" name="TextBox 3">
            <a:extLst>
              <a:ext uri="{FF2B5EF4-FFF2-40B4-BE49-F238E27FC236}">
                <a16:creationId xmlns:a16="http://schemas.microsoft.com/office/drawing/2014/main" id="{5B796B07-06CA-03F8-D40B-2C9DA2331F7C}"/>
              </a:ext>
            </a:extLst>
          </p:cNvPr>
          <p:cNvSpPr txBox="1"/>
          <p:nvPr/>
        </p:nvSpPr>
        <p:spPr>
          <a:xfrm>
            <a:off x="616744" y="1137595"/>
            <a:ext cx="5191299"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During the Second World War, Swindon played an important part in helping the country. </a:t>
            </a:r>
          </a:p>
        </p:txBody>
      </p:sp>
      <p:sp>
        <p:nvSpPr>
          <p:cNvPr id="5" name="TextBox 4">
            <a:extLst>
              <a:ext uri="{FF2B5EF4-FFF2-40B4-BE49-F238E27FC236}">
                <a16:creationId xmlns:a16="http://schemas.microsoft.com/office/drawing/2014/main" id="{0790FD5C-0914-D644-04D6-7FDFFCEAE93B}"/>
              </a:ext>
            </a:extLst>
          </p:cNvPr>
          <p:cNvSpPr txBox="1"/>
          <p:nvPr/>
        </p:nvSpPr>
        <p:spPr>
          <a:xfrm>
            <a:off x="616744" y="1899948"/>
            <a:ext cx="5510275"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 town’s railway factory was turned into a place where weapons, tanks, and aircraft parts were made for the army. </a:t>
            </a:r>
          </a:p>
        </p:txBody>
      </p:sp>
      <p:sp>
        <p:nvSpPr>
          <p:cNvPr id="6" name="TextBox 5">
            <a:extLst>
              <a:ext uri="{FF2B5EF4-FFF2-40B4-BE49-F238E27FC236}">
                <a16:creationId xmlns:a16="http://schemas.microsoft.com/office/drawing/2014/main" id="{A635AFAD-8605-658B-C8C4-DB0DEDD71FA2}"/>
              </a:ext>
            </a:extLst>
          </p:cNvPr>
          <p:cNvSpPr txBox="1"/>
          <p:nvPr/>
        </p:nvSpPr>
        <p:spPr>
          <a:xfrm>
            <a:off x="616744" y="2962384"/>
            <a:ext cx="5308257"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Many people from Swindon went to fight in different parts of the world, including Europe, the Middle East, and Asia. </a:t>
            </a:r>
          </a:p>
        </p:txBody>
      </p:sp>
      <p:sp>
        <p:nvSpPr>
          <p:cNvPr id="7" name="TextBox 6">
            <a:extLst>
              <a:ext uri="{FF2B5EF4-FFF2-40B4-BE49-F238E27FC236}">
                <a16:creationId xmlns:a16="http://schemas.microsoft.com/office/drawing/2014/main" id="{0AD0D6DA-3247-ECA5-AB4A-E4DBE923CDBA}"/>
              </a:ext>
            </a:extLst>
          </p:cNvPr>
          <p:cNvSpPr txBox="1"/>
          <p:nvPr/>
        </p:nvSpPr>
        <p:spPr>
          <a:xfrm>
            <a:off x="616744" y="4024820"/>
            <a:ext cx="5428759"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Women from Swindon also helped by working in factories and helping keep the railways running. </a:t>
            </a:r>
          </a:p>
        </p:txBody>
      </p:sp>
      <p:sp>
        <p:nvSpPr>
          <p:cNvPr id="8" name="TextBox 7">
            <a:extLst>
              <a:ext uri="{FF2B5EF4-FFF2-40B4-BE49-F238E27FC236}">
                <a16:creationId xmlns:a16="http://schemas.microsoft.com/office/drawing/2014/main" id="{35E48256-D15E-BD59-1A2D-4B58A7393805}"/>
              </a:ext>
            </a:extLst>
          </p:cNvPr>
          <p:cNvSpPr txBox="1"/>
          <p:nvPr/>
        </p:nvSpPr>
        <p:spPr>
          <a:xfrm>
            <a:off x="616745" y="4794723"/>
            <a:ext cx="4957382"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 people of Swindon worked hard to help Britain win the war.</a:t>
            </a:r>
          </a:p>
        </p:txBody>
      </p:sp>
      <p:grpSp>
        <p:nvGrpSpPr>
          <p:cNvPr id="15" name="Group 14" descr="An illustration of a military officer, a female factory worker, military nurse, fighter pilot and air raid warden.">
            <a:extLst>
              <a:ext uri="{FF2B5EF4-FFF2-40B4-BE49-F238E27FC236}">
                <a16:creationId xmlns:a16="http://schemas.microsoft.com/office/drawing/2014/main" id="{56F6DC92-79CC-B7D3-1305-49F161327B7C}"/>
              </a:ext>
            </a:extLst>
          </p:cNvPr>
          <p:cNvGrpSpPr/>
          <p:nvPr/>
        </p:nvGrpSpPr>
        <p:grpSpPr>
          <a:xfrm>
            <a:off x="6004143" y="1179418"/>
            <a:ext cx="5583305" cy="4474780"/>
            <a:chOff x="5710006" y="1111036"/>
            <a:chExt cx="6000543" cy="4809178"/>
          </a:xfrm>
        </p:grpSpPr>
        <p:pic>
          <p:nvPicPr>
            <p:cNvPr id="12" name="Picture 11" descr="A cartoon of a person wearing a trench coat&#10;&#10;AI-generated content may be incorrect.">
              <a:extLst>
                <a:ext uri="{FF2B5EF4-FFF2-40B4-BE49-F238E27FC236}">
                  <a16:creationId xmlns:a16="http://schemas.microsoft.com/office/drawing/2014/main" id="{74FD0E11-5635-A9A4-DDFC-E95DA559374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834414" y="1447917"/>
              <a:ext cx="1462320" cy="4243125"/>
            </a:xfrm>
            <a:prstGeom prst="rect">
              <a:avLst/>
            </a:prstGeom>
          </p:spPr>
        </p:pic>
        <p:pic>
          <p:nvPicPr>
            <p:cNvPr id="10" name="Picture 9" descr="A cartoon of a person wearing blue overalls&#10;&#10;AI-generated content may be incorrect.">
              <a:extLst>
                <a:ext uri="{FF2B5EF4-FFF2-40B4-BE49-F238E27FC236}">
                  <a16:creationId xmlns:a16="http://schemas.microsoft.com/office/drawing/2014/main" id="{23D0FB55-BED3-C684-CE64-DBCD0B89610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881325" y="1166958"/>
              <a:ext cx="1395057" cy="4524084"/>
            </a:xfrm>
            <a:prstGeom prst="rect">
              <a:avLst/>
            </a:prstGeom>
          </p:spPr>
        </p:pic>
        <p:pic>
          <p:nvPicPr>
            <p:cNvPr id="11" name="Picture 10" descr="A cartoon of a military uniform&#10;&#10;AI-generated content may be incorrect.">
              <a:extLst>
                <a:ext uri="{FF2B5EF4-FFF2-40B4-BE49-F238E27FC236}">
                  <a16:creationId xmlns:a16="http://schemas.microsoft.com/office/drawing/2014/main" id="{EAB1E394-BF32-4437-5FD7-ED7EE3DEC31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710006" y="1242328"/>
              <a:ext cx="1409309" cy="4677886"/>
            </a:xfrm>
            <a:prstGeom prst="rect">
              <a:avLst/>
            </a:prstGeom>
          </p:spPr>
        </p:pic>
        <p:pic>
          <p:nvPicPr>
            <p:cNvPr id="9" name="Picture 8" descr="A cartoon of a person in a long white dress&#10;&#10;AI-generated content may be incorrect.">
              <a:extLst>
                <a:ext uri="{FF2B5EF4-FFF2-40B4-BE49-F238E27FC236}">
                  <a16:creationId xmlns:a16="http://schemas.microsoft.com/office/drawing/2014/main" id="{E7572B25-C0A3-435D-02FE-4BF6DFC3E04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908977" y="1111036"/>
              <a:ext cx="1271858" cy="4705874"/>
            </a:xfrm>
            <a:prstGeom prst="rect">
              <a:avLst/>
            </a:prstGeom>
          </p:spPr>
        </p:pic>
        <p:pic>
          <p:nvPicPr>
            <p:cNvPr id="14" name="Picture 13" descr="A cartoon of a person in a uniform&#10;&#10;AI-generated content may be incorrect.">
              <a:extLst>
                <a:ext uri="{FF2B5EF4-FFF2-40B4-BE49-F238E27FC236}">
                  <a16:creationId xmlns:a16="http://schemas.microsoft.com/office/drawing/2014/main" id="{F168EAA9-948C-1C87-83A9-B7F3E987C6F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980494" y="1164828"/>
              <a:ext cx="1730055" cy="4755386"/>
            </a:xfrm>
            <a:prstGeom prst="rect">
              <a:avLst/>
            </a:prstGeom>
          </p:spPr>
        </p:pic>
      </p:grpSp>
      <p:pic>
        <p:nvPicPr>
          <p:cNvPr id="2" name="Picture 1">
            <a:extLst>
              <a:ext uri="{FF2B5EF4-FFF2-40B4-BE49-F238E27FC236}">
                <a16:creationId xmlns:a16="http://schemas.microsoft.com/office/drawing/2014/main" id="{543EF31C-549C-8F24-ABF9-0C5E1C6AF9F2}"/>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0664456" y="5603358"/>
            <a:ext cx="1527543" cy="1253200"/>
          </a:xfrm>
          <a:prstGeom prst="rect">
            <a:avLst/>
          </a:prstGeom>
        </p:spPr>
      </p:pic>
    </p:spTree>
    <p:extLst>
      <p:ext uri="{BB962C8B-B14F-4D97-AF65-F5344CB8AC3E}">
        <p14:creationId xmlns:p14="http://schemas.microsoft.com/office/powerpoint/2010/main" val="2095723091"/>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5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0000">
                                          <p:cBhvr additive="base">
                                            <p:cTn id="7" dur="1000" fill="hold"/>
                                            <p:tgtEl>
                                              <p:spTgt spid="15"/>
                                            </p:tgtEl>
                                            <p:attrNameLst>
                                              <p:attrName>ppt_x</p:attrName>
                                            </p:attrNameLst>
                                          </p:cBhvr>
                                          <p:tavLst>
                                            <p:tav tm="0">
                                              <p:val>
                                                <p:strVal val="#ppt_x"/>
                                              </p:val>
                                            </p:tav>
                                            <p:tav tm="100000">
                                              <p:val>
                                                <p:strVal val="#ppt_x"/>
                                              </p:val>
                                            </p:tav>
                                          </p:tavLst>
                                        </p:anim>
                                        <p:anim calcmode="lin" valueType="num" p14:bounceEnd="50000">
                                          <p:cBhvr additive="base">
                                            <p:cTn id="8" dur="1000" fill="hold"/>
                                            <p:tgtEl>
                                              <p:spTgt spid="15"/>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par>
                              <p:cTn id="21" fill="hold">
                                <p:stCondLst>
                                  <p:cond delay="2500"/>
                                </p:stCondLst>
                                <p:childTnLst>
                                  <p:par>
                                    <p:cTn id="22" presetID="10" presetClass="entr" presetSubtype="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ppt_x"/>
                                              </p:val>
                                            </p:tav>
                                            <p:tav tm="100000">
                                              <p:val>
                                                <p:strVal val="#ppt_x"/>
                                              </p:val>
                                            </p:tav>
                                          </p:tavLst>
                                        </p:anim>
                                        <p:anim calcmode="lin" valueType="num">
                                          <p:cBhvr additive="base">
                                            <p:cTn id="8" dur="1000" fill="hold"/>
                                            <p:tgtEl>
                                              <p:spTgt spid="15"/>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par>
                              <p:cTn id="21" fill="hold">
                                <p:stCondLst>
                                  <p:cond delay="2500"/>
                                </p:stCondLst>
                                <p:childTnLst>
                                  <p:par>
                                    <p:cTn id="22" presetID="10" presetClass="entr" presetSubtype="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80C1FF3-4D2C-9016-1E36-7FA51A017FB9}"/>
            </a:ext>
          </a:extLst>
        </p:cNvPr>
        <p:cNvGrpSpPr/>
        <p:nvPr/>
      </p:nvGrpSpPr>
      <p:grpSpPr>
        <a:xfrm>
          <a:off x="0" y="0"/>
          <a:ext cx="0" cy="0"/>
          <a:chOff x="0" y="0"/>
          <a:chExt cx="0" cy="0"/>
        </a:xfrm>
      </p:grpSpPr>
      <p:sp>
        <p:nvSpPr>
          <p:cNvPr id="4" name="Title 13">
            <a:extLst>
              <a:ext uri="{FF2B5EF4-FFF2-40B4-BE49-F238E27FC236}">
                <a16:creationId xmlns:a16="http://schemas.microsoft.com/office/drawing/2014/main" id="{1F63E922-FACF-12D8-B8C8-49DEDBB3B66A}"/>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The Allies and he Central Powers</a:t>
            </a:r>
          </a:p>
        </p:txBody>
      </p:sp>
      <p:sp>
        <p:nvSpPr>
          <p:cNvPr id="11" name="TextBox 10">
            <a:extLst>
              <a:ext uri="{FF2B5EF4-FFF2-40B4-BE49-F238E27FC236}">
                <a16:creationId xmlns:a16="http://schemas.microsoft.com/office/drawing/2014/main" id="{0C212421-6C45-FF8E-7143-EE42F048227A}"/>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was World War 1?</a:t>
            </a:r>
          </a:p>
        </p:txBody>
      </p:sp>
      <p:sp>
        <p:nvSpPr>
          <p:cNvPr id="3" name="TextBox 2">
            <a:extLst>
              <a:ext uri="{FF2B5EF4-FFF2-40B4-BE49-F238E27FC236}">
                <a16:creationId xmlns:a16="http://schemas.microsoft.com/office/drawing/2014/main" id="{9485592B-C146-CC9A-3306-D1C189C31217}"/>
              </a:ext>
            </a:extLst>
          </p:cNvPr>
          <p:cNvSpPr txBox="1"/>
          <p:nvPr/>
        </p:nvSpPr>
        <p:spPr>
          <a:xfrm>
            <a:off x="547432" y="453515"/>
            <a:ext cx="7150540"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World War 1, as it later came to be known, involved many countries from different parts of the world. </a:t>
            </a:r>
          </a:p>
        </p:txBody>
      </p:sp>
      <p:sp>
        <p:nvSpPr>
          <p:cNvPr id="5" name="TextBox 4">
            <a:extLst>
              <a:ext uri="{FF2B5EF4-FFF2-40B4-BE49-F238E27FC236}">
                <a16:creationId xmlns:a16="http://schemas.microsoft.com/office/drawing/2014/main" id="{350BDC9A-FF89-34BE-B696-0A41FD3FEBC5}"/>
              </a:ext>
            </a:extLst>
          </p:cNvPr>
          <p:cNvSpPr txBox="1"/>
          <p:nvPr/>
        </p:nvSpPr>
        <p:spPr>
          <a:xfrm>
            <a:off x="547432" y="1182016"/>
            <a:ext cx="6125192" cy="367408"/>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 two sides were called the Allies and the Central Powers.</a:t>
            </a:r>
          </a:p>
        </p:txBody>
      </p:sp>
      <p:sp>
        <p:nvSpPr>
          <p:cNvPr id="6" name="TextBox 5">
            <a:extLst>
              <a:ext uri="{FF2B5EF4-FFF2-40B4-BE49-F238E27FC236}">
                <a16:creationId xmlns:a16="http://schemas.microsoft.com/office/drawing/2014/main" id="{3193FAF3-2F3A-3A97-8B7F-163446BCE141}"/>
              </a:ext>
            </a:extLst>
          </p:cNvPr>
          <p:cNvSpPr txBox="1"/>
          <p:nvPr/>
        </p:nvSpPr>
        <p:spPr>
          <a:xfrm>
            <a:off x="547431" y="1608581"/>
            <a:ext cx="7278131"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 Allies included countries such as Britain, France, Russia, and later, the United States. </a:t>
            </a:r>
          </a:p>
        </p:txBody>
      </p:sp>
      <p:sp>
        <p:nvSpPr>
          <p:cNvPr id="8" name="TextBox 7">
            <a:extLst>
              <a:ext uri="{FF2B5EF4-FFF2-40B4-BE49-F238E27FC236}">
                <a16:creationId xmlns:a16="http://schemas.microsoft.com/office/drawing/2014/main" id="{7F51E81D-32E9-B0ED-814C-0ADDD4B27AFB}"/>
              </a:ext>
            </a:extLst>
          </p:cNvPr>
          <p:cNvSpPr txBox="1"/>
          <p:nvPr/>
        </p:nvSpPr>
        <p:spPr>
          <a:xfrm>
            <a:off x="547431" y="2347715"/>
            <a:ext cx="7444785"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They fought against the Central Powers, which included Germany, Austria-Hungary, and the Ottoman Empire (present-day Turkey).</a:t>
            </a:r>
          </a:p>
        </p:txBody>
      </p:sp>
      <p:sp>
        <p:nvSpPr>
          <p:cNvPr id="9" name="TextBox 8">
            <a:extLst>
              <a:ext uri="{FF2B5EF4-FFF2-40B4-BE49-F238E27FC236}">
                <a16:creationId xmlns:a16="http://schemas.microsoft.com/office/drawing/2014/main" id="{3D62B690-A985-3A9C-DD33-CA3F312DE051}"/>
              </a:ext>
            </a:extLst>
          </p:cNvPr>
          <p:cNvSpPr txBox="1"/>
          <p:nvPr/>
        </p:nvSpPr>
        <p:spPr>
          <a:xfrm>
            <a:off x="547432" y="3112852"/>
            <a:ext cx="7444784"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It's important to remember that World War 1 was not just fought in Europe. Battles also took place in other parts of the world, such as Africa, the Middle East, and even at sea.</a:t>
            </a:r>
          </a:p>
        </p:txBody>
      </p:sp>
      <p:pic>
        <p:nvPicPr>
          <p:cNvPr id="12" name="Picture 11" descr="A timeline spanning from AD 1910 to AD 2020. On it is highlighted,&#10;'28th July 1914 World War 1 Begins'&#10;'4th August 1914 Britain declares war on Germany'&#10;'11th November 1918 World War Ends'&#10;">
            <a:extLst>
              <a:ext uri="{FF2B5EF4-FFF2-40B4-BE49-F238E27FC236}">
                <a16:creationId xmlns:a16="http://schemas.microsoft.com/office/drawing/2014/main" id="{9FEA440F-BE5D-101D-89DE-5688DA78130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3617" y="4279817"/>
            <a:ext cx="11264766" cy="1968489"/>
          </a:xfrm>
          <a:prstGeom prst="rect">
            <a:avLst/>
          </a:prstGeom>
        </p:spPr>
      </p:pic>
      <p:grpSp>
        <p:nvGrpSpPr>
          <p:cNvPr id="18" name="Group 17" descr="Daily Mail reports on the outbreak of World War 1&#10;">
            <a:extLst>
              <a:ext uri="{FF2B5EF4-FFF2-40B4-BE49-F238E27FC236}">
                <a16:creationId xmlns:a16="http://schemas.microsoft.com/office/drawing/2014/main" id="{BD3B7BDC-F33A-C497-697F-C404252F8D6E}"/>
              </a:ext>
            </a:extLst>
          </p:cNvPr>
          <p:cNvGrpSpPr/>
          <p:nvPr/>
        </p:nvGrpSpPr>
        <p:grpSpPr>
          <a:xfrm>
            <a:off x="4038630" y="4032176"/>
            <a:ext cx="3970721" cy="361381"/>
            <a:chOff x="4017364" y="4032176"/>
            <a:chExt cx="3970721" cy="361381"/>
          </a:xfrm>
        </p:grpSpPr>
        <p:sp>
          <p:nvSpPr>
            <p:cNvPr id="16" name="TextBox 15">
              <a:extLst>
                <a:ext uri="{FF2B5EF4-FFF2-40B4-BE49-F238E27FC236}">
                  <a16:creationId xmlns:a16="http://schemas.microsoft.com/office/drawing/2014/main" id="{5B4642FC-FA5A-4E94-EEF2-EA2BB833A033}"/>
                </a:ext>
              </a:extLst>
            </p:cNvPr>
            <p:cNvSpPr txBox="1"/>
            <p:nvPr/>
          </p:nvSpPr>
          <p:spPr>
            <a:xfrm>
              <a:off x="4017364" y="4032176"/>
              <a:ext cx="3647041" cy="361381"/>
            </a:xfrm>
            <a:prstGeom prst="rect">
              <a:avLst/>
            </a:prstGeom>
            <a:noFill/>
          </p:spPr>
          <p:txBody>
            <a:bodyPr wrap="square">
              <a:spAutoFit/>
            </a:bodyPr>
            <a:lstStyle/>
            <a:p>
              <a:pPr algn="r">
                <a:lnSpc>
                  <a:spcPct val="150000"/>
                </a:lnSpc>
              </a:pPr>
              <a:r>
                <a:rPr lang="en-GB" sz="1300" dirty="0">
                  <a:latin typeface="Linkpen 17a Print" panose="03050602060000000000" pitchFamily="66" charset="77"/>
                </a:rPr>
                <a:t>Daily Mail reports on the outbreak of World War 1</a:t>
              </a:r>
            </a:p>
          </p:txBody>
        </p:sp>
        <p:pic>
          <p:nvPicPr>
            <p:cNvPr id="17" name="Picture 16">
              <a:extLst>
                <a:ext uri="{FF2B5EF4-FFF2-40B4-BE49-F238E27FC236}">
                  <a16:creationId xmlns:a16="http://schemas.microsoft.com/office/drawing/2014/main" id="{F5C5E345-32FC-4809-5884-6F97A38EEA86}"/>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637818" y="4106414"/>
              <a:ext cx="350267" cy="248874"/>
            </a:xfrm>
            <a:prstGeom prst="rect">
              <a:avLst/>
            </a:prstGeom>
          </p:spPr>
        </p:pic>
      </p:grpSp>
      <p:grpSp>
        <p:nvGrpSpPr>
          <p:cNvPr id="13" name="Group 12" descr="A photograph of a news paper reporting that 'Great Britain Declares War on Germany'.">
            <a:extLst>
              <a:ext uri="{FF2B5EF4-FFF2-40B4-BE49-F238E27FC236}">
                <a16:creationId xmlns:a16="http://schemas.microsoft.com/office/drawing/2014/main" id="{50180F28-FA1A-EFC1-AF1B-DE9CAA4BE3A8}"/>
              </a:ext>
            </a:extLst>
          </p:cNvPr>
          <p:cNvGrpSpPr/>
          <p:nvPr/>
        </p:nvGrpSpPr>
        <p:grpSpPr>
          <a:xfrm>
            <a:off x="8035491" y="338694"/>
            <a:ext cx="3448667" cy="3951757"/>
            <a:chOff x="1097245" y="294455"/>
            <a:chExt cx="4063961" cy="4656810"/>
          </a:xfrm>
        </p:grpSpPr>
        <p:pic>
          <p:nvPicPr>
            <p:cNvPr id="14" name="Picture 13">
              <a:extLst>
                <a:ext uri="{FF2B5EF4-FFF2-40B4-BE49-F238E27FC236}">
                  <a16:creationId xmlns:a16="http://schemas.microsoft.com/office/drawing/2014/main" id="{06F3BE0D-6C41-46E2-E95F-F0E3845646C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236157" y="523321"/>
              <a:ext cx="3925049" cy="4427944"/>
            </a:xfrm>
            <a:prstGeom prst="rect">
              <a:avLst/>
            </a:prstGeom>
            <a:ln w="28575">
              <a:solidFill>
                <a:schemeClr val="tx1"/>
              </a:solidFill>
            </a:ln>
          </p:spPr>
        </p:pic>
        <p:sp>
          <p:nvSpPr>
            <p:cNvPr id="15" name="TextBox 14">
              <a:extLst>
                <a:ext uri="{FF2B5EF4-FFF2-40B4-BE49-F238E27FC236}">
                  <a16:creationId xmlns:a16="http://schemas.microsoft.com/office/drawing/2014/main" id="{3B3F90BC-DD70-1A1E-7484-6FF311A56043}"/>
                </a:ext>
              </a:extLst>
            </p:cNvPr>
            <p:cNvSpPr txBox="1"/>
            <p:nvPr/>
          </p:nvSpPr>
          <p:spPr>
            <a:xfrm>
              <a:off x="1097245" y="294455"/>
              <a:ext cx="3065164" cy="253882"/>
            </a:xfrm>
            <a:prstGeom prst="rect">
              <a:avLst/>
            </a:prstGeom>
            <a:noFill/>
          </p:spPr>
          <p:txBody>
            <a:bodyPr wrap="square">
              <a:spAutoFit/>
            </a:bodyPr>
            <a:lstStyle/>
            <a:p>
              <a:r>
                <a:rPr lang="en-GB" sz="800" b="0" i="0" dirty="0">
                  <a:solidFill>
                    <a:schemeClr val="bg1">
                      <a:lumMod val="75000"/>
                    </a:schemeClr>
                  </a:solidFill>
                  <a:effectLst/>
                  <a:latin typeface="Calibri" panose="020F0502020204030204" pitchFamily="34" charset="0"/>
                  <a:cs typeface="Calibri" panose="020F0502020204030204" pitchFamily="34" charset="0"/>
                </a:rPr>
                <a:t>© Public Domain from Wikimedia Commons</a:t>
              </a:r>
              <a:endParaRPr lang="en-GB" sz="800" dirty="0">
                <a:solidFill>
                  <a:schemeClr val="bg1">
                    <a:lumMod val="75000"/>
                  </a:schemeClr>
                </a:solidFill>
                <a:latin typeface="Calibri" panose="020F0502020204030204" pitchFamily="34" charset="0"/>
                <a:cs typeface="Calibri" panose="020F0502020204030204" pitchFamily="34" charset="0"/>
              </a:endParaRPr>
            </a:p>
          </p:txBody>
        </p:sp>
      </p:grpSp>
      <p:pic>
        <p:nvPicPr>
          <p:cNvPr id="2" name="Picture 1">
            <a:extLst>
              <a:ext uri="{FF2B5EF4-FFF2-40B4-BE49-F238E27FC236}">
                <a16:creationId xmlns:a16="http://schemas.microsoft.com/office/drawing/2014/main" id="{8434B45A-9256-D96A-E918-251E09CC51F9}"/>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664456" y="5603358"/>
            <a:ext cx="1527543" cy="1253200"/>
          </a:xfrm>
          <a:prstGeom prst="rect">
            <a:avLst/>
          </a:prstGeom>
        </p:spPr>
      </p:pic>
    </p:spTree>
    <p:extLst>
      <p:ext uri="{BB962C8B-B14F-4D97-AF65-F5344CB8AC3E}">
        <p14:creationId xmlns:p14="http://schemas.microsoft.com/office/powerpoint/2010/main" val="272042755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8"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9E5C373-7A6A-2BA1-DC3C-32B802E7C69F}"/>
            </a:ext>
          </a:extLst>
        </p:cNvPr>
        <p:cNvGrpSpPr/>
        <p:nvPr/>
      </p:nvGrpSpPr>
      <p:grpSpPr>
        <a:xfrm>
          <a:off x="0" y="0"/>
          <a:ext cx="0" cy="0"/>
          <a:chOff x="0" y="0"/>
          <a:chExt cx="0" cy="0"/>
        </a:xfrm>
      </p:grpSpPr>
      <p:sp>
        <p:nvSpPr>
          <p:cNvPr id="3" name="Title 13">
            <a:extLst>
              <a:ext uri="{FF2B5EF4-FFF2-40B4-BE49-F238E27FC236}">
                <a16:creationId xmlns:a16="http://schemas.microsoft.com/office/drawing/2014/main" id="{5E7A4418-B242-FE35-8B36-77B383A60C96}"/>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The Swindon Works Hooter</a:t>
            </a:r>
          </a:p>
        </p:txBody>
      </p:sp>
      <p:sp>
        <p:nvSpPr>
          <p:cNvPr id="11" name="TextBox 10">
            <a:extLst>
              <a:ext uri="{FF2B5EF4-FFF2-40B4-BE49-F238E27FC236}">
                <a16:creationId xmlns:a16="http://schemas.microsoft.com/office/drawing/2014/main" id="{C51826D4-C5E6-BAAA-3C4A-EFF8845E1BA3}"/>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role did Swindon play in World War 1?</a:t>
            </a:r>
          </a:p>
        </p:txBody>
      </p:sp>
      <p:grpSp>
        <p:nvGrpSpPr>
          <p:cNvPr id="15" name="Group 14" descr="A black and white photograph of the Great Western Railway in Swindon. It is a large brick building. On it the Swindon Works Hooter is circled. ">
            <a:extLst>
              <a:ext uri="{FF2B5EF4-FFF2-40B4-BE49-F238E27FC236}">
                <a16:creationId xmlns:a16="http://schemas.microsoft.com/office/drawing/2014/main" id="{7304B1B8-A0CF-33B4-3606-A045ACAB6B91}"/>
              </a:ext>
            </a:extLst>
          </p:cNvPr>
          <p:cNvGrpSpPr/>
          <p:nvPr/>
        </p:nvGrpSpPr>
        <p:grpSpPr>
          <a:xfrm>
            <a:off x="431170" y="386297"/>
            <a:ext cx="4683089" cy="5778550"/>
            <a:chOff x="431170" y="386297"/>
            <a:chExt cx="4683089" cy="5778550"/>
          </a:xfrm>
        </p:grpSpPr>
        <p:pic>
          <p:nvPicPr>
            <p:cNvPr id="9" name="Picture 8" descr="A factory with smoke coming out of the chimney&#10;&#10;AI-generated content may be incorrect.">
              <a:extLst>
                <a:ext uri="{FF2B5EF4-FFF2-40B4-BE49-F238E27FC236}">
                  <a16:creationId xmlns:a16="http://schemas.microsoft.com/office/drawing/2014/main" id="{634A90D0-9038-7433-A615-ED88997C1BE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5598" y="423954"/>
              <a:ext cx="4608661" cy="5740893"/>
            </a:xfrm>
            <a:prstGeom prst="rect">
              <a:avLst/>
            </a:prstGeom>
            <a:noFill/>
            <a:ln w="19050">
              <a:solidFill>
                <a:schemeClr val="tx1"/>
              </a:solidFill>
            </a:ln>
          </p:spPr>
        </p:pic>
        <p:sp>
          <p:nvSpPr>
            <p:cNvPr id="14" name="TextBox 13">
              <a:extLst>
                <a:ext uri="{FF2B5EF4-FFF2-40B4-BE49-F238E27FC236}">
                  <a16:creationId xmlns:a16="http://schemas.microsoft.com/office/drawing/2014/main" id="{2F7FB655-F5E4-4F2E-2927-D25C0470CCA7}"/>
                </a:ext>
              </a:extLst>
            </p:cNvPr>
            <p:cNvSpPr txBox="1"/>
            <p:nvPr/>
          </p:nvSpPr>
          <p:spPr>
            <a:xfrm>
              <a:off x="431170" y="386297"/>
              <a:ext cx="2601090" cy="215444"/>
            </a:xfrm>
            <a:prstGeom prst="rect">
              <a:avLst/>
            </a:prstGeom>
            <a:noFill/>
          </p:spPr>
          <p:txBody>
            <a:bodyPr wrap="square">
              <a:spAutoFit/>
            </a:bodyPr>
            <a:lstStyle/>
            <a:p>
              <a:r>
                <a:rPr lang="en-GB" sz="800" dirty="0">
                  <a:solidFill>
                    <a:schemeClr val="bg1">
                      <a:lumMod val="50000"/>
                    </a:schemeClr>
                  </a:solidFill>
                  <a:latin typeface="Calibri" panose="020F0502020204030204" pitchFamily="34" charset="0"/>
                  <a:cs typeface="Calibri" panose="020F0502020204030204" pitchFamily="34" charset="0"/>
                </a:rPr>
                <a:t>© Historic England ref: bb87_04338</a:t>
              </a:r>
            </a:p>
          </p:txBody>
        </p:sp>
      </p:grpSp>
      <p:pic>
        <p:nvPicPr>
          <p:cNvPr id="12" name="Picture 11" descr="A purple circle highlighting the Swindon Works Hooter. ">
            <a:extLst>
              <a:ext uri="{FF2B5EF4-FFF2-40B4-BE49-F238E27FC236}">
                <a16:creationId xmlns:a16="http://schemas.microsoft.com/office/drawing/2014/main" id="{99687FF6-26F6-B6B6-4953-CB0A59EE472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63526" y="1603437"/>
            <a:ext cx="5016500" cy="1384300"/>
          </a:xfrm>
          <a:prstGeom prst="rect">
            <a:avLst/>
          </a:prstGeom>
        </p:spPr>
      </p:pic>
      <p:sp>
        <p:nvSpPr>
          <p:cNvPr id="4" name="TextBox 3">
            <a:extLst>
              <a:ext uri="{FF2B5EF4-FFF2-40B4-BE49-F238E27FC236}">
                <a16:creationId xmlns:a16="http://schemas.microsoft.com/office/drawing/2014/main" id="{F834598E-F1A0-E1CA-0400-C938B2F17725}"/>
              </a:ext>
            </a:extLst>
          </p:cNvPr>
          <p:cNvSpPr txBox="1"/>
          <p:nvPr/>
        </p:nvSpPr>
        <p:spPr>
          <a:xfrm>
            <a:off x="5391927" y="535265"/>
            <a:ext cx="6125192"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At 7:49 pm on Tuesday, 4th August 1914, the sound of ten blasts from the Great Western Railway (GWR) Swindon Works hooter rang out, marking the start of the First World War. </a:t>
            </a:r>
          </a:p>
        </p:txBody>
      </p:sp>
      <p:grpSp>
        <p:nvGrpSpPr>
          <p:cNvPr id="10" name="Group 9" descr="The Swindon Works hooter which has been described as ‘the sound of Swindon for 100 years.’&#10;">
            <a:extLst>
              <a:ext uri="{FF2B5EF4-FFF2-40B4-BE49-F238E27FC236}">
                <a16:creationId xmlns:a16="http://schemas.microsoft.com/office/drawing/2014/main" id="{38699250-4FD8-F3DC-5AEC-DF0D78487DFA}"/>
              </a:ext>
            </a:extLst>
          </p:cNvPr>
          <p:cNvGrpSpPr/>
          <p:nvPr/>
        </p:nvGrpSpPr>
        <p:grpSpPr>
          <a:xfrm>
            <a:off x="5772187" y="1694795"/>
            <a:ext cx="5498354" cy="1137858"/>
            <a:chOff x="5772187" y="1694795"/>
            <a:chExt cx="5498354" cy="1137858"/>
          </a:xfrm>
        </p:grpSpPr>
        <p:sp>
          <p:nvSpPr>
            <p:cNvPr id="13" name="Rectangle 12" descr="The Swindon Works hooter which has been described as ‘the sound of Swindon for 100 years.’&#10;">
              <a:extLst>
                <a:ext uri="{FF2B5EF4-FFF2-40B4-BE49-F238E27FC236}">
                  <a16:creationId xmlns:a16="http://schemas.microsoft.com/office/drawing/2014/main" id="{E8C0CE6E-E867-0764-A8E1-7D1FE1C15944}"/>
                </a:ext>
              </a:extLst>
            </p:cNvPr>
            <p:cNvSpPr/>
            <p:nvPr/>
          </p:nvSpPr>
          <p:spPr>
            <a:xfrm>
              <a:off x="5772187" y="1694795"/>
              <a:ext cx="5498354" cy="11378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3738A24A-07CE-9DA5-5A42-366ACDF61CDC}"/>
                </a:ext>
              </a:extLst>
            </p:cNvPr>
            <p:cNvSpPr txBox="1"/>
            <p:nvPr/>
          </p:nvSpPr>
          <p:spPr>
            <a:xfrm>
              <a:off x="5946273" y="1924871"/>
              <a:ext cx="5016499"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 Swindon Works hooter which has been described as ‘the sound of Swindon for 100 years.’</a:t>
              </a:r>
            </a:p>
          </p:txBody>
        </p:sp>
      </p:grpSp>
      <p:sp>
        <p:nvSpPr>
          <p:cNvPr id="5" name="TextBox 4">
            <a:extLst>
              <a:ext uri="{FF2B5EF4-FFF2-40B4-BE49-F238E27FC236}">
                <a16:creationId xmlns:a16="http://schemas.microsoft.com/office/drawing/2014/main" id="{2F17E02F-7BDE-B921-742C-D64DBA56A679}"/>
              </a:ext>
            </a:extLst>
          </p:cNvPr>
          <p:cNvSpPr txBox="1"/>
          <p:nvPr/>
        </p:nvSpPr>
        <p:spPr>
          <a:xfrm>
            <a:off x="5391927" y="3088336"/>
            <a:ext cx="6125192" cy="367408"/>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 hooter's signal sparked immediate action. </a:t>
            </a:r>
          </a:p>
        </p:txBody>
      </p:sp>
      <p:sp>
        <p:nvSpPr>
          <p:cNvPr id="6" name="TextBox 5">
            <a:extLst>
              <a:ext uri="{FF2B5EF4-FFF2-40B4-BE49-F238E27FC236}">
                <a16:creationId xmlns:a16="http://schemas.microsoft.com/office/drawing/2014/main" id="{E925B556-C48A-D426-6E98-89EBE6432380}"/>
              </a:ext>
            </a:extLst>
          </p:cNvPr>
          <p:cNvSpPr txBox="1"/>
          <p:nvPr/>
        </p:nvSpPr>
        <p:spPr>
          <a:xfrm>
            <a:off x="5391927" y="3647701"/>
            <a:ext cx="6125192"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Crowds gathered in New Town Park and the Old Town Drill Hall as men rushed to enlist.</a:t>
            </a:r>
          </a:p>
        </p:txBody>
      </p:sp>
      <p:sp>
        <p:nvSpPr>
          <p:cNvPr id="7" name="TextBox 6">
            <a:extLst>
              <a:ext uri="{FF2B5EF4-FFF2-40B4-BE49-F238E27FC236}">
                <a16:creationId xmlns:a16="http://schemas.microsoft.com/office/drawing/2014/main" id="{05AD9194-943B-0CFC-8D64-0AFA0DD01E98}"/>
              </a:ext>
            </a:extLst>
          </p:cNvPr>
          <p:cNvSpPr txBox="1"/>
          <p:nvPr/>
        </p:nvSpPr>
        <p:spPr>
          <a:xfrm>
            <a:off x="5391927" y="4473892"/>
            <a:ext cx="5570240"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At the start of the War, optimism ran high as many believed the conflict would be over by Christmas.</a:t>
            </a:r>
          </a:p>
        </p:txBody>
      </p:sp>
      <p:pic>
        <p:nvPicPr>
          <p:cNvPr id="2" name="Picture 1">
            <a:extLst>
              <a:ext uri="{FF2B5EF4-FFF2-40B4-BE49-F238E27FC236}">
                <a16:creationId xmlns:a16="http://schemas.microsoft.com/office/drawing/2014/main" id="{ADCA1BE3-C42E-FA77-9720-D91EC38618D8}"/>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64456" y="5603358"/>
            <a:ext cx="1527543" cy="1253200"/>
          </a:xfrm>
          <a:prstGeom prst="rect">
            <a:avLst/>
          </a:prstGeom>
        </p:spPr>
      </p:pic>
    </p:spTree>
    <p:extLst>
      <p:ext uri="{BB962C8B-B14F-4D97-AF65-F5344CB8AC3E}">
        <p14:creationId xmlns:p14="http://schemas.microsoft.com/office/powerpoint/2010/main" val="5432179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0" presetClass="entr" presetSubtype="0"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D8C77400-C947-1C26-8B58-BDE0499EE575}"/>
            </a:ext>
          </a:extLst>
        </p:cNvPr>
        <p:cNvGrpSpPr/>
        <p:nvPr/>
      </p:nvGrpSpPr>
      <p:grpSpPr>
        <a:xfrm>
          <a:off x="0" y="0"/>
          <a:ext cx="0" cy="0"/>
          <a:chOff x="0" y="0"/>
          <a:chExt cx="0" cy="0"/>
        </a:xfrm>
      </p:grpSpPr>
      <p:sp>
        <p:nvSpPr>
          <p:cNvPr id="8" name="Title 13">
            <a:extLst>
              <a:ext uri="{FF2B5EF4-FFF2-40B4-BE49-F238E27FC236}">
                <a16:creationId xmlns:a16="http://schemas.microsoft.com/office/drawing/2014/main" id="{4C851963-3CD2-0108-82AF-00B53002D544}"/>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Britons Wants You!</a:t>
            </a:r>
          </a:p>
        </p:txBody>
      </p:sp>
      <p:sp>
        <p:nvSpPr>
          <p:cNvPr id="4" name="TextBox 3">
            <a:extLst>
              <a:ext uri="{FF2B5EF4-FFF2-40B4-BE49-F238E27FC236}">
                <a16:creationId xmlns:a16="http://schemas.microsoft.com/office/drawing/2014/main" id="{260D1656-30F5-E348-1E45-88A06960D2DA}"/>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role did Swindon play in World War 1?</a:t>
            </a:r>
          </a:p>
        </p:txBody>
      </p:sp>
      <p:sp>
        <p:nvSpPr>
          <p:cNvPr id="3" name="TextBox 2">
            <a:extLst>
              <a:ext uri="{FF2B5EF4-FFF2-40B4-BE49-F238E27FC236}">
                <a16:creationId xmlns:a16="http://schemas.microsoft.com/office/drawing/2014/main" id="{8FAB33FF-4F2F-2F30-0469-20E151E782FC}"/>
              </a:ext>
            </a:extLst>
          </p:cNvPr>
          <p:cNvSpPr txBox="1"/>
          <p:nvPr/>
        </p:nvSpPr>
        <p:spPr>
          <a:xfrm>
            <a:off x="638838" y="1574633"/>
            <a:ext cx="4977691"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For the first time, everybody had to get involved in the war effort. </a:t>
            </a:r>
          </a:p>
        </p:txBody>
      </p:sp>
      <p:sp>
        <p:nvSpPr>
          <p:cNvPr id="5" name="TextBox 4">
            <a:extLst>
              <a:ext uri="{FF2B5EF4-FFF2-40B4-BE49-F238E27FC236}">
                <a16:creationId xmlns:a16="http://schemas.microsoft.com/office/drawing/2014/main" id="{C66FD3D5-9970-DB46-0669-002D37E92E8E}"/>
              </a:ext>
            </a:extLst>
          </p:cNvPr>
          <p:cNvSpPr txBox="1"/>
          <p:nvPr/>
        </p:nvSpPr>
        <p:spPr>
          <a:xfrm>
            <a:off x="638838" y="2455748"/>
            <a:ext cx="5063758"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At first, posters like this one, would have appeared on the streets and in the newspapers around Swindon.</a:t>
            </a:r>
          </a:p>
        </p:txBody>
      </p:sp>
      <p:sp>
        <p:nvSpPr>
          <p:cNvPr id="6" name="TextBox 5">
            <a:extLst>
              <a:ext uri="{FF2B5EF4-FFF2-40B4-BE49-F238E27FC236}">
                <a16:creationId xmlns:a16="http://schemas.microsoft.com/office/drawing/2014/main" id="{33CC3C68-66A0-CAF8-7414-B05B72CD2A64}"/>
              </a:ext>
            </a:extLst>
          </p:cNvPr>
          <p:cNvSpPr txBox="1"/>
          <p:nvPr/>
        </p:nvSpPr>
        <p:spPr>
          <a:xfrm>
            <a:off x="638838" y="3645690"/>
            <a:ext cx="4977691"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Not long after, men over the age of 18 were required to sign up by law. </a:t>
            </a:r>
          </a:p>
        </p:txBody>
      </p:sp>
      <p:sp>
        <p:nvSpPr>
          <p:cNvPr id="7" name="TextBox 6">
            <a:extLst>
              <a:ext uri="{FF2B5EF4-FFF2-40B4-BE49-F238E27FC236}">
                <a16:creationId xmlns:a16="http://schemas.microsoft.com/office/drawing/2014/main" id="{8558DDBA-F529-BBE3-701D-54D89943AA9C}"/>
              </a:ext>
            </a:extLst>
          </p:cNvPr>
          <p:cNvSpPr txBox="1"/>
          <p:nvPr/>
        </p:nvSpPr>
        <p:spPr>
          <a:xfrm>
            <a:off x="638838" y="4582681"/>
            <a:ext cx="5063758"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This meant leaving their home, family and job behind to go and fight.</a:t>
            </a:r>
          </a:p>
        </p:txBody>
      </p:sp>
      <p:pic>
        <p:nvPicPr>
          <p:cNvPr id="17" name="Picture 16" descr="An illustration of a World War 1 soldier. He wears a green military uniform and hat. ">
            <a:extLst>
              <a:ext uri="{FF2B5EF4-FFF2-40B4-BE49-F238E27FC236}">
                <a16:creationId xmlns:a16="http://schemas.microsoft.com/office/drawing/2014/main" id="{91736BD3-1A64-52A8-2134-2DE1AFB73B8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16529" y="1691591"/>
            <a:ext cx="1438196" cy="4802547"/>
          </a:xfrm>
          <a:prstGeom prst="rect">
            <a:avLst/>
          </a:prstGeom>
        </p:spPr>
      </p:pic>
      <p:grpSp>
        <p:nvGrpSpPr>
          <p:cNvPr id="15" name="Group 14" descr="The image shows a 1940's propaganda poster for Britain. It has an image of Lord Kitchener pointing at the viewer. The text reads: BRITONS. JOIN YOUR COUNTRY'S ARMY! GOD SAVE THE KING">
            <a:extLst>
              <a:ext uri="{FF2B5EF4-FFF2-40B4-BE49-F238E27FC236}">
                <a16:creationId xmlns:a16="http://schemas.microsoft.com/office/drawing/2014/main" id="{B1A99D47-4990-94E3-B199-8E75FE774E60}"/>
              </a:ext>
            </a:extLst>
          </p:cNvPr>
          <p:cNvGrpSpPr/>
          <p:nvPr/>
        </p:nvGrpSpPr>
        <p:grpSpPr>
          <a:xfrm>
            <a:off x="7273192" y="437863"/>
            <a:ext cx="4033729" cy="5961008"/>
            <a:chOff x="2845535" y="714293"/>
            <a:chExt cx="4033729" cy="5961008"/>
          </a:xfrm>
        </p:grpSpPr>
        <p:pic>
          <p:nvPicPr>
            <p:cNvPr id="13" name="Picture 12" descr="A poster of a person with a mustache and a hat&#10;&#10;AI-generated content may be incorrect.">
              <a:extLst>
                <a:ext uri="{FF2B5EF4-FFF2-40B4-BE49-F238E27FC236}">
                  <a16:creationId xmlns:a16="http://schemas.microsoft.com/office/drawing/2014/main" id="{E3AB4932-35A3-D936-1A7A-E10EE82FF43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910301" y="746192"/>
              <a:ext cx="3968963" cy="5929109"/>
            </a:xfrm>
            <a:prstGeom prst="rect">
              <a:avLst/>
            </a:prstGeom>
            <a:ln w="19050">
              <a:solidFill>
                <a:schemeClr val="tx1"/>
              </a:solidFill>
            </a:ln>
          </p:spPr>
        </p:pic>
        <p:sp>
          <p:nvSpPr>
            <p:cNvPr id="14" name="TextBox 13">
              <a:extLst>
                <a:ext uri="{FF2B5EF4-FFF2-40B4-BE49-F238E27FC236}">
                  <a16:creationId xmlns:a16="http://schemas.microsoft.com/office/drawing/2014/main" id="{2279F11F-7143-5CFA-DE3F-253D42B7CFED}"/>
                </a:ext>
              </a:extLst>
            </p:cNvPr>
            <p:cNvSpPr txBox="1"/>
            <p:nvPr/>
          </p:nvSpPr>
          <p:spPr>
            <a:xfrm>
              <a:off x="2845535" y="714293"/>
              <a:ext cx="2891562" cy="215444"/>
            </a:xfrm>
            <a:prstGeom prst="rect">
              <a:avLst/>
            </a:prstGeom>
            <a:noFill/>
          </p:spPr>
          <p:txBody>
            <a:bodyPr wrap="square">
              <a:spAutoFit/>
            </a:bodyPr>
            <a:lstStyle/>
            <a:p>
              <a:r>
                <a:rPr lang="en-GB" sz="800" b="0" i="0" dirty="0">
                  <a:solidFill>
                    <a:srgbClr val="E2432E"/>
                  </a:solidFill>
                  <a:effectLst/>
                  <a:latin typeface="Calibri" panose="020F0502020204030204" pitchFamily="34" charset="0"/>
                  <a:cs typeface="Calibri" panose="020F0502020204030204" pitchFamily="34" charset="0"/>
                </a:rPr>
                <a:t>© Public Domain from Wikimedia Commons</a:t>
              </a:r>
              <a:endParaRPr lang="en-GB" sz="800" dirty="0">
                <a:solidFill>
                  <a:srgbClr val="E2432E"/>
                </a:solidFill>
                <a:latin typeface="Calibri" panose="020F0502020204030204" pitchFamily="34" charset="0"/>
                <a:cs typeface="Calibri" panose="020F0502020204030204" pitchFamily="34" charset="0"/>
              </a:endParaRPr>
            </a:p>
          </p:txBody>
        </p:sp>
      </p:grpSp>
      <p:pic>
        <p:nvPicPr>
          <p:cNvPr id="2" name="Picture 1">
            <a:extLst>
              <a:ext uri="{FF2B5EF4-FFF2-40B4-BE49-F238E27FC236}">
                <a16:creationId xmlns:a16="http://schemas.microsoft.com/office/drawing/2014/main" id="{B5447674-15A0-8226-708E-539E906288D2}"/>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64456" y="5603358"/>
            <a:ext cx="1527543" cy="1253200"/>
          </a:xfrm>
          <a:prstGeom prst="rect">
            <a:avLst/>
          </a:prstGeom>
        </p:spPr>
      </p:pic>
    </p:spTree>
    <p:extLst>
      <p:ext uri="{BB962C8B-B14F-4D97-AF65-F5344CB8AC3E}">
        <p14:creationId xmlns:p14="http://schemas.microsoft.com/office/powerpoint/2010/main" val="2281809938"/>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2" presetClass="entr" presetSubtype="1" fill="hold" nodeType="withEffect" p14:presetBounceEnd="50000">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14:bounceEnd="50000">
                                          <p:cBhvr additive="base">
                                            <p:cTn id="22" dur="10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23" dur="1000" fill="hold"/>
                                            <p:tgtEl>
                                              <p:spTgt spid="17"/>
                                            </p:tgtEl>
                                            <p:attrNameLst>
                                              <p:attrName>ppt_y</p:attrName>
                                            </p:attrNameLst>
                                          </p:cBhvr>
                                          <p:tavLst>
                                            <p:tav tm="0">
                                              <p:val>
                                                <p:strVal val="0-#ppt_h/2"/>
                                              </p:val>
                                            </p:tav>
                                            <p:tav tm="100000">
                                              <p:val>
                                                <p:strVal val="#ppt_y"/>
                                              </p:val>
                                            </p:tav>
                                          </p:tavLst>
                                        </p:anim>
                                      </p:childTnLst>
                                    </p:cTn>
                                  </p:par>
                                </p:childTnLst>
                              </p:cTn>
                            </p:par>
                            <p:par>
                              <p:cTn id="24" fill="hold">
                                <p:stCondLst>
                                  <p:cond delay="300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2" presetClass="entr" presetSubtype="1"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1000" fill="hold"/>
                                            <p:tgtEl>
                                              <p:spTgt spid="17"/>
                                            </p:tgtEl>
                                            <p:attrNameLst>
                                              <p:attrName>ppt_x</p:attrName>
                                            </p:attrNameLst>
                                          </p:cBhvr>
                                          <p:tavLst>
                                            <p:tav tm="0">
                                              <p:val>
                                                <p:strVal val="#ppt_x"/>
                                              </p:val>
                                            </p:tav>
                                            <p:tav tm="100000">
                                              <p:val>
                                                <p:strVal val="#ppt_x"/>
                                              </p:val>
                                            </p:tav>
                                          </p:tavLst>
                                        </p:anim>
                                        <p:anim calcmode="lin" valueType="num">
                                          <p:cBhvr additive="base">
                                            <p:cTn id="23" dur="1000" fill="hold"/>
                                            <p:tgtEl>
                                              <p:spTgt spid="17"/>
                                            </p:tgtEl>
                                            <p:attrNameLst>
                                              <p:attrName>ppt_y</p:attrName>
                                            </p:attrNameLst>
                                          </p:cBhvr>
                                          <p:tavLst>
                                            <p:tav tm="0">
                                              <p:val>
                                                <p:strVal val="0-#ppt_h/2"/>
                                              </p:val>
                                            </p:tav>
                                            <p:tav tm="100000">
                                              <p:val>
                                                <p:strVal val="#ppt_y"/>
                                              </p:val>
                                            </p:tav>
                                          </p:tavLst>
                                        </p:anim>
                                      </p:childTnLst>
                                    </p:cTn>
                                  </p:par>
                                </p:childTnLst>
                              </p:cTn>
                            </p:par>
                            <p:par>
                              <p:cTn id="24" fill="hold">
                                <p:stCondLst>
                                  <p:cond delay="300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1F0D19DA-0BBE-AFF2-8005-52DCD94607D2}"/>
            </a:ext>
          </a:extLst>
        </p:cNvPr>
        <p:cNvGrpSpPr/>
        <p:nvPr/>
      </p:nvGrpSpPr>
      <p:grpSpPr>
        <a:xfrm>
          <a:off x="0" y="0"/>
          <a:ext cx="0" cy="0"/>
          <a:chOff x="0" y="0"/>
          <a:chExt cx="0" cy="0"/>
        </a:xfrm>
      </p:grpSpPr>
      <p:sp>
        <p:nvSpPr>
          <p:cNvPr id="7" name="Title 13">
            <a:extLst>
              <a:ext uri="{FF2B5EF4-FFF2-40B4-BE49-F238E27FC236}">
                <a16:creationId xmlns:a16="http://schemas.microsoft.com/office/drawing/2014/main" id="{C24791B2-426D-C494-7941-8C2ABFBC0681}"/>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The Wiltshire Regiment</a:t>
            </a:r>
          </a:p>
        </p:txBody>
      </p:sp>
      <p:sp>
        <p:nvSpPr>
          <p:cNvPr id="4" name="TextBox 3">
            <a:extLst>
              <a:ext uri="{FF2B5EF4-FFF2-40B4-BE49-F238E27FC236}">
                <a16:creationId xmlns:a16="http://schemas.microsoft.com/office/drawing/2014/main" id="{2691BDC8-0C93-0E48-9E09-73134CE97A4C}"/>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role did Swindon play in World War 1?</a:t>
            </a:r>
          </a:p>
        </p:txBody>
      </p:sp>
      <p:grpSp>
        <p:nvGrpSpPr>
          <p:cNvPr id="11" name="Group 10" descr="A photograph of the Wiltshire Regiment Cap Badge. It is a bronze badge, with a crown at its top and a ribbon at its bottom reading, 'The Wiltshire Regiment'. ">
            <a:extLst>
              <a:ext uri="{FF2B5EF4-FFF2-40B4-BE49-F238E27FC236}">
                <a16:creationId xmlns:a16="http://schemas.microsoft.com/office/drawing/2014/main" id="{2C658BC3-F684-52CB-CB49-82A416AA06EC}"/>
              </a:ext>
            </a:extLst>
          </p:cNvPr>
          <p:cNvGrpSpPr/>
          <p:nvPr/>
        </p:nvGrpSpPr>
        <p:grpSpPr>
          <a:xfrm>
            <a:off x="478461" y="489678"/>
            <a:ext cx="5050469" cy="5604829"/>
            <a:chOff x="478461" y="468412"/>
            <a:chExt cx="5050469" cy="5604829"/>
          </a:xfrm>
        </p:grpSpPr>
        <p:pic>
          <p:nvPicPr>
            <p:cNvPr id="8" name="Picture 7" descr="A close-up of a badge&#10;&#10;AI-generated content may be incorrect.">
              <a:extLst>
                <a:ext uri="{FF2B5EF4-FFF2-40B4-BE49-F238E27FC236}">
                  <a16:creationId xmlns:a16="http://schemas.microsoft.com/office/drawing/2014/main" id="{BBC80D56-58FB-20CD-0DC9-030C2FBB42A2}"/>
                </a:ext>
              </a:extLst>
            </p:cNvPr>
            <p:cNvPicPr>
              <a:picLocks noChangeAspect="1"/>
            </p:cNvPicPr>
            <p:nvPr/>
          </p:nvPicPr>
          <p:blipFill>
            <a:blip r:embed="rId3"/>
            <a:stretch>
              <a:fillRect/>
            </a:stretch>
          </p:blipFill>
          <p:spPr>
            <a:xfrm>
              <a:off x="542259" y="496432"/>
              <a:ext cx="4986671" cy="5576809"/>
            </a:xfrm>
            <a:prstGeom prst="rect">
              <a:avLst/>
            </a:prstGeom>
            <a:ln w="19050">
              <a:solidFill>
                <a:schemeClr val="tx1"/>
              </a:solidFill>
            </a:ln>
          </p:spPr>
        </p:pic>
        <p:sp>
          <p:nvSpPr>
            <p:cNvPr id="10" name="TextBox 9">
              <a:extLst>
                <a:ext uri="{FF2B5EF4-FFF2-40B4-BE49-F238E27FC236}">
                  <a16:creationId xmlns:a16="http://schemas.microsoft.com/office/drawing/2014/main" id="{03AFBFCA-49DA-0316-446F-0572DB85725C}"/>
                </a:ext>
              </a:extLst>
            </p:cNvPr>
            <p:cNvSpPr txBox="1"/>
            <p:nvPr/>
          </p:nvSpPr>
          <p:spPr>
            <a:xfrm>
              <a:off x="478461" y="468412"/>
              <a:ext cx="2601090" cy="215444"/>
            </a:xfrm>
            <a:prstGeom prst="rect">
              <a:avLst/>
            </a:prstGeom>
            <a:noFill/>
          </p:spPr>
          <p:txBody>
            <a:bodyPr wrap="square">
              <a:spAutoFit/>
            </a:bodyPr>
            <a:lstStyle/>
            <a:p>
              <a:r>
                <a:rPr lang="en-GB" sz="800" dirty="0">
                  <a:solidFill>
                    <a:schemeClr val="bg1">
                      <a:lumMod val="95000"/>
                    </a:schemeClr>
                  </a:solidFill>
                  <a:latin typeface="Calibri" panose="020F0502020204030204" pitchFamily="34" charset="0"/>
                  <a:cs typeface="Calibri" panose="020F0502020204030204" pitchFamily="34" charset="0"/>
                </a:rPr>
                <a:t>© Public Domain from Wikimedia Commons</a:t>
              </a:r>
            </a:p>
          </p:txBody>
        </p:sp>
      </p:grpSp>
      <p:sp>
        <p:nvSpPr>
          <p:cNvPr id="3" name="TextBox 2">
            <a:extLst>
              <a:ext uri="{FF2B5EF4-FFF2-40B4-BE49-F238E27FC236}">
                <a16:creationId xmlns:a16="http://schemas.microsoft.com/office/drawing/2014/main" id="{DB02ADB5-E12A-1946-7956-8372D61B04D1}"/>
              </a:ext>
            </a:extLst>
          </p:cNvPr>
          <p:cNvSpPr txBox="1"/>
          <p:nvPr/>
        </p:nvSpPr>
        <p:spPr>
          <a:xfrm>
            <a:off x="5768018" y="919823"/>
            <a:ext cx="5226047"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By October 1914, 2,634 Swindon men were in various military branches.</a:t>
            </a:r>
          </a:p>
        </p:txBody>
      </p:sp>
      <p:sp>
        <p:nvSpPr>
          <p:cNvPr id="5" name="TextBox 4">
            <a:extLst>
              <a:ext uri="{FF2B5EF4-FFF2-40B4-BE49-F238E27FC236}">
                <a16:creationId xmlns:a16="http://schemas.microsoft.com/office/drawing/2014/main" id="{67721919-BDBA-61F6-0EE6-C12D6D724857}"/>
              </a:ext>
            </a:extLst>
          </p:cNvPr>
          <p:cNvSpPr txBox="1"/>
          <p:nvPr/>
        </p:nvSpPr>
        <p:spPr>
          <a:xfrm>
            <a:off x="5768019" y="1784604"/>
            <a:ext cx="4481768"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Eventually, 5,383 men from Swindon served during the war. </a:t>
            </a:r>
          </a:p>
        </p:txBody>
      </p:sp>
      <p:sp>
        <p:nvSpPr>
          <p:cNvPr id="6" name="TextBox 5">
            <a:extLst>
              <a:ext uri="{FF2B5EF4-FFF2-40B4-BE49-F238E27FC236}">
                <a16:creationId xmlns:a16="http://schemas.microsoft.com/office/drawing/2014/main" id="{09B183DD-47CA-BA67-45B5-7BE139AAC521}"/>
              </a:ext>
            </a:extLst>
          </p:cNvPr>
          <p:cNvSpPr txBox="1"/>
          <p:nvPr/>
        </p:nvSpPr>
        <p:spPr>
          <a:xfrm>
            <a:off x="5768018" y="2649385"/>
            <a:ext cx="4132301"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Most joined the Wiltshire Regiment or the Royal Engineers, though some served in other forces, including the Royal Navy.</a:t>
            </a:r>
          </a:p>
        </p:txBody>
      </p:sp>
      <p:grpSp>
        <p:nvGrpSpPr>
          <p:cNvPr id="14" name="Group 13" descr="The Wiltshire Regiment Cap Badge&#10;">
            <a:extLst>
              <a:ext uri="{FF2B5EF4-FFF2-40B4-BE49-F238E27FC236}">
                <a16:creationId xmlns:a16="http://schemas.microsoft.com/office/drawing/2014/main" id="{FA2574FD-5374-9B96-184A-1F3F7B6CC7C8}"/>
              </a:ext>
            </a:extLst>
          </p:cNvPr>
          <p:cNvGrpSpPr/>
          <p:nvPr/>
        </p:nvGrpSpPr>
        <p:grpSpPr>
          <a:xfrm>
            <a:off x="5851549" y="3883478"/>
            <a:ext cx="3146536" cy="361381"/>
            <a:chOff x="7659084" y="4047147"/>
            <a:chExt cx="3146536" cy="361381"/>
          </a:xfrm>
        </p:grpSpPr>
        <p:sp>
          <p:nvSpPr>
            <p:cNvPr id="12" name="TextBox 11">
              <a:extLst>
                <a:ext uri="{FF2B5EF4-FFF2-40B4-BE49-F238E27FC236}">
                  <a16:creationId xmlns:a16="http://schemas.microsoft.com/office/drawing/2014/main" id="{A2FE3CA2-DA3B-4CCD-9535-4193F1B497BC}"/>
                </a:ext>
              </a:extLst>
            </p:cNvPr>
            <p:cNvSpPr txBox="1"/>
            <p:nvPr/>
          </p:nvSpPr>
          <p:spPr>
            <a:xfrm>
              <a:off x="8009352" y="4047147"/>
              <a:ext cx="2796268" cy="361381"/>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 Wiltshire Regiment Cap Badge</a:t>
              </a:r>
            </a:p>
          </p:txBody>
        </p:sp>
        <p:pic>
          <p:nvPicPr>
            <p:cNvPr id="13" name="Picture 12">
              <a:extLst>
                <a:ext uri="{FF2B5EF4-FFF2-40B4-BE49-F238E27FC236}">
                  <a16:creationId xmlns:a16="http://schemas.microsoft.com/office/drawing/2014/main" id="{8AD4B7FC-75D1-BB16-8AA3-8179B774D8FD}"/>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800000">
              <a:off x="7659084" y="4106414"/>
              <a:ext cx="350267" cy="248874"/>
            </a:xfrm>
            <a:prstGeom prst="rect">
              <a:avLst/>
            </a:prstGeom>
          </p:spPr>
        </p:pic>
      </p:grpSp>
      <p:pic>
        <p:nvPicPr>
          <p:cNvPr id="16" name="Picture 15" descr="An illustration of a World War 1 soldier. He wears a green military uniform and hat. ">
            <a:extLst>
              <a:ext uri="{FF2B5EF4-FFF2-40B4-BE49-F238E27FC236}">
                <a16:creationId xmlns:a16="http://schemas.microsoft.com/office/drawing/2014/main" id="{B6C2FBC8-E442-6201-EFB4-5B63971BE27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090300" y="1784604"/>
            <a:ext cx="1527543" cy="4650899"/>
          </a:xfrm>
          <a:prstGeom prst="rect">
            <a:avLst/>
          </a:prstGeom>
        </p:spPr>
      </p:pic>
      <p:pic>
        <p:nvPicPr>
          <p:cNvPr id="2" name="Picture 1">
            <a:extLst>
              <a:ext uri="{FF2B5EF4-FFF2-40B4-BE49-F238E27FC236}">
                <a16:creationId xmlns:a16="http://schemas.microsoft.com/office/drawing/2014/main" id="{86CA85F2-9767-8D05-2A05-3F4EC8EE689C}"/>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664456" y="5603358"/>
            <a:ext cx="1527543" cy="1253200"/>
          </a:xfrm>
          <a:prstGeom prst="rect">
            <a:avLst/>
          </a:prstGeom>
        </p:spPr>
      </p:pic>
    </p:spTree>
    <p:extLst>
      <p:ext uri="{BB962C8B-B14F-4D97-AF65-F5344CB8AC3E}">
        <p14:creationId xmlns:p14="http://schemas.microsoft.com/office/powerpoint/2010/main" val="392981311"/>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2" presetClass="entr" presetSubtype="1" fill="hold" nodeType="withEffect" p14:presetBounceEnd="50000">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14:bounceEnd="50000">
                                          <p:cBhvr additive="base">
                                            <p:cTn id="18" dur="10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9" dur="1000" fill="hold"/>
                                            <p:tgtEl>
                                              <p:spTgt spid="16"/>
                                            </p:tgtEl>
                                            <p:attrNameLst>
                                              <p:attrName>ppt_y</p:attrName>
                                            </p:attrNameLst>
                                          </p:cBhvr>
                                          <p:tavLst>
                                            <p:tav tm="0">
                                              <p:val>
                                                <p:strVal val="0-#ppt_h/2"/>
                                              </p:val>
                                            </p:tav>
                                            <p:tav tm="100000">
                                              <p:val>
                                                <p:strVal val="#ppt_y"/>
                                              </p:val>
                                            </p:tav>
                                          </p:tavLst>
                                        </p:anim>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2" presetClass="entr" presetSubtype="1" fill="hold" nodeType="with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1000" fill="hold"/>
                                            <p:tgtEl>
                                              <p:spTgt spid="16"/>
                                            </p:tgtEl>
                                            <p:attrNameLst>
                                              <p:attrName>ppt_x</p:attrName>
                                            </p:attrNameLst>
                                          </p:cBhvr>
                                          <p:tavLst>
                                            <p:tav tm="0">
                                              <p:val>
                                                <p:strVal val="#ppt_x"/>
                                              </p:val>
                                            </p:tav>
                                            <p:tav tm="100000">
                                              <p:val>
                                                <p:strVal val="#ppt_x"/>
                                              </p:val>
                                            </p:tav>
                                          </p:tavLst>
                                        </p:anim>
                                        <p:anim calcmode="lin" valueType="num">
                                          <p:cBhvr additive="base">
                                            <p:cTn id="19" dur="1000" fill="hold"/>
                                            <p:tgtEl>
                                              <p:spTgt spid="16"/>
                                            </p:tgtEl>
                                            <p:attrNameLst>
                                              <p:attrName>ppt_y</p:attrName>
                                            </p:attrNameLst>
                                          </p:cBhvr>
                                          <p:tavLst>
                                            <p:tav tm="0">
                                              <p:val>
                                                <p:strVal val="0-#ppt_h/2"/>
                                              </p:val>
                                            </p:tav>
                                            <p:tav tm="100000">
                                              <p:val>
                                                <p:strVal val="#ppt_y"/>
                                              </p:val>
                                            </p:tav>
                                          </p:tavLst>
                                        </p:anim>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18A9A6D-5357-8D37-5D5D-6A8B0150DC54}"/>
            </a:ext>
          </a:extLst>
        </p:cNvPr>
        <p:cNvGrpSpPr/>
        <p:nvPr/>
      </p:nvGrpSpPr>
      <p:grpSpPr>
        <a:xfrm>
          <a:off x="0" y="0"/>
          <a:ext cx="0" cy="0"/>
          <a:chOff x="0" y="0"/>
          <a:chExt cx="0" cy="0"/>
        </a:xfrm>
      </p:grpSpPr>
      <p:sp>
        <p:nvSpPr>
          <p:cNvPr id="15" name="Title 13">
            <a:extLst>
              <a:ext uri="{FF2B5EF4-FFF2-40B4-BE49-F238E27FC236}">
                <a16:creationId xmlns:a16="http://schemas.microsoft.com/office/drawing/2014/main" id="{6D09FAD9-D12A-D300-F76F-D8472A95EAC8}"/>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A Hub for Military Activity</a:t>
            </a:r>
          </a:p>
        </p:txBody>
      </p:sp>
      <p:sp>
        <p:nvSpPr>
          <p:cNvPr id="4" name="TextBox 3">
            <a:extLst>
              <a:ext uri="{FF2B5EF4-FFF2-40B4-BE49-F238E27FC236}">
                <a16:creationId xmlns:a16="http://schemas.microsoft.com/office/drawing/2014/main" id="{354244E2-EB35-76C3-DB3C-574FF697DC3E}"/>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role did Swindon play in World War 1?</a:t>
            </a:r>
          </a:p>
        </p:txBody>
      </p:sp>
      <p:sp>
        <p:nvSpPr>
          <p:cNvPr id="3" name="TextBox 2">
            <a:extLst>
              <a:ext uri="{FF2B5EF4-FFF2-40B4-BE49-F238E27FC236}">
                <a16:creationId xmlns:a16="http://schemas.microsoft.com/office/drawing/2014/main" id="{5B18DF8F-323B-63E7-8552-E01752EF0D0C}"/>
              </a:ext>
            </a:extLst>
          </p:cNvPr>
          <p:cNvSpPr txBox="1"/>
          <p:nvPr/>
        </p:nvSpPr>
        <p:spPr>
          <a:xfrm>
            <a:off x="518681" y="1142375"/>
            <a:ext cx="4521150"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Swindon became a hub for military activity, hosting troops from across the country. </a:t>
            </a:r>
          </a:p>
        </p:txBody>
      </p:sp>
      <p:sp>
        <p:nvSpPr>
          <p:cNvPr id="5" name="TextBox 4">
            <a:extLst>
              <a:ext uri="{FF2B5EF4-FFF2-40B4-BE49-F238E27FC236}">
                <a16:creationId xmlns:a16="http://schemas.microsoft.com/office/drawing/2014/main" id="{8632FA7B-3794-3D9D-6E90-EDDA14E0F0B2}"/>
              </a:ext>
            </a:extLst>
          </p:cNvPr>
          <p:cNvSpPr txBox="1"/>
          <p:nvPr/>
        </p:nvSpPr>
        <p:spPr>
          <a:xfrm>
            <a:off x="518681" y="2005963"/>
            <a:ext cx="4521150"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Soldiers were billeted in local homes, schools were repurposed, and large camps, such as the one at </a:t>
            </a:r>
            <a:r>
              <a:rPr lang="en-GB" sz="1300" dirty="0" err="1">
                <a:latin typeface="Linkpen 17a Print" panose="03050602060000000000" pitchFamily="66" charset="77"/>
              </a:rPr>
              <a:t>Chiseldon</a:t>
            </a:r>
            <a:r>
              <a:rPr lang="en-GB" sz="1300" dirty="0">
                <a:latin typeface="Linkpen 17a Print" panose="03050602060000000000" pitchFamily="66" charset="77"/>
              </a:rPr>
              <a:t>, were established. </a:t>
            </a:r>
          </a:p>
        </p:txBody>
      </p:sp>
      <p:sp>
        <p:nvSpPr>
          <p:cNvPr id="6" name="TextBox 5">
            <a:extLst>
              <a:ext uri="{FF2B5EF4-FFF2-40B4-BE49-F238E27FC236}">
                <a16:creationId xmlns:a16="http://schemas.microsoft.com/office/drawing/2014/main" id="{A28FC22B-BB49-ECD0-2F93-CC7815C3A469}"/>
              </a:ext>
            </a:extLst>
          </p:cNvPr>
          <p:cNvSpPr txBox="1"/>
          <p:nvPr/>
        </p:nvSpPr>
        <p:spPr>
          <a:xfrm>
            <a:off x="518681" y="3169635"/>
            <a:ext cx="4521150"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 town also welcomed 350 Belgian refugees, offering them homes and raising over £5,000 to support them.</a:t>
            </a:r>
          </a:p>
        </p:txBody>
      </p:sp>
      <p:sp>
        <p:nvSpPr>
          <p:cNvPr id="7" name="TextBox 6">
            <a:extLst>
              <a:ext uri="{FF2B5EF4-FFF2-40B4-BE49-F238E27FC236}">
                <a16:creationId xmlns:a16="http://schemas.microsoft.com/office/drawing/2014/main" id="{BE2718E1-37DE-BC86-85DD-3510CD70C340}"/>
              </a:ext>
            </a:extLst>
          </p:cNvPr>
          <p:cNvSpPr txBox="1"/>
          <p:nvPr/>
        </p:nvSpPr>
        <p:spPr>
          <a:xfrm>
            <a:off x="518681" y="4333307"/>
            <a:ext cx="4521150"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Swindon’s generosity extended to helping the refugees learn English, while some locals learned French in return.</a:t>
            </a:r>
          </a:p>
        </p:txBody>
      </p:sp>
      <p:grpSp>
        <p:nvGrpSpPr>
          <p:cNvPr id="14" name="Group 13" descr="A black and white photograph of King William Street School. It is a large site made up of lots of different buildings. ">
            <a:extLst>
              <a:ext uri="{FF2B5EF4-FFF2-40B4-BE49-F238E27FC236}">
                <a16:creationId xmlns:a16="http://schemas.microsoft.com/office/drawing/2014/main" id="{C90AADC1-A1E8-4FE5-D413-32A6B6BC0ECE}"/>
              </a:ext>
            </a:extLst>
          </p:cNvPr>
          <p:cNvGrpSpPr/>
          <p:nvPr/>
        </p:nvGrpSpPr>
        <p:grpSpPr>
          <a:xfrm>
            <a:off x="5162420" y="1183768"/>
            <a:ext cx="6320742" cy="3852025"/>
            <a:chOff x="5162420" y="1183768"/>
            <a:chExt cx="6320742" cy="3852025"/>
          </a:xfrm>
        </p:grpSpPr>
        <p:pic>
          <p:nvPicPr>
            <p:cNvPr id="9" name="Picture 8" descr="An aerial view of a city&#10;&#10;AI-generated content may be incorrect.">
              <a:extLst>
                <a:ext uri="{FF2B5EF4-FFF2-40B4-BE49-F238E27FC236}">
                  <a16:creationId xmlns:a16="http://schemas.microsoft.com/office/drawing/2014/main" id="{699EEC0C-A8EF-8B1E-A5B0-939EC9346003}"/>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235572" y="1222245"/>
              <a:ext cx="6247590" cy="3813548"/>
            </a:xfrm>
            <a:prstGeom prst="rect">
              <a:avLst/>
            </a:prstGeom>
            <a:ln w="19050">
              <a:solidFill>
                <a:schemeClr val="tx1"/>
              </a:solidFill>
            </a:ln>
          </p:spPr>
        </p:pic>
        <p:sp>
          <p:nvSpPr>
            <p:cNvPr id="12" name="TextBox 11">
              <a:extLst>
                <a:ext uri="{FF2B5EF4-FFF2-40B4-BE49-F238E27FC236}">
                  <a16:creationId xmlns:a16="http://schemas.microsoft.com/office/drawing/2014/main" id="{3EDC926A-E390-900F-C4BC-D19EDCC7F520}"/>
                </a:ext>
              </a:extLst>
            </p:cNvPr>
            <p:cNvSpPr txBox="1"/>
            <p:nvPr/>
          </p:nvSpPr>
          <p:spPr>
            <a:xfrm>
              <a:off x="5162420" y="1183768"/>
              <a:ext cx="2601090" cy="215444"/>
            </a:xfrm>
            <a:prstGeom prst="rect">
              <a:avLst/>
            </a:prstGeom>
            <a:noFill/>
          </p:spPr>
          <p:txBody>
            <a:bodyPr wrap="square">
              <a:spAutoFit/>
            </a:bodyPr>
            <a:lstStyle/>
            <a:p>
              <a:r>
                <a:rPr lang="en-GB" sz="800" dirty="0">
                  <a:solidFill>
                    <a:schemeClr val="bg1">
                      <a:lumMod val="95000"/>
                    </a:schemeClr>
                  </a:solidFill>
                  <a:latin typeface="Calibri" panose="020F0502020204030204" pitchFamily="34" charset="0"/>
                  <a:cs typeface="Calibri" panose="020F0502020204030204" pitchFamily="34" charset="0"/>
                </a:rPr>
                <a:t>© Historic England ref: EPW000927</a:t>
              </a:r>
            </a:p>
          </p:txBody>
        </p:sp>
      </p:grpSp>
      <p:grpSp>
        <p:nvGrpSpPr>
          <p:cNvPr id="11" name="Group 10" descr="King William St School was used to accommodate troops from the Warwickshire Territorials at the start of World War 1.&#10;">
            <a:extLst>
              <a:ext uri="{FF2B5EF4-FFF2-40B4-BE49-F238E27FC236}">
                <a16:creationId xmlns:a16="http://schemas.microsoft.com/office/drawing/2014/main" id="{49CB1935-E121-D827-49B3-0EB920C23983}"/>
              </a:ext>
            </a:extLst>
          </p:cNvPr>
          <p:cNvGrpSpPr/>
          <p:nvPr/>
        </p:nvGrpSpPr>
        <p:grpSpPr>
          <a:xfrm>
            <a:off x="5382249" y="5197954"/>
            <a:ext cx="5046114" cy="967574"/>
            <a:chOff x="5294233" y="5153146"/>
            <a:chExt cx="5046114" cy="967574"/>
          </a:xfrm>
        </p:grpSpPr>
        <p:sp>
          <p:nvSpPr>
            <p:cNvPr id="8" name="TextBox 7">
              <a:extLst>
                <a:ext uri="{FF2B5EF4-FFF2-40B4-BE49-F238E27FC236}">
                  <a16:creationId xmlns:a16="http://schemas.microsoft.com/office/drawing/2014/main" id="{5F1BDFC5-B85A-075F-F4AD-BBEC2DE8A9D6}"/>
                </a:ext>
              </a:extLst>
            </p:cNvPr>
            <p:cNvSpPr txBox="1"/>
            <p:nvPr/>
          </p:nvSpPr>
          <p:spPr>
            <a:xfrm>
              <a:off x="5528931" y="5153147"/>
              <a:ext cx="4811416"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King William St School was used to accommodate troops from the Warwickshire Territorials at the start of World War 1.</a:t>
              </a:r>
            </a:p>
          </p:txBody>
        </p:sp>
        <p:pic>
          <p:nvPicPr>
            <p:cNvPr id="10" name="Picture 9">
              <a:extLst>
                <a:ext uri="{FF2B5EF4-FFF2-40B4-BE49-F238E27FC236}">
                  <a16:creationId xmlns:a16="http://schemas.microsoft.com/office/drawing/2014/main" id="{29B345FE-1BAC-B1AE-2768-3319D5B41CDB}"/>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6200000">
              <a:off x="5243536" y="5203843"/>
              <a:ext cx="350267" cy="248874"/>
            </a:xfrm>
            <a:prstGeom prst="rect">
              <a:avLst/>
            </a:prstGeom>
          </p:spPr>
        </p:pic>
      </p:grpSp>
      <p:pic>
        <p:nvPicPr>
          <p:cNvPr id="13" name="Picture 12" descr="An illustration of a woman and her daughter from the time period. The mother wears a brown jacket and skirt. The daughter has a bow in her hair and wears a purple dress. ">
            <a:extLst>
              <a:ext uri="{FF2B5EF4-FFF2-40B4-BE49-F238E27FC236}">
                <a16:creationId xmlns:a16="http://schemas.microsoft.com/office/drawing/2014/main" id="{10219FFD-0177-59FD-A92F-ED6515C322E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428363" y="1476120"/>
            <a:ext cx="1347601" cy="4998872"/>
          </a:xfrm>
          <a:prstGeom prst="rect">
            <a:avLst/>
          </a:prstGeom>
        </p:spPr>
      </p:pic>
      <p:pic>
        <p:nvPicPr>
          <p:cNvPr id="2" name="Picture 1">
            <a:extLst>
              <a:ext uri="{FF2B5EF4-FFF2-40B4-BE49-F238E27FC236}">
                <a16:creationId xmlns:a16="http://schemas.microsoft.com/office/drawing/2014/main" id="{5BAEE8E4-4340-FED7-47D0-2F8D160DD3FF}"/>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664456" y="5603358"/>
            <a:ext cx="1527543" cy="1253200"/>
          </a:xfrm>
          <a:prstGeom prst="rect">
            <a:avLst/>
          </a:prstGeom>
        </p:spPr>
      </p:pic>
    </p:spTree>
    <p:extLst>
      <p:ext uri="{BB962C8B-B14F-4D97-AF65-F5344CB8AC3E}">
        <p14:creationId xmlns:p14="http://schemas.microsoft.com/office/powerpoint/2010/main" val="2085250620"/>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2" presetClass="entr" presetSubtype="1" fill="hold" nodeType="withEffect" p14:presetBounceEnd="50000">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14:bounceEnd="50000">
                                          <p:cBhvr additive="base">
                                            <p:cTn id="22" dur="1000" fill="hold"/>
                                            <p:tgtEl>
                                              <p:spTgt spid="13"/>
                                            </p:tgtEl>
                                            <p:attrNameLst>
                                              <p:attrName>ppt_x</p:attrName>
                                            </p:attrNameLst>
                                          </p:cBhvr>
                                          <p:tavLst>
                                            <p:tav tm="0">
                                              <p:val>
                                                <p:strVal val="#ppt_x"/>
                                              </p:val>
                                            </p:tav>
                                            <p:tav tm="100000">
                                              <p:val>
                                                <p:strVal val="#ppt_x"/>
                                              </p:val>
                                            </p:tav>
                                          </p:tavLst>
                                        </p:anim>
                                        <p:anim calcmode="lin" valueType="num" p14:bounceEnd="50000">
                                          <p:cBhvr additive="base">
                                            <p:cTn id="23" dur="1000" fill="hold"/>
                                            <p:tgtEl>
                                              <p:spTgt spid="13"/>
                                            </p:tgtEl>
                                            <p:attrNameLst>
                                              <p:attrName>ppt_y</p:attrName>
                                            </p:attrNameLst>
                                          </p:cBhvr>
                                          <p:tavLst>
                                            <p:tav tm="0">
                                              <p:val>
                                                <p:strVal val="0-#ppt_h/2"/>
                                              </p:val>
                                            </p:tav>
                                            <p:tav tm="100000">
                                              <p:val>
                                                <p:strVal val="#ppt_y"/>
                                              </p:val>
                                            </p:tav>
                                          </p:tavLst>
                                        </p:anim>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2" presetClass="entr" presetSubtype="1"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1000" fill="hold"/>
                                            <p:tgtEl>
                                              <p:spTgt spid="13"/>
                                            </p:tgtEl>
                                            <p:attrNameLst>
                                              <p:attrName>ppt_x</p:attrName>
                                            </p:attrNameLst>
                                          </p:cBhvr>
                                          <p:tavLst>
                                            <p:tav tm="0">
                                              <p:val>
                                                <p:strVal val="#ppt_x"/>
                                              </p:val>
                                            </p:tav>
                                            <p:tav tm="100000">
                                              <p:val>
                                                <p:strVal val="#ppt_x"/>
                                              </p:val>
                                            </p:tav>
                                          </p:tavLst>
                                        </p:anim>
                                        <p:anim calcmode="lin" valueType="num">
                                          <p:cBhvr additive="base">
                                            <p:cTn id="23" dur="1000" fill="hold"/>
                                            <p:tgtEl>
                                              <p:spTgt spid="13"/>
                                            </p:tgtEl>
                                            <p:attrNameLst>
                                              <p:attrName>ppt_y</p:attrName>
                                            </p:attrNameLst>
                                          </p:cBhvr>
                                          <p:tavLst>
                                            <p:tav tm="0">
                                              <p:val>
                                                <p:strVal val="0-#ppt_h/2"/>
                                              </p:val>
                                            </p:tav>
                                            <p:tav tm="100000">
                                              <p:val>
                                                <p:strVal val="#ppt_y"/>
                                              </p:val>
                                            </p:tav>
                                          </p:tavLst>
                                        </p:anim>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98B131CD-8817-87F4-588B-790F7CF7AC04}"/>
            </a:ext>
          </a:extLst>
        </p:cNvPr>
        <p:cNvGrpSpPr/>
        <p:nvPr/>
      </p:nvGrpSpPr>
      <p:grpSpPr>
        <a:xfrm>
          <a:off x="0" y="0"/>
          <a:ext cx="0" cy="0"/>
          <a:chOff x="0" y="0"/>
          <a:chExt cx="0" cy="0"/>
        </a:xfrm>
      </p:grpSpPr>
      <p:sp>
        <p:nvSpPr>
          <p:cNvPr id="12" name="Title 13">
            <a:extLst>
              <a:ext uri="{FF2B5EF4-FFF2-40B4-BE49-F238E27FC236}">
                <a16:creationId xmlns:a16="http://schemas.microsoft.com/office/drawing/2014/main" id="{90EA3AC4-EFF5-8855-71BD-572132EB4D05}"/>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Caring for the Wounded</a:t>
            </a:r>
          </a:p>
        </p:txBody>
      </p:sp>
      <p:sp>
        <p:nvSpPr>
          <p:cNvPr id="4" name="TextBox 3">
            <a:extLst>
              <a:ext uri="{FF2B5EF4-FFF2-40B4-BE49-F238E27FC236}">
                <a16:creationId xmlns:a16="http://schemas.microsoft.com/office/drawing/2014/main" id="{12CDCD00-8BC6-CC64-8B21-7AD77CCAB54B}"/>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role did Swindon play in World War 1?</a:t>
            </a:r>
          </a:p>
        </p:txBody>
      </p:sp>
      <p:sp>
        <p:nvSpPr>
          <p:cNvPr id="9" name="Title 1">
            <a:extLst>
              <a:ext uri="{FF2B5EF4-FFF2-40B4-BE49-F238E27FC236}">
                <a16:creationId xmlns:a16="http://schemas.microsoft.com/office/drawing/2014/main" id="{29EB155A-B5DC-B2F9-F52D-19962F43A943}"/>
              </a:ext>
            </a:extLst>
          </p:cNvPr>
          <p:cNvSpPr txBox="1">
            <a:spLocks/>
          </p:cNvSpPr>
          <p:nvPr/>
        </p:nvSpPr>
        <p:spPr>
          <a:xfrm>
            <a:off x="556054" y="588620"/>
            <a:ext cx="8130746"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Caring for the Wounded</a:t>
            </a:r>
          </a:p>
        </p:txBody>
      </p:sp>
      <p:grpSp>
        <p:nvGrpSpPr>
          <p:cNvPr id="8" name="Group 7" descr="A modern day colour photograph of the Hydro Heath Pool today. It shows a large blue swimming pool and a curved roof. ">
            <a:extLst>
              <a:ext uri="{FF2B5EF4-FFF2-40B4-BE49-F238E27FC236}">
                <a16:creationId xmlns:a16="http://schemas.microsoft.com/office/drawing/2014/main" id="{4C697A3F-9515-B44D-3FE4-D51D91F1E57F}"/>
              </a:ext>
            </a:extLst>
          </p:cNvPr>
          <p:cNvGrpSpPr/>
          <p:nvPr/>
        </p:nvGrpSpPr>
        <p:grpSpPr>
          <a:xfrm>
            <a:off x="666644" y="1453214"/>
            <a:ext cx="3343472" cy="4392102"/>
            <a:chOff x="666644" y="1453214"/>
            <a:chExt cx="3343472" cy="4392102"/>
          </a:xfrm>
        </p:grpSpPr>
        <p:pic>
          <p:nvPicPr>
            <p:cNvPr id="11" name="Picture 2" descr="User submitted Image">
              <a:extLst>
                <a:ext uri="{FF2B5EF4-FFF2-40B4-BE49-F238E27FC236}">
                  <a16:creationId xmlns:a16="http://schemas.microsoft.com/office/drawing/2014/main" id="{FFD64ED1-C2CF-C034-0233-E62D17FE39F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42844" y="1488954"/>
              <a:ext cx="3267272" cy="4356362"/>
            </a:xfrm>
            <a:prstGeom prst="rect">
              <a:avLst/>
            </a:prstGeom>
            <a:noFill/>
            <a:ln w="19050">
              <a:solidFill>
                <a:schemeClr val="tx1"/>
              </a:solidFill>
            </a:ln>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EFC5D6B8-EFD2-960F-ADD6-54D36B95930D}"/>
                </a:ext>
              </a:extLst>
            </p:cNvPr>
            <p:cNvSpPr txBox="1"/>
            <p:nvPr/>
          </p:nvSpPr>
          <p:spPr>
            <a:xfrm>
              <a:off x="666644" y="1453214"/>
              <a:ext cx="2601090" cy="215444"/>
            </a:xfrm>
            <a:prstGeom prst="rect">
              <a:avLst/>
            </a:prstGeom>
            <a:noFill/>
          </p:spPr>
          <p:txBody>
            <a:bodyPr wrap="square">
              <a:spAutoFit/>
            </a:bodyPr>
            <a:lstStyle/>
            <a:p>
              <a:r>
                <a:rPr lang="en-GB" sz="800" dirty="0">
                  <a:solidFill>
                    <a:schemeClr val="bg1">
                      <a:lumMod val="75000"/>
                    </a:schemeClr>
                  </a:solidFill>
                  <a:latin typeface="Calibri" panose="020F0502020204030204" pitchFamily="34" charset="0"/>
                  <a:cs typeface="Calibri" panose="020F0502020204030204" pitchFamily="34" charset="0"/>
                </a:rPr>
                <a:t>© Historic England</a:t>
              </a:r>
            </a:p>
          </p:txBody>
        </p:sp>
      </p:grpSp>
      <p:sp>
        <p:nvSpPr>
          <p:cNvPr id="3" name="TextBox 2">
            <a:extLst>
              <a:ext uri="{FF2B5EF4-FFF2-40B4-BE49-F238E27FC236}">
                <a16:creationId xmlns:a16="http://schemas.microsoft.com/office/drawing/2014/main" id="{2C9ECDAC-88DC-6F3B-7705-3CAEBCAFF9B4}"/>
              </a:ext>
            </a:extLst>
          </p:cNvPr>
          <p:cNvSpPr txBox="1"/>
          <p:nvPr/>
        </p:nvSpPr>
        <p:spPr>
          <a:xfrm>
            <a:off x="4253192" y="1513447"/>
            <a:ext cx="6609151" cy="367408"/>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 town responded quickly to care for the wounded. </a:t>
            </a:r>
          </a:p>
        </p:txBody>
      </p:sp>
      <p:sp>
        <p:nvSpPr>
          <p:cNvPr id="10" name="TextBox 9">
            <a:extLst>
              <a:ext uri="{FF2B5EF4-FFF2-40B4-BE49-F238E27FC236}">
                <a16:creationId xmlns:a16="http://schemas.microsoft.com/office/drawing/2014/main" id="{C912E7C7-6193-4E65-8A76-F2C3B2E9BB4A}"/>
              </a:ext>
            </a:extLst>
          </p:cNvPr>
          <p:cNvSpPr txBox="1"/>
          <p:nvPr/>
        </p:nvSpPr>
        <p:spPr>
          <a:xfrm>
            <a:off x="4253192" y="2045867"/>
            <a:ext cx="3582488" cy="1567737"/>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Public donations funded hospitals, with the GWR Medical Fund baths converted into a temporary facility that treated over 1,000 patients before closing in 1915. </a:t>
            </a:r>
          </a:p>
        </p:txBody>
      </p:sp>
      <p:sp>
        <p:nvSpPr>
          <p:cNvPr id="6" name="TextBox 5">
            <a:extLst>
              <a:ext uri="{FF2B5EF4-FFF2-40B4-BE49-F238E27FC236}">
                <a16:creationId xmlns:a16="http://schemas.microsoft.com/office/drawing/2014/main" id="{75964F01-87C2-ABCB-83E1-E2377B95F1B0}"/>
              </a:ext>
            </a:extLst>
          </p:cNvPr>
          <p:cNvSpPr txBox="1"/>
          <p:nvPr/>
        </p:nvSpPr>
        <p:spPr>
          <a:xfrm>
            <a:off x="4253192" y="3778616"/>
            <a:ext cx="3161865"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Stratton Hospital opened in 1917 to continue the work. </a:t>
            </a:r>
          </a:p>
        </p:txBody>
      </p:sp>
      <p:grpSp>
        <p:nvGrpSpPr>
          <p:cNvPr id="15" name="Group 14" descr="Hydro Health as it is today. During the war, the water was emptied, and the pool was filled with rows of beds.&#10;">
            <a:extLst>
              <a:ext uri="{FF2B5EF4-FFF2-40B4-BE49-F238E27FC236}">
                <a16:creationId xmlns:a16="http://schemas.microsoft.com/office/drawing/2014/main" id="{27A346C3-170D-2CF6-F002-71592A60EB56}"/>
              </a:ext>
            </a:extLst>
          </p:cNvPr>
          <p:cNvGrpSpPr/>
          <p:nvPr/>
        </p:nvGrpSpPr>
        <p:grpSpPr>
          <a:xfrm>
            <a:off x="4327623" y="4643017"/>
            <a:ext cx="3260921" cy="1267655"/>
            <a:chOff x="4295724" y="4632384"/>
            <a:chExt cx="3260921" cy="1267655"/>
          </a:xfrm>
        </p:grpSpPr>
        <p:sp>
          <p:nvSpPr>
            <p:cNvPr id="7" name="TextBox 6">
              <a:extLst>
                <a:ext uri="{FF2B5EF4-FFF2-40B4-BE49-F238E27FC236}">
                  <a16:creationId xmlns:a16="http://schemas.microsoft.com/office/drawing/2014/main" id="{372D457B-C748-009C-F686-E0E744BA6BBA}"/>
                </a:ext>
              </a:extLst>
            </p:cNvPr>
            <p:cNvSpPr txBox="1"/>
            <p:nvPr/>
          </p:nvSpPr>
          <p:spPr>
            <a:xfrm>
              <a:off x="4623629" y="4632384"/>
              <a:ext cx="2933016" cy="1267655"/>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Hydro Health as it is today. During the war, the water was emptied, and the pool was filled with rows of beds.</a:t>
              </a:r>
            </a:p>
          </p:txBody>
        </p:sp>
        <p:pic>
          <p:nvPicPr>
            <p:cNvPr id="14" name="Picture 13">
              <a:extLst>
                <a:ext uri="{FF2B5EF4-FFF2-40B4-BE49-F238E27FC236}">
                  <a16:creationId xmlns:a16="http://schemas.microsoft.com/office/drawing/2014/main" id="{3BF9AA2E-183B-0A7E-5396-396181B83638}"/>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800000">
              <a:off x="4295724" y="4693678"/>
              <a:ext cx="350267" cy="248874"/>
            </a:xfrm>
            <a:prstGeom prst="rect">
              <a:avLst/>
            </a:prstGeom>
          </p:spPr>
        </p:pic>
      </p:grpSp>
      <p:pic>
        <p:nvPicPr>
          <p:cNvPr id="13" name="Picture 12" descr="An illustration of a World War 1 nurse stood next to an injured soldier in a hospital bed. The nurse wears a white hat and apron with a Red Cross on it. The injured soldier is dressed in white and has a bandage on his left hand. ">
            <a:extLst>
              <a:ext uri="{FF2B5EF4-FFF2-40B4-BE49-F238E27FC236}">
                <a16:creationId xmlns:a16="http://schemas.microsoft.com/office/drawing/2014/main" id="{5ADF73A5-879C-3B2A-0DBC-4D69762A52B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817392" y="2066277"/>
            <a:ext cx="3528636" cy="3956349"/>
          </a:xfrm>
          <a:prstGeom prst="rect">
            <a:avLst/>
          </a:prstGeom>
        </p:spPr>
      </p:pic>
      <p:pic>
        <p:nvPicPr>
          <p:cNvPr id="2" name="Picture 1">
            <a:extLst>
              <a:ext uri="{FF2B5EF4-FFF2-40B4-BE49-F238E27FC236}">
                <a16:creationId xmlns:a16="http://schemas.microsoft.com/office/drawing/2014/main" id="{E997D8DE-6C7B-2700-D20C-DCC991249F83}"/>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664456" y="5603358"/>
            <a:ext cx="1527543" cy="1253200"/>
          </a:xfrm>
          <a:prstGeom prst="rect">
            <a:avLst/>
          </a:prstGeom>
        </p:spPr>
      </p:pic>
    </p:spTree>
    <p:extLst>
      <p:ext uri="{BB962C8B-B14F-4D97-AF65-F5344CB8AC3E}">
        <p14:creationId xmlns:p14="http://schemas.microsoft.com/office/powerpoint/2010/main" val="231376759"/>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2" presetClass="entr" presetSubtype="2" fill="hold" nodeType="withEffect" p14:presetBounceEnd="50000">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14:bounceEnd="50000">
                                          <p:cBhvr additive="base">
                                            <p:cTn id="18" dur="10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19" dur="1000" fill="hold"/>
                                            <p:tgtEl>
                                              <p:spTgt spid="13"/>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p:bldP spid="10" grpId="0"/>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2" presetClass="entr" presetSubtype="2"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1000" fill="hold"/>
                                            <p:tgtEl>
                                              <p:spTgt spid="13"/>
                                            </p:tgtEl>
                                            <p:attrNameLst>
                                              <p:attrName>ppt_x</p:attrName>
                                            </p:attrNameLst>
                                          </p:cBhvr>
                                          <p:tavLst>
                                            <p:tav tm="0">
                                              <p:val>
                                                <p:strVal val="1+#ppt_w/2"/>
                                              </p:val>
                                            </p:tav>
                                            <p:tav tm="100000">
                                              <p:val>
                                                <p:strVal val="#ppt_x"/>
                                              </p:val>
                                            </p:tav>
                                          </p:tavLst>
                                        </p:anim>
                                        <p:anim calcmode="lin" valueType="num">
                                          <p:cBhvr additive="base">
                                            <p:cTn id="19" dur="1000" fill="hold"/>
                                            <p:tgtEl>
                                              <p:spTgt spid="13"/>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p:bldP spid="10" grpId="0"/>
          <p:bldP spid="6" grpId="0"/>
        </p:bldLst>
      </p:timing>
    </mc:Fallback>
  </mc:AlternateContent>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 2013 - 2022</Template>
  <TotalTime>499</TotalTime>
  <Words>3140</Words>
  <Application>Microsoft Office PowerPoint</Application>
  <PresentationFormat>Widescreen</PresentationFormat>
  <Paragraphs>251</Paragraphs>
  <Slides>30</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30</vt:i4>
      </vt:variant>
    </vt:vector>
  </HeadingPairs>
  <TitlesOfParts>
    <vt:vector size="37" baseType="lpstr">
      <vt:lpstr>Superclarendon Rg</vt:lpstr>
      <vt:lpstr>Arial</vt:lpstr>
      <vt:lpstr>Calibri</vt:lpstr>
      <vt:lpstr>Linkpen 17a Print</vt:lpstr>
      <vt:lpstr>Aptos</vt:lpstr>
      <vt:lpstr>Calibri Light</vt:lpstr>
      <vt:lpstr>Office Theme</vt:lpstr>
      <vt:lpstr>Swindon and the World Wars</vt:lpstr>
      <vt:lpstr>How did the World Wars impact Swindon? </vt:lpstr>
      <vt:lpstr>World War 1 </vt:lpstr>
      <vt:lpstr>The Allies and he Central Powers</vt:lpstr>
      <vt:lpstr>The Swindon Works Hooter</vt:lpstr>
      <vt:lpstr>Britons Wants You!</vt:lpstr>
      <vt:lpstr>The Wiltshire Regiment</vt:lpstr>
      <vt:lpstr>A Hub for Military Activity</vt:lpstr>
      <vt:lpstr>Caring for the Wounded</vt:lpstr>
      <vt:lpstr>Ambulance Trains</vt:lpstr>
      <vt:lpstr>Industry</vt:lpstr>
      <vt:lpstr>The End of the War</vt:lpstr>
      <vt:lpstr>The Armistice</vt:lpstr>
      <vt:lpstr>The Cenotaph in Swindon</vt:lpstr>
      <vt:lpstr>World War 2</vt:lpstr>
      <vt:lpstr>The Allies and the Axis Powers</vt:lpstr>
      <vt:lpstr>Britain’s role in World War 2</vt:lpstr>
      <vt:lpstr>Germany Invades Poland</vt:lpstr>
      <vt:lpstr>Evacuation</vt:lpstr>
      <vt:lpstr>Preparing for War</vt:lpstr>
      <vt:lpstr>Air Raid Shelters</vt:lpstr>
      <vt:lpstr>The Phoney War</vt:lpstr>
      <vt:lpstr>Air Raids</vt:lpstr>
      <vt:lpstr>Swindon at War</vt:lpstr>
      <vt:lpstr>At Home</vt:lpstr>
      <vt:lpstr>The Supermarine Spitfire</vt:lpstr>
      <vt:lpstr>Women at Work</vt:lpstr>
      <vt:lpstr>Lydiard Park</vt:lpstr>
      <vt:lpstr>The End of the World War 2</vt:lpstr>
      <vt:lpstr>The People of Swindon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McHarg, Catherine</cp:lastModifiedBy>
  <cp:revision>75</cp:revision>
  <dcterms:created xsi:type="dcterms:W3CDTF">2022-12-09T08:02:53Z</dcterms:created>
  <dcterms:modified xsi:type="dcterms:W3CDTF">2025-05-28T15:30:08Z</dcterms:modified>
</cp:coreProperties>
</file>