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17"/>
  </p:notesMasterIdLst>
  <p:sldIdLst>
    <p:sldId id="256" r:id="rId2"/>
    <p:sldId id="259" r:id="rId3"/>
    <p:sldId id="257" r:id="rId4"/>
    <p:sldId id="263" r:id="rId5"/>
    <p:sldId id="264" r:id="rId6"/>
    <p:sldId id="265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</p:sldIdLst>
  <p:sldSz cx="12192000" cy="6858000"/>
  <p:notesSz cx="6858000" cy="9144000"/>
  <p:embeddedFontLst>
    <p:embeddedFont>
      <p:font typeface="Superclarendon Rg" panose="02060605060000020003" pitchFamily="18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AD46"/>
    <a:srgbClr val="F49734"/>
    <a:srgbClr val="B65379"/>
    <a:srgbClr val="F6A548"/>
    <a:srgbClr val="79B963"/>
    <a:srgbClr val="FAB721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3AB0D5-1C5A-40EB-87CA-D488DC226EBE}" v="54" dt="2025-03-12T09:58:48.1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33"/>
    <p:restoredTop sz="96327"/>
  </p:normalViewPr>
  <p:slideViewPr>
    <p:cSldViewPr snapToGrid="0">
      <p:cViewPr varScale="1">
        <p:scale>
          <a:sx n="103" d="100"/>
          <a:sy n="103" d="100"/>
        </p:scale>
        <p:origin x="1164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Harg, Catherine" userId="88b8f76c-9ae3-4745-88eb-fe0667a22af5" providerId="ADAL" clId="{E03AB0D5-1C5A-40EB-87CA-D488DC226EBE}"/>
    <pc:docChg chg="undo custSel modSld">
      <pc:chgData name="McHarg, Catherine" userId="88b8f76c-9ae3-4745-88eb-fe0667a22af5" providerId="ADAL" clId="{E03AB0D5-1C5A-40EB-87CA-D488DC226EBE}" dt="2025-03-12T09:58:48.112" v="124" actId="255"/>
      <pc:docMkLst>
        <pc:docMk/>
      </pc:docMkLst>
      <pc:sldChg chg="modSp mod">
        <pc:chgData name="McHarg, Catherine" userId="88b8f76c-9ae3-4745-88eb-fe0667a22af5" providerId="ADAL" clId="{E03AB0D5-1C5A-40EB-87CA-D488DC226EBE}" dt="2025-03-12T09:18:50.870" v="9" actId="14100"/>
        <pc:sldMkLst>
          <pc:docMk/>
          <pc:sldMk cId="1996384892" sldId="257"/>
        </pc:sldMkLst>
        <pc:spChg chg="mod">
          <ac:chgData name="McHarg, Catherine" userId="88b8f76c-9ae3-4745-88eb-fe0667a22af5" providerId="ADAL" clId="{E03AB0D5-1C5A-40EB-87CA-D488DC226EBE}" dt="2025-03-12T09:18:24.171" v="6" actId="1076"/>
          <ac:spMkLst>
            <pc:docMk/>
            <pc:sldMk cId="1996384892" sldId="257"/>
            <ac:spMk id="16" creationId="{11F90F60-C957-B9E9-2C3F-211827ABB663}"/>
          </ac:spMkLst>
        </pc:spChg>
        <pc:spChg chg="mod">
          <ac:chgData name="McHarg, Catherine" userId="88b8f76c-9ae3-4745-88eb-fe0667a22af5" providerId="ADAL" clId="{E03AB0D5-1C5A-40EB-87CA-D488DC226EBE}" dt="2025-03-12T09:18:27.500" v="7" actId="1076"/>
          <ac:spMkLst>
            <pc:docMk/>
            <pc:sldMk cId="1996384892" sldId="257"/>
            <ac:spMk id="17" creationId="{87F40F74-EB26-2B9F-CE1D-1034C98954A2}"/>
          </ac:spMkLst>
        </pc:spChg>
        <pc:spChg chg="mod">
          <ac:chgData name="McHarg, Catherine" userId="88b8f76c-9ae3-4745-88eb-fe0667a22af5" providerId="ADAL" clId="{E03AB0D5-1C5A-40EB-87CA-D488DC226EBE}" dt="2025-03-12T09:15:27.411" v="5" actId="1076"/>
          <ac:spMkLst>
            <pc:docMk/>
            <pc:sldMk cId="1996384892" sldId="257"/>
            <ac:spMk id="18" creationId="{7DE6996E-6557-F066-A56C-7E81C9836661}"/>
          </ac:spMkLst>
        </pc:spChg>
        <pc:spChg chg="mod">
          <ac:chgData name="McHarg, Catherine" userId="88b8f76c-9ae3-4745-88eb-fe0667a22af5" providerId="ADAL" clId="{E03AB0D5-1C5A-40EB-87CA-D488DC226EBE}" dt="2025-03-12T09:18:50.870" v="9" actId="14100"/>
          <ac:spMkLst>
            <pc:docMk/>
            <pc:sldMk cId="1996384892" sldId="257"/>
            <ac:spMk id="21" creationId="{8B82EDFC-401B-BE22-B282-798EB6EBBA4E}"/>
          </ac:spMkLst>
        </pc:spChg>
      </pc:sldChg>
      <pc:sldChg chg="modSp mod">
        <pc:chgData name="McHarg, Catherine" userId="88b8f76c-9ae3-4745-88eb-fe0667a22af5" providerId="ADAL" clId="{E03AB0D5-1C5A-40EB-87CA-D488DC226EBE}" dt="2025-03-12T09:19:33.180" v="13" actId="1076"/>
        <pc:sldMkLst>
          <pc:docMk/>
          <pc:sldMk cId="511054341" sldId="263"/>
        </pc:sldMkLst>
        <pc:spChg chg="mod">
          <ac:chgData name="McHarg, Catherine" userId="88b8f76c-9ae3-4745-88eb-fe0667a22af5" providerId="ADAL" clId="{E03AB0D5-1C5A-40EB-87CA-D488DC226EBE}" dt="2025-03-12T09:19:33.180" v="13" actId="1076"/>
          <ac:spMkLst>
            <pc:docMk/>
            <pc:sldMk cId="511054341" sldId="263"/>
            <ac:spMk id="15" creationId="{A9A050A8-2A4F-62CE-B791-E6D99343BD06}"/>
          </ac:spMkLst>
        </pc:spChg>
        <pc:spChg chg="mod">
          <ac:chgData name="McHarg, Catherine" userId="88b8f76c-9ae3-4745-88eb-fe0667a22af5" providerId="ADAL" clId="{E03AB0D5-1C5A-40EB-87CA-D488DC226EBE}" dt="2025-03-12T09:19:29.411" v="12" actId="14100"/>
          <ac:spMkLst>
            <pc:docMk/>
            <pc:sldMk cId="511054341" sldId="263"/>
            <ac:spMk id="16" creationId="{B22389FB-0556-2B24-0AC4-E2B58047AE83}"/>
          </ac:spMkLst>
        </pc:spChg>
      </pc:sldChg>
      <pc:sldChg chg="modSp">
        <pc:chgData name="McHarg, Catherine" userId="88b8f76c-9ae3-4745-88eb-fe0667a22af5" providerId="ADAL" clId="{E03AB0D5-1C5A-40EB-87CA-D488DC226EBE}" dt="2025-03-12T09:20:05.710" v="16" actId="255"/>
        <pc:sldMkLst>
          <pc:docMk/>
          <pc:sldMk cId="3754292205" sldId="264"/>
        </pc:sldMkLst>
        <pc:spChg chg="mod">
          <ac:chgData name="McHarg, Catherine" userId="88b8f76c-9ae3-4745-88eb-fe0667a22af5" providerId="ADAL" clId="{E03AB0D5-1C5A-40EB-87CA-D488DC226EBE}" dt="2025-03-12T09:19:53.810" v="14" actId="255"/>
          <ac:spMkLst>
            <pc:docMk/>
            <pc:sldMk cId="3754292205" sldId="264"/>
            <ac:spMk id="4" creationId="{D0BEAD18-F1FB-2820-1BF5-3430911DD585}"/>
          </ac:spMkLst>
        </pc:spChg>
        <pc:spChg chg="mod">
          <ac:chgData name="McHarg, Catherine" userId="88b8f76c-9ae3-4745-88eb-fe0667a22af5" providerId="ADAL" clId="{E03AB0D5-1C5A-40EB-87CA-D488DC226EBE}" dt="2025-03-12T09:19:59.360" v="15" actId="255"/>
          <ac:spMkLst>
            <pc:docMk/>
            <pc:sldMk cId="3754292205" sldId="264"/>
            <ac:spMk id="5" creationId="{56BBBDFC-44BE-9B3F-F786-B7DCABF7A90D}"/>
          </ac:spMkLst>
        </pc:spChg>
        <pc:spChg chg="mod">
          <ac:chgData name="McHarg, Catherine" userId="88b8f76c-9ae3-4745-88eb-fe0667a22af5" providerId="ADAL" clId="{E03AB0D5-1C5A-40EB-87CA-D488DC226EBE}" dt="2025-03-12T09:20:05.710" v="16" actId="255"/>
          <ac:spMkLst>
            <pc:docMk/>
            <pc:sldMk cId="3754292205" sldId="264"/>
            <ac:spMk id="6" creationId="{42379788-C7A9-22AA-3566-EA9CF3CE960A}"/>
          </ac:spMkLst>
        </pc:spChg>
      </pc:sldChg>
      <pc:sldChg chg="modSp">
        <pc:chgData name="McHarg, Catherine" userId="88b8f76c-9ae3-4745-88eb-fe0667a22af5" providerId="ADAL" clId="{E03AB0D5-1C5A-40EB-87CA-D488DC226EBE}" dt="2025-03-12T09:20:31.415" v="19" actId="255"/>
        <pc:sldMkLst>
          <pc:docMk/>
          <pc:sldMk cId="3848089411" sldId="265"/>
        </pc:sldMkLst>
        <pc:spChg chg="mod">
          <ac:chgData name="McHarg, Catherine" userId="88b8f76c-9ae3-4745-88eb-fe0667a22af5" providerId="ADAL" clId="{E03AB0D5-1C5A-40EB-87CA-D488DC226EBE}" dt="2025-03-12T09:20:15.654" v="17" actId="255"/>
          <ac:spMkLst>
            <pc:docMk/>
            <pc:sldMk cId="3848089411" sldId="265"/>
            <ac:spMk id="3" creationId="{65C96EB3-0AEC-56AD-CE98-4E35747A7CF5}"/>
          </ac:spMkLst>
        </pc:spChg>
        <pc:spChg chg="mod">
          <ac:chgData name="McHarg, Catherine" userId="88b8f76c-9ae3-4745-88eb-fe0667a22af5" providerId="ADAL" clId="{E03AB0D5-1C5A-40EB-87CA-D488DC226EBE}" dt="2025-03-12T09:20:24.563" v="18" actId="255"/>
          <ac:spMkLst>
            <pc:docMk/>
            <pc:sldMk cId="3848089411" sldId="265"/>
            <ac:spMk id="5" creationId="{818456E9-10F5-2F89-FC3A-A8E265F15BC2}"/>
          </ac:spMkLst>
        </pc:spChg>
        <pc:spChg chg="mod">
          <ac:chgData name="McHarg, Catherine" userId="88b8f76c-9ae3-4745-88eb-fe0667a22af5" providerId="ADAL" clId="{E03AB0D5-1C5A-40EB-87CA-D488DC226EBE}" dt="2025-03-12T09:20:31.415" v="19" actId="255"/>
          <ac:spMkLst>
            <pc:docMk/>
            <pc:sldMk cId="3848089411" sldId="265"/>
            <ac:spMk id="6" creationId="{4CD08456-7125-5948-0ABA-188E5B606680}"/>
          </ac:spMkLst>
        </pc:spChg>
      </pc:sldChg>
      <pc:sldChg chg="modSp mod">
        <pc:chgData name="McHarg, Catherine" userId="88b8f76c-9ae3-4745-88eb-fe0667a22af5" providerId="ADAL" clId="{E03AB0D5-1C5A-40EB-87CA-D488DC226EBE}" dt="2025-03-12T09:22:37.498" v="35" actId="465"/>
        <pc:sldMkLst>
          <pc:docMk/>
          <pc:sldMk cId="2913762417" sldId="267"/>
        </pc:sldMkLst>
        <pc:spChg chg="mod">
          <ac:chgData name="McHarg, Catherine" userId="88b8f76c-9ae3-4745-88eb-fe0667a22af5" providerId="ADAL" clId="{E03AB0D5-1C5A-40EB-87CA-D488DC226EBE}" dt="2025-03-12T09:20:56.536" v="21" actId="14100"/>
          <ac:spMkLst>
            <pc:docMk/>
            <pc:sldMk cId="2913762417" sldId="267"/>
            <ac:spMk id="3" creationId="{E8DA88C5-5D93-61EA-6294-54079EBA23BC}"/>
          </ac:spMkLst>
        </pc:spChg>
        <pc:spChg chg="mod">
          <ac:chgData name="McHarg, Catherine" userId="88b8f76c-9ae3-4745-88eb-fe0667a22af5" providerId="ADAL" clId="{E03AB0D5-1C5A-40EB-87CA-D488DC226EBE}" dt="2025-03-12T09:22:37.498" v="35" actId="465"/>
          <ac:spMkLst>
            <pc:docMk/>
            <pc:sldMk cId="2913762417" sldId="267"/>
            <ac:spMk id="5" creationId="{76F2EA0E-2BD9-BF56-950F-655FDA3333E4}"/>
          </ac:spMkLst>
        </pc:spChg>
        <pc:spChg chg="mod">
          <ac:chgData name="McHarg, Catherine" userId="88b8f76c-9ae3-4745-88eb-fe0667a22af5" providerId="ADAL" clId="{E03AB0D5-1C5A-40EB-87CA-D488DC226EBE}" dt="2025-03-12T09:22:37.498" v="35" actId="465"/>
          <ac:spMkLst>
            <pc:docMk/>
            <pc:sldMk cId="2913762417" sldId="267"/>
            <ac:spMk id="6" creationId="{248F7124-F4E6-F64F-2C53-5479E7C39A50}"/>
          </ac:spMkLst>
        </pc:spChg>
        <pc:spChg chg="mod">
          <ac:chgData name="McHarg, Catherine" userId="88b8f76c-9ae3-4745-88eb-fe0667a22af5" providerId="ADAL" clId="{E03AB0D5-1C5A-40EB-87CA-D488DC226EBE}" dt="2025-03-12T09:22:37.498" v="35" actId="465"/>
          <ac:spMkLst>
            <pc:docMk/>
            <pc:sldMk cId="2913762417" sldId="267"/>
            <ac:spMk id="7" creationId="{A74E6789-FD73-E4D3-59F8-67EB1092012C}"/>
          </ac:spMkLst>
        </pc:spChg>
        <pc:spChg chg="mod">
          <ac:chgData name="McHarg, Catherine" userId="88b8f76c-9ae3-4745-88eb-fe0667a22af5" providerId="ADAL" clId="{E03AB0D5-1C5A-40EB-87CA-D488DC226EBE}" dt="2025-03-12T09:22:19.499" v="34" actId="14100"/>
          <ac:spMkLst>
            <pc:docMk/>
            <pc:sldMk cId="2913762417" sldId="267"/>
            <ac:spMk id="8" creationId="{708AF374-3F32-A621-2FFB-43B4332E04E9}"/>
          </ac:spMkLst>
        </pc:spChg>
      </pc:sldChg>
      <pc:sldChg chg="modSp mod">
        <pc:chgData name="McHarg, Catherine" userId="88b8f76c-9ae3-4745-88eb-fe0667a22af5" providerId="ADAL" clId="{E03AB0D5-1C5A-40EB-87CA-D488DC226EBE}" dt="2025-03-12T09:23:44.959" v="45" actId="465"/>
        <pc:sldMkLst>
          <pc:docMk/>
          <pc:sldMk cId="1102318186" sldId="268"/>
        </pc:sldMkLst>
        <pc:spChg chg="mod">
          <ac:chgData name="McHarg, Catherine" userId="88b8f76c-9ae3-4745-88eb-fe0667a22af5" providerId="ADAL" clId="{E03AB0D5-1C5A-40EB-87CA-D488DC226EBE}" dt="2025-03-12T09:22:57.944" v="37" actId="255"/>
          <ac:spMkLst>
            <pc:docMk/>
            <pc:sldMk cId="1102318186" sldId="268"/>
            <ac:spMk id="3" creationId="{C5C91385-F9B8-F7B8-38BB-32E36F6A2CCD}"/>
          </ac:spMkLst>
        </pc:spChg>
        <pc:spChg chg="mod">
          <ac:chgData name="McHarg, Catherine" userId="88b8f76c-9ae3-4745-88eb-fe0667a22af5" providerId="ADAL" clId="{E03AB0D5-1C5A-40EB-87CA-D488DC226EBE}" dt="2025-03-12T09:23:44.959" v="45" actId="465"/>
          <ac:spMkLst>
            <pc:docMk/>
            <pc:sldMk cId="1102318186" sldId="268"/>
            <ac:spMk id="5" creationId="{224BC0C6-6438-FD4A-50CC-DD18FE52F458}"/>
          </ac:spMkLst>
        </pc:spChg>
        <pc:spChg chg="mod">
          <ac:chgData name="McHarg, Catherine" userId="88b8f76c-9ae3-4745-88eb-fe0667a22af5" providerId="ADAL" clId="{E03AB0D5-1C5A-40EB-87CA-D488DC226EBE}" dt="2025-03-12T09:23:37.408" v="44" actId="1076"/>
          <ac:spMkLst>
            <pc:docMk/>
            <pc:sldMk cId="1102318186" sldId="268"/>
            <ac:spMk id="6" creationId="{26C5543A-3402-77BA-CE0E-564967F9E738}"/>
          </ac:spMkLst>
        </pc:spChg>
      </pc:sldChg>
      <pc:sldChg chg="modSp mod">
        <pc:chgData name="McHarg, Catherine" userId="88b8f76c-9ae3-4745-88eb-fe0667a22af5" providerId="ADAL" clId="{E03AB0D5-1C5A-40EB-87CA-D488DC226EBE}" dt="2025-03-12T09:25:20.799" v="55" actId="1076"/>
        <pc:sldMkLst>
          <pc:docMk/>
          <pc:sldMk cId="3659550831" sldId="269"/>
        </pc:sldMkLst>
        <pc:spChg chg="mod">
          <ac:chgData name="McHarg, Catherine" userId="88b8f76c-9ae3-4745-88eb-fe0667a22af5" providerId="ADAL" clId="{E03AB0D5-1C5A-40EB-87CA-D488DC226EBE}" dt="2025-03-12T09:25:20.799" v="55" actId="1076"/>
          <ac:spMkLst>
            <pc:docMk/>
            <pc:sldMk cId="3659550831" sldId="269"/>
            <ac:spMk id="3" creationId="{B3CA1E62-882C-3F4A-20C4-31AAE93B7340}"/>
          </ac:spMkLst>
        </pc:spChg>
        <pc:spChg chg="mod">
          <ac:chgData name="McHarg, Catherine" userId="88b8f76c-9ae3-4745-88eb-fe0667a22af5" providerId="ADAL" clId="{E03AB0D5-1C5A-40EB-87CA-D488DC226EBE}" dt="2025-03-12T09:25:20.799" v="55" actId="1076"/>
          <ac:spMkLst>
            <pc:docMk/>
            <pc:sldMk cId="3659550831" sldId="269"/>
            <ac:spMk id="5" creationId="{8709E86D-A50A-2C4E-1192-B1220EEBF562}"/>
          </ac:spMkLst>
        </pc:spChg>
        <pc:spChg chg="mod">
          <ac:chgData name="McHarg, Catherine" userId="88b8f76c-9ae3-4745-88eb-fe0667a22af5" providerId="ADAL" clId="{E03AB0D5-1C5A-40EB-87CA-D488DC226EBE}" dt="2025-03-12T09:25:20.799" v="55" actId="1076"/>
          <ac:spMkLst>
            <pc:docMk/>
            <pc:sldMk cId="3659550831" sldId="269"/>
            <ac:spMk id="6" creationId="{40E1A4DF-CC58-63C7-D2F1-D654393EED32}"/>
          </ac:spMkLst>
        </pc:spChg>
        <pc:spChg chg="mod">
          <ac:chgData name="McHarg, Catherine" userId="88b8f76c-9ae3-4745-88eb-fe0667a22af5" providerId="ADAL" clId="{E03AB0D5-1C5A-40EB-87CA-D488DC226EBE}" dt="2025-03-12T09:25:20.799" v="55" actId="1076"/>
          <ac:spMkLst>
            <pc:docMk/>
            <pc:sldMk cId="3659550831" sldId="269"/>
            <ac:spMk id="7" creationId="{17270AA4-5C40-FA17-63CC-7CC421DEB0BC}"/>
          </ac:spMkLst>
        </pc:spChg>
      </pc:sldChg>
      <pc:sldChg chg="modSp mod">
        <pc:chgData name="McHarg, Catherine" userId="88b8f76c-9ae3-4745-88eb-fe0667a22af5" providerId="ADAL" clId="{E03AB0D5-1C5A-40EB-87CA-D488DC226EBE}" dt="2025-03-12T09:26:35.853" v="68" actId="465"/>
        <pc:sldMkLst>
          <pc:docMk/>
          <pc:sldMk cId="2239862986" sldId="270"/>
        </pc:sldMkLst>
        <pc:spChg chg="mod">
          <ac:chgData name="McHarg, Catherine" userId="88b8f76c-9ae3-4745-88eb-fe0667a22af5" providerId="ADAL" clId="{E03AB0D5-1C5A-40EB-87CA-D488DC226EBE}" dt="2025-03-12T09:26:23.221" v="66" actId="14100"/>
          <ac:spMkLst>
            <pc:docMk/>
            <pc:sldMk cId="2239862986" sldId="270"/>
            <ac:spMk id="3" creationId="{FF9C6D8F-7D98-6B18-E017-BD06E3997CFE}"/>
          </ac:spMkLst>
        </pc:spChg>
        <pc:spChg chg="mod">
          <ac:chgData name="McHarg, Catherine" userId="88b8f76c-9ae3-4745-88eb-fe0667a22af5" providerId="ADAL" clId="{E03AB0D5-1C5A-40EB-87CA-D488DC226EBE}" dt="2025-03-12T09:26:35.853" v="68" actId="465"/>
          <ac:spMkLst>
            <pc:docMk/>
            <pc:sldMk cId="2239862986" sldId="270"/>
            <ac:spMk id="5" creationId="{F5368064-7282-43F9-28AB-F7A54725D541}"/>
          </ac:spMkLst>
        </pc:spChg>
        <pc:spChg chg="mod">
          <ac:chgData name="McHarg, Catherine" userId="88b8f76c-9ae3-4745-88eb-fe0667a22af5" providerId="ADAL" clId="{E03AB0D5-1C5A-40EB-87CA-D488DC226EBE}" dt="2025-03-12T09:26:35.853" v="68" actId="465"/>
          <ac:spMkLst>
            <pc:docMk/>
            <pc:sldMk cId="2239862986" sldId="270"/>
            <ac:spMk id="6" creationId="{B5A503FC-88EC-7130-C91A-93355A1EB8C9}"/>
          </ac:spMkLst>
        </pc:spChg>
        <pc:spChg chg="mod">
          <ac:chgData name="McHarg, Catherine" userId="88b8f76c-9ae3-4745-88eb-fe0667a22af5" providerId="ADAL" clId="{E03AB0D5-1C5A-40EB-87CA-D488DC226EBE}" dt="2025-03-12T09:26:28.888" v="67" actId="1076"/>
          <ac:spMkLst>
            <pc:docMk/>
            <pc:sldMk cId="2239862986" sldId="270"/>
            <ac:spMk id="11" creationId="{49AA0DD3-844C-A08F-6E81-493A34C10F9E}"/>
          </ac:spMkLst>
        </pc:spChg>
      </pc:sldChg>
      <pc:sldChg chg="addSp delSp modSp mod modAnim">
        <pc:chgData name="McHarg, Catherine" userId="88b8f76c-9ae3-4745-88eb-fe0667a22af5" providerId="ADAL" clId="{E03AB0D5-1C5A-40EB-87CA-D488DC226EBE}" dt="2025-03-12T09:55:19.896" v="93" actId="1076"/>
        <pc:sldMkLst>
          <pc:docMk/>
          <pc:sldMk cId="4276195566" sldId="271"/>
        </pc:sldMkLst>
        <pc:spChg chg="mod">
          <ac:chgData name="McHarg, Catherine" userId="88b8f76c-9ae3-4745-88eb-fe0667a22af5" providerId="ADAL" clId="{E03AB0D5-1C5A-40EB-87CA-D488DC226EBE}" dt="2025-03-12T09:55:19.896" v="93" actId="1076"/>
          <ac:spMkLst>
            <pc:docMk/>
            <pc:sldMk cId="4276195566" sldId="271"/>
            <ac:spMk id="3" creationId="{90099F6B-098B-2F6E-8F32-8C315A8CE85A}"/>
          </ac:spMkLst>
        </pc:spChg>
        <pc:spChg chg="mod">
          <ac:chgData name="McHarg, Catherine" userId="88b8f76c-9ae3-4745-88eb-fe0667a22af5" providerId="ADAL" clId="{E03AB0D5-1C5A-40EB-87CA-D488DC226EBE}" dt="2025-03-12T09:55:19.896" v="93" actId="1076"/>
          <ac:spMkLst>
            <pc:docMk/>
            <pc:sldMk cId="4276195566" sldId="271"/>
            <ac:spMk id="5" creationId="{A4802EFE-9D95-BD8A-260C-06683A1E4797}"/>
          </ac:spMkLst>
        </pc:spChg>
        <pc:spChg chg="mod">
          <ac:chgData name="McHarg, Catherine" userId="88b8f76c-9ae3-4745-88eb-fe0667a22af5" providerId="ADAL" clId="{E03AB0D5-1C5A-40EB-87CA-D488DC226EBE}" dt="2025-03-12T09:55:19.896" v="93" actId="1076"/>
          <ac:spMkLst>
            <pc:docMk/>
            <pc:sldMk cId="4276195566" sldId="271"/>
            <ac:spMk id="6" creationId="{23E3E77D-526D-363C-7582-E788999FB056}"/>
          </ac:spMkLst>
        </pc:spChg>
        <pc:spChg chg="mod topLvl">
          <ac:chgData name="McHarg, Catherine" userId="88b8f76c-9ae3-4745-88eb-fe0667a22af5" providerId="ADAL" clId="{E03AB0D5-1C5A-40EB-87CA-D488DC226EBE}" dt="2025-03-12T09:28:23.318" v="83" actId="164"/>
          <ac:spMkLst>
            <pc:docMk/>
            <pc:sldMk cId="4276195566" sldId="271"/>
            <ac:spMk id="7" creationId="{07BBCCC1-66E5-84D0-4B13-58E3F36A80E7}"/>
          </ac:spMkLst>
        </pc:spChg>
        <pc:spChg chg="mod">
          <ac:chgData name="McHarg, Catherine" userId="88b8f76c-9ae3-4745-88eb-fe0667a22af5" providerId="ADAL" clId="{E03AB0D5-1C5A-40EB-87CA-D488DC226EBE}" dt="2025-03-12T09:55:19.896" v="93" actId="1076"/>
          <ac:spMkLst>
            <pc:docMk/>
            <pc:sldMk cId="4276195566" sldId="271"/>
            <ac:spMk id="8" creationId="{D32C70A8-0250-D5EB-3D6A-962D6AF5A42C}"/>
          </ac:spMkLst>
        </pc:spChg>
        <pc:grpChg chg="del mod">
          <ac:chgData name="McHarg, Catherine" userId="88b8f76c-9ae3-4745-88eb-fe0667a22af5" providerId="ADAL" clId="{E03AB0D5-1C5A-40EB-87CA-D488DC226EBE}" dt="2025-03-12T09:28:01.518" v="79" actId="165"/>
          <ac:grpSpMkLst>
            <pc:docMk/>
            <pc:sldMk cId="4276195566" sldId="271"/>
            <ac:grpSpMk id="12" creationId="{8568DA3C-7AF7-1ED8-67E8-8FEE6B437F3C}"/>
          </ac:grpSpMkLst>
        </pc:grpChg>
        <pc:grpChg chg="add mod ord">
          <ac:chgData name="McHarg, Catherine" userId="88b8f76c-9ae3-4745-88eb-fe0667a22af5" providerId="ADAL" clId="{E03AB0D5-1C5A-40EB-87CA-D488DC226EBE}" dt="2025-03-12T09:30:03.973" v="86" actId="962"/>
          <ac:grpSpMkLst>
            <pc:docMk/>
            <pc:sldMk cId="4276195566" sldId="271"/>
            <ac:grpSpMk id="13" creationId="{90542756-1FCE-D36D-15AE-B3BA9B2F45ED}"/>
          </ac:grpSpMkLst>
        </pc:grpChg>
        <pc:picChg chg="mod topLvl">
          <ac:chgData name="McHarg, Catherine" userId="88b8f76c-9ae3-4745-88eb-fe0667a22af5" providerId="ADAL" clId="{E03AB0D5-1C5A-40EB-87CA-D488DC226EBE}" dt="2025-03-12T09:28:23.318" v="83" actId="164"/>
          <ac:picMkLst>
            <pc:docMk/>
            <pc:sldMk cId="4276195566" sldId="271"/>
            <ac:picMk id="11" creationId="{89D6559C-0546-E65A-7E08-1342FBCA07B5}"/>
          </ac:picMkLst>
        </pc:picChg>
        <pc:picChg chg="mod">
          <ac:chgData name="McHarg, Catherine" userId="88b8f76c-9ae3-4745-88eb-fe0667a22af5" providerId="ADAL" clId="{E03AB0D5-1C5A-40EB-87CA-D488DC226EBE}" dt="2025-03-12T09:30:16.621" v="87" actId="962"/>
          <ac:picMkLst>
            <pc:docMk/>
            <pc:sldMk cId="4276195566" sldId="271"/>
            <ac:picMk id="14" creationId="{5CC34DA3-5785-16E7-FEC4-7B39711E76FD}"/>
          </ac:picMkLst>
        </pc:picChg>
      </pc:sldChg>
      <pc:sldChg chg="modSp mod">
        <pc:chgData name="McHarg, Catherine" userId="88b8f76c-9ae3-4745-88eb-fe0667a22af5" providerId="ADAL" clId="{E03AB0D5-1C5A-40EB-87CA-D488DC226EBE}" dt="2025-03-12T09:56:40.397" v="105" actId="465"/>
        <pc:sldMkLst>
          <pc:docMk/>
          <pc:sldMk cId="2142539023" sldId="272"/>
        </pc:sldMkLst>
        <pc:spChg chg="mod">
          <ac:chgData name="McHarg, Catherine" userId="88b8f76c-9ae3-4745-88eb-fe0667a22af5" providerId="ADAL" clId="{E03AB0D5-1C5A-40EB-87CA-D488DC226EBE}" dt="2025-03-12T09:56:28.934" v="103" actId="1076"/>
          <ac:spMkLst>
            <pc:docMk/>
            <pc:sldMk cId="2142539023" sldId="272"/>
            <ac:spMk id="2" creationId="{CBD77B12-B844-5CBD-9032-636D69E507DC}"/>
          </ac:spMkLst>
        </pc:spChg>
        <pc:spChg chg="mod">
          <ac:chgData name="McHarg, Catherine" userId="88b8f76c-9ae3-4745-88eb-fe0667a22af5" providerId="ADAL" clId="{E03AB0D5-1C5A-40EB-87CA-D488DC226EBE}" dt="2025-03-12T09:56:33.494" v="104" actId="1076"/>
          <ac:spMkLst>
            <pc:docMk/>
            <pc:sldMk cId="2142539023" sldId="272"/>
            <ac:spMk id="3" creationId="{E40F4BCA-84BC-89F6-86D6-D10DDB465D8C}"/>
          </ac:spMkLst>
        </pc:spChg>
        <pc:spChg chg="mod">
          <ac:chgData name="McHarg, Catherine" userId="88b8f76c-9ae3-4745-88eb-fe0667a22af5" providerId="ADAL" clId="{E03AB0D5-1C5A-40EB-87CA-D488DC226EBE}" dt="2025-03-12T09:56:40.397" v="105" actId="465"/>
          <ac:spMkLst>
            <pc:docMk/>
            <pc:sldMk cId="2142539023" sldId="272"/>
            <ac:spMk id="5" creationId="{9FC9D270-CBD1-F7B1-99CD-62A5039BF93D}"/>
          </ac:spMkLst>
        </pc:spChg>
        <pc:spChg chg="mod">
          <ac:chgData name="McHarg, Catherine" userId="88b8f76c-9ae3-4745-88eb-fe0667a22af5" providerId="ADAL" clId="{E03AB0D5-1C5A-40EB-87CA-D488DC226EBE}" dt="2025-03-12T09:55:52.068" v="100" actId="14100"/>
          <ac:spMkLst>
            <pc:docMk/>
            <pc:sldMk cId="2142539023" sldId="272"/>
            <ac:spMk id="6" creationId="{E3B4E949-0CF4-23AE-C099-4056BEEEC70F}"/>
          </ac:spMkLst>
        </pc:spChg>
      </pc:sldChg>
      <pc:sldChg chg="modSp mod">
        <pc:chgData name="McHarg, Catherine" userId="88b8f76c-9ae3-4745-88eb-fe0667a22af5" providerId="ADAL" clId="{E03AB0D5-1C5A-40EB-87CA-D488DC226EBE}" dt="2025-03-12T09:58:21.781" v="120" actId="14100"/>
        <pc:sldMkLst>
          <pc:docMk/>
          <pc:sldMk cId="944369875" sldId="273"/>
        </pc:sldMkLst>
        <pc:spChg chg="mod">
          <ac:chgData name="McHarg, Catherine" userId="88b8f76c-9ae3-4745-88eb-fe0667a22af5" providerId="ADAL" clId="{E03AB0D5-1C5A-40EB-87CA-D488DC226EBE}" dt="2025-03-12T09:58:10.755" v="116" actId="1076"/>
          <ac:spMkLst>
            <pc:docMk/>
            <pc:sldMk cId="944369875" sldId="273"/>
            <ac:spMk id="3" creationId="{1A4631CD-6197-8F23-4FD0-B0160493EF96}"/>
          </ac:spMkLst>
        </pc:spChg>
        <pc:spChg chg="mod">
          <ac:chgData name="McHarg, Catherine" userId="88b8f76c-9ae3-4745-88eb-fe0667a22af5" providerId="ADAL" clId="{E03AB0D5-1C5A-40EB-87CA-D488DC226EBE}" dt="2025-03-12T09:58:10.755" v="116" actId="1076"/>
          <ac:spMkLst>
            <pc:docMk/>
            <pc:sldMk cId="944369875" sldId="273"/>
            <ac:spMk id="5" creationId="{B69AA7E0-728A-9D52-72ED-F680922D45C5}"/>
          </ac:spMkLst>
        </pc:spChg>
        <pc:spChg chg="mod">
          <ac:chgData name="McHarg, Catherine" userId="88b8f76c-9ae3-4745-88eb-fe0667a22af5" providerId="ADAL" clId="{E03AB0D5-1C5A-40EB-87CA-D488DC226EBE}" dt="2025-03-12T09:58:10.755" v="116" actId="1076"/>
          <ac:spMkLst>
            <pc:docMk/>
            <pc:sldMk cId="944369875" sldId="273"/>
            <ac:spMk id="6" creationId="{9DDED81E-B195-0884-7CA8-17D3BCF1F62B}"/>
          </ac:spMkLst>
        </pc:spChg>
        <pc:spChg chg="mod">
          <ac:chgData name="McHarg, Catherine" userId="88b8f76c-9ae3-4745-88eb-fe0667a22af5" providerId="ADAL" clId="{E03AB0D5-1C5A-40EB-87CA-D488DC226EBE}" dt="2025-03-12T09:58:21.781" v="120" actId="14100"/>
          <ac:spMkLst>
            <pc:docMk/>
            <pc:sldMk cId="944369875" sldId="273"/>
            <ac:spMk id="7" creationId="{0E2F8628-18D5-D93B-6843-301DB87A2A6E}"/>
          </ac:spMkLst>
        </pc:spChg>
        <pc:spChg chg="mod">
          <ac:chgData name="McHarg, Catherine" userId="88b8f76c-9ae3-4745-88eb-fe0667a22af5" providerId="ADAL" clId="{E03AB0D5-1C5A-40EB-87CA-D488DC226EBE}" dt="2025-03-12T09:58:18.764" v="119" actId="14100"/>
          <ac:spMkLst>
            <pc:docMk/>
            <pc:sldMk cId="944369875" sldId="273"/>
            <ac:spMk id="8" creationId="{6690981A-67B6-3E47-FC76-C1869EEEFD46}"/>
          </ac:spMkLst>
        </pc:spChg>
        <pc:spChg chg="mod">
          <ac:chgData name="McHarg, Catherine" userId="88b8f76c-9ae3-4745-88eb-fe0667a22af5" providerId="ADAL" clId="{E03AB0D5-1C5A-40EB-87CA-D488DC226EBE}" dt="2025-03-12T09:58:10.755" v="116" actId="1076"/>
          <ac:spMkLst>
            <pc:docMk/>
            <pc:sldMk cId="944369875" sldId="273"/>
            <ac:spMk id="9" creationId="{818D2DC6-BF8A-8598-5BB7-0D49BDDDC5EB}"/>
          </ac:spMkLst>
        </pc:spChg>
      </pc:sldChg>
      <pc:sldChg chg="modSp mod">
        <pc:chgData name="McHarg, Catherine" userId="88b8f76c-9ae3-4745-88eb-fe0667a22af5" providerId="ADAL" clId="{E03AB0D5-1C5A-40EB-87CA-D488DC226EBE}" dt="2025-03-12T09:58:48.112" v="124" actId="255"/>
        <pc:sldMkLst>
          <pc:docMk/>
          <pc:sldMk cId="2018460877" sldId="275"/>
        </pc:sldMkLst>
        <pc:spChg chg="mod">
          <ac:chgData name="McHarg, Catherine" userId="88b8f76c-9ae3-4745-88eb-fe0667a22af5" providerId="ADAL" clId="{E03AB0D5-1C5A-40EB-87CA-D488DC226EBE}" dt="2025-03-12T09:58:42.014" v="123" actId="14100"/>
          <ac:spMkLst>
            <pc:docMk/>
            <pc:sldMk cId="2018460877" sldId="275"/>
            <ac:spMk id="3" creationId="{26F447EE-0D86-F482-76BA-480977A6C260}"/>
          </ac:spMkLst>
        </pc:spChg>
        <pc:spChg chg="mod">
          <ac:chgData name="McHarg, Catherine" userId="88b8f76c-9ae3-4745-88eb-fe0667a22af5" providerId="ADAL" clId="{E03AB0D5-1C5A-40EB-87CA-D488DC226EBE}" dt="2025-03-12T09:58:48.112" v="124" actId="255"/>
          <ac:spMkLst>
            <pc:docMk/>
            <pc:sldMk cId="2018460877" sldId="275"/>
            <ac:spMk id="5" creationId="{0BE0CFD2-41AB-A6AF-E293-F2EF4E14F8B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5248-FE51-E54E-B3DF-A104F95077C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9C89F-BC79-EA45-8B75-0CCB6AC67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7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image" Target="../media/image3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7B5E093-26C9-7C6D-FDCD-69A007F9D4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Faith Around Telford</a:t>
            </a:r>
          </a:p>
        </p:txBody>
      </p:sp>
      <p:pic>
        <p:nvPicPr>
          <p:cNvPr id="9" name="Picture 8" descr="Faith Around Telford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1"/>
            <a:ext cx="12191999" cy="68565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5BD8B5-5874-4293-E08C-C99A94CAA81F}"/>
              </a:ext>
            </a:extLst>
          </p:cNvPr>
          <p:cNvSpPr txBox="1"/>
          <p:nvPr/>
        </p:nvSpPr>
        <p:spPr>
          <a:xfrm>
            <a:off x="0" y="185492"/>
            <a:ext cx="12192000" cy="405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20"/>
              </a:lnSpc>
            </a:pPr>
            <a:r>
              <a:rPr lang="en-GB" sz="2750" dirty="0">
                <a:solidFill>
                  <a:schemeClr val="bg1"/>
                </a:solidFill>
                <a:effectLst>
                  <a:glow rad="119471">
                    <a:schemeClr val="tx1">
                      <a:alpha val="41784"/>
                    </a:schemeClr>
                  </a:glow>
                </a:effectLst>
                <a:latin typeface="Superclarendon Rg" panose="02000505080000020003" pitchFamily="2" charset="77"/>
              </a:rPr>
              <a:t>How did religion change the area in and around Telford?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8A7FC1-2F86-736C-60BC-5943941E4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2">
            <a:extLst>
              <a:ext uri="{FF2B5EF4-FFF2-40B4-BE49-F238E27FC236}">
                <a16:creationId xmlns:a16="http://schemas.microsoft.com/office/drawing/2014/main" id="{DE6A45F2-ED6F-5E24-15BC-FDD24B7F50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Buildwas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A6106C-47C4-BF1B-8B60-EBDA51B2DD48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buildings were constructed?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C99178-A677-7406-7125-16CAFBD382D8}"/>
              </a:ext>
            </a:extLst>
          </p:cNvPr>
          <p:cNvSpPr txBox="1">
            <a:spLocks/>
          </p:cNvSpPr>
          <p:nvPr/>
        </p:nvSpPr>
        <p:spPr>
          <a:xfrm>
            <a:off x="572501" y="609325"/>
            <a:ext cx="3030235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Buildwas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9C6D8F-7D98-6B18-E017-BD06E3997CFE}"/>
              </a:ext>
            </a:extLst>
          </p:cNvPr>
          <p:cNvSpPr txBox="1"/>
          <p:nvPr/>
        </p:nvSpPr>
        <p:spPr>
          <a:xfrm>
            <a:off x="572502" y="1434864"/>
            <a:ext cx="4893670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Perhaps one of the most important buildings of faith was Buildwas Abbey. It was founded in 1135 for a community of monks.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368064-7282-43F9-28AB-F7A54725D541}"/>
              </a:ext>
            </a:extLst>
          </p:cNvPr>
          <p:cNvSpPr txBox="1"/>
          <p:nvPr/>
        </p:nvSpPr>
        <p:spPr>
          <a:xfrm>
            <a:off x="572502" y="2816391"/>
            <a:ext cx="4893670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At this time, belief in Christianity was growing across the country and the Norman influence was being felt in every corner of Britain.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A503FC-88EC-7130-C91A-93355A1EB8C9}"/>
              </a:ext>
            </a:extLst>
          </p:cNvPr>
          <p:cNvSpPr txBox="1"/>
          <p:nvPr/>
        </p:nvSpPr>
        <p:spPr>
          <a:xfrm>
            <a:off x="572501" y="4197918"/>
            <a:ext cx="489367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was a Norman man named Roger de Clinton (the Bishop of Coventry) who founded the abbey.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AA0DD3-844C-A08F-6E81-493A34C10F9E}"/>
              </a:ext>
            </a:extLst>
          </p:cNvPr>
          <p:cNvSpPr txBox="1"/>
          <p:nvPr/>
        </p:nvSpPr>
        <p:spPr>
          <a:xfrm>
            <a:off x="637528" y="5210113"/>
            <a:ext cx="4893670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attracted a lot of rich local patrons who would have helped the area to develop and grow.</a:t>
            </a:r>
          </a:p>
        </p:txBody>
      </p:sp>
      <p:grpSp>
        <p:nvGrpSpPr>
          <p:cNvPr id="16" name="Group 15" descr="A coloured illustration of Buildwas Abbey. ">
            <a:extLst>
              <a:ext uri="{FF2B5EF4-FFF2-40B4-BE49-F238E27FC236}">
                <a16:creationId xmlns:a16="http://schemas.microsoft.com/office/drawing/2014/main" id="{6CFAE224-EDDB-D7A6-1A61-A2B33B10CF72}"/>
              </a:ext>
            </a:extLst>
          </p:cNvPr>
          <p:cNvGrpSpPr/>
          <p:nvPr/>
        </p:nvGrpSpPr>
        <p:grpSpPr>
          <a:xfrm>
            <a:off x="5903976" y="855105"/>
            <a:ext cx="5004816" cy="5147789"/>
            <a:chOff x="6256261" y="855105"/>
            <a:chExt cx="5004816" cy="514778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8327D98-3837-E2A7-3BB4-A7C09C8CF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2356" r="14945"/>
            <a:stretch/>
          </p:blipFill>
          <p:spPr>
            <a:xfrm>
              <a:off x="6256261" y="855105"/>
              <a:ext cx="4893670" cy="5147789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FE9FCB87-C8A1-D527-787E-260C17DCF5FD}"/>
                </a:ext>
              </a:extLst>
            </p:cNvPr>
            <p:cNvSpPr txBox="1">
              <a:spLocks/>
            </p:cNvSpPr>
            <p:nvPr/>
          </p:nvSpPr>
          <p:spPr>
            <a:xfrm>
              <a:off x="10287658" y="951595"/>
              <a:ext cx="973419" cy="3151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©Historic England Ref: IC147/002</a:t>
              </a:r>
            </a:p>
          </p:txBody>
        </p:sp>
      </p:grpSp>
      <p:pic>
        <p:nvPicPr>
          <p:cNvPr id="17" name="Picture 16" descr="An illustration of a Medieval Lord. He wears a red cloak and holds a sword. ">
            <a:extLst>
              <a:ext uri="{FF2B5EF4-FFF2-40B4-BE49-F238E27FC236}">
                <a16:creationId xmlns:a16="http://schemas.microsoft.com/office/drawing/2014/main" id="{108449FC-B92B-9A2B-49D4-11FAC1219D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76497" y="2752039"/>
            <a:ext cx="1549458" cy="40241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F4168C-5633-97D0-DFEE-5C5036F798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862986"/>
      </p:ext>
    </p:extLst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3" grpId="0"/>
          <p:bldP spid="5" grpId="0"/>
          <p:bldP spid="6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3" grpId="0"/>
          <p:bldP spid="5" grpId="0"/>
          <p:bldP spid="6" grpId="0"/>
          <p:bldP spid="11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82A376-DFF9-13A6-AD1F-562953F29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2">
            <a:extLst>
              <a:ext uri="{FF2B5EF4-FFF2-40B4-BE49-F238E27FC236}">
                <a16:creationId xmlns:a16="http://schemas.microsoft.com/office/drawing/2014/main" id="{F15C5196-14C7-0394-3978-74A34A40C4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Buildwas Estates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61E040-F77F-B189-8322-59AA5B428F75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buildings were constructed?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2AF22F-64FE-4785-EAD2-2A27F3A56C1C}"/>
              </a:ext>
            </a:extLst>
          </p:cNvPr>
          <p:cNvSpPr txBox="1">
            <a:spLocks/>
          </p:cNvSpPr>
          <p:nvPr/>
        </p:nvSpPr>
        <p:spPr>
          <a:xfrm>
            <a:off x="556054" y="455765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Buildwas Estates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099F6B-098B-2F6E-8F32-8C315A8CE85A}"/>
              </a:ext>
            </a:extLst>
          </p:cNvPr>
          <p:cNvSpPr txBox="1"/>
          <p:nvPr/>
        </p:nvSpPr>
        <p:spPr>
          <a:xfrm>
            <a:off x="556054" y="1348166"/>
            <a:ext cx="449706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Buildwas created even more income from the sale of fleeces from its flocks of sheep.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802EFE-9D95-BD8A-260C-06683A1E4797}"/>
              </a:ext>
            </a:extLst>
          </p:cNvPr>
          <p:cNvSpPr txBox="1"/>
          <p:nvPr/>
        </p:nvSpPr>
        <p:spPr>
          <a:xfrm>
            <a:off x="556054" y="2501235"/>
            <a:ext cx="4614093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is estimated that the surrounding estates were home to at least 500 sheep!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E3E77D-526D-363C-7582-E788999FB056}"/>
              </a:ext>
            </a:extLst>
          </p:cNvPr>
          <p:cNvSpPr txBox="1"/>
          <p:nvPr/>
        </p:nvSpPr>
        <p:spPr>
          <a:xfrm>
            <a:off x="535925" y="3654304"/>
            <a:ext cx="4614093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fleeces would be shipped as far as France and Italy – providing a huge economic boost to the community surrounding the abbey.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2C70A8-0250-D5EB-3D6A-962D6AF5A42C}"/>
              </a:ext>
            </a:extLst>
          </p:cNvPr>
          <p:cNvSpPr txBox="1"/>
          <p:nvPr/>
        </p:nvSpPr>
        <p:spPr>
          <a:xfrm>
            <a:off x="517667" y="5176705"/>
            <a:ext cx="4447525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briefly became a mansion and a farm until English Heritage took over the site.</a:t>
            </a:r>
          </a:p>
        </p:txBody>
      </p:sp>
      <p:grpSp>
        <p:nvGrpSpPr>
          <p:cNvPr id="16" name="Group 15" descr="A modern day colour photograph of the ruins of Buildwas Abbey. ">
            <a:extLst>
              <a:ext uri="{FF2B5EF4-FFF2-40B4-BE49-F238E27FC236}">
                <a16:creationId xmlns:a16="http://schemas.microsoft.com/office/drawing/2014/main" id="{AF1C2FC1-166D-329F-0224-3D144F1D3918}"/>
              </a:ext>
            </a:extLst>
          </p:cNvPr>
          <p:cNvGrpSpPr/>
          <p:nvPr/>
        </p:nvGrpSpPr>
        <p:grpSpPr>
          <a:xfrm>
            <a:off x="5266943" y="1344539"/>
            <a:ext cx="6385344" cy="4772696"/>
            <a:chOff x="5266943" y="1344539"/>
            <a:chExt cx="6385344" cy="477269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63A1AD0-8C9F-87B8-D1EC-6A480300B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66943" y="1393967"/>
              <a:ext cx="6297691" cy="472326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FC4650B-F278-5EB9-A322-F0690D2D2F09}"/>
                </a:ext>
              </a:extLst>
            </p:cNvPr>
            <p:cNvSpPr txBox="1">
              <a:spLocks/>
            </p:cNvSpPr>
            <p:nvPr/>
          </p:nvSpPr>
          <p:spPr>
            <a:xfrm>
              <a:off x="10486707" y="1344539"/>
              <a:ext cx="1165580" cy="3151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800" dirty="0">
                  <a:solidFill>
                    <a:schemeClr val="bg1"/>
                  </a:solidFill>
                </a:rPr>
                <a:t>©Wikimedia Commons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5CC34DA3-5785-16E7-FEC4-7B39711E76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29811" y="4651794"/>
            <a:ext cx="2076069" cy="18113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06E2FF-A54B-E325-C23B-BF993AD64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  <p:grpSp>
        <p:nvGrpSpPr>
          <p:cNvPr id="13" name="Group 12" descr="The abbey now sits in ruins, as it was closed during the dissolution">
            <a:extLst>
              <a:ext uri="{FF2B5EF4-FFF2-40B4-BE49-F238E27FC236}">
                <a16:creationId xmlns:a16="http://schemas.microsoft.com/office/drawing/2014/main" id="{90542756-1FCE-D36D-15AE-B3BA9B2F45ED}"/>
              </a:ext>
            </a:extLst>
          </p:cNvPr>
          <p:cNvGrpSpPr/>
          <p:nvPr/>
        </p:nvGrpSpPr>
        <p:grpSpPr>
          <a:xfrm>
            <a:off x="5266943" y="6140855"/>
            <a:ext cx="4504554" cy="390055"/>
            <a:chOff x="5266943" y="6140855"/>
            <a:chExt cx="4504554" cy="39005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7BBCCC1-66E5-84D0-4B13-58E3F36A80E7}"/>
                </a:ext>
              </a:extLst>
            </p:cNvPr>
            <p:cNvSpPr txBox="1"/>
            <p:nvPr/>
          </p:nvSpPr>
          <p:spPr>
            <a:xfrm>
              <a:off x="5435556" y="6140855"/>
              <a:ext cx="4335941" cy="3407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GB" sz="1200" dirty="0">
                  <a:latin typeface="Linkpen 17a Print" panose="03050602060000000000" pitchFamily="66" charset="77"/>
                </a:rPr>
                <a:t>The abbey now sits in ruins, as it was closed during the dissolution. 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9D6559C-0546-E65A-7E08-1342FBCA07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216246" y="6231337"/>
              <a:ext cx="350270" cy="2488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6195566"/>
      </p:ext>
    </p:extLst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7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7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  <p:bldP spid="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D4308E-907A-EA37-30F7-7C877B8AF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>
            <a:extLst>
              <a:ext uri="{FF2B5EF4-FFF2-40B4-BE49-F238E27FC236}">
                <a16:creationId xmlns:a16="http://schemas.microsoft.com/office/drawing/2014/main" id="{600B1441-9605-3BBD-9565-C30A4C4D4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Wellington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F8344A-7007-2C1C-948D-C6F63EF17891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buildings were constructed?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D77B12-B844-5CBD-9032-636D69E507DC}"/>
              </a:ext>
            </a:extLst>
          </p:cNvPr>
          <p:cNvSpPr txBox="1">
            <a:spLocks/>
          </p:cNvSpPr>
          <p:nvPr/>
        </p:nvSpPr>
        <p:spPr>
          <a:xfrm>
            <a:off x="622286" y="548623"/>
            <a:ext cx="398121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200" dirty="0">
                <a:ln w="12700">
                  <a:noFill/>
                </a:ln>
                <a:latin typeface="Superclarendon Rg" panose="02060605060000020003" pitchFamily="18" charset="77"/>
              </a:rPr>
              <a:t>Wellington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0F4BCA-84BC-89F6-86D6-D10DDB465D8C}"/>
              </a:ext>
            </a:extLst>
          </p:cNvPr>
          <p:cNvSpPr txBox="1"/>
          <p:nvPr/>
        </p:nvSpPr>
        <p:spPr>
          <a:xfrm>
            <a:off x="622286" y="1575973"/>
            <a:ext cx="4285616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Also mentioned in the Domesday Book, Wellington was home to a church which supported a small community.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C9D270-CBD1-F7B1-99CD-62A5039BF93D}"/>
              </a:ext>
            </a:extLst>
          </p:cNvPr>
          <p:cNvSpPr txBox="1"/>
          <p:nvPr/>
        </p:nvSpPr>
        <p:spPr>
          <a:xfrm>
            <a:off x="622286" y="3151707"/>
            <a:ext cx="4285616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Whilst the current church is quite recent (18th century) – the grounds themselves date back to the early 1100s when this church existed.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B4E949-0CF4-23AE-C099-4056BEEEC70F}"/>
              </a:ext>
            </a:extLst>
          </p:cNvPr>
          <p:cNvSpPr txBox="1"/>
          <p:nvPr/>
        </p:nvSpPr>
        <p:spPr>
          <a:xfrm>
            <a:off x="622286" y="4727441"/>
            <a:ext cx="4285616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This community grew and Wellington soon had its own market, which still operates today. It began in 1244!</a:t>
            </a:r>
          </a:p>
        </p:txBody>
      </p:sp>
      <p:grpSp>
        <p:nvGrpSpPr>
          <p:cNvPr id="12" name="Group 11" descr="A modern day colour photograph of the small church in wellginton. ">
            <a:extLst>
              <a:ext uri="{FF2B5EF4-FFF2-40B4-BE49-F238E27FC236}">
                <a16:creationId xmlns:a16="http://schemas.microsoft.com/office/drawing/2014/main" id="{E4D2C424-BB5A-86E1-B09C-9A35E9E58CB9}"/>
              </a:ext>
            </a:extLst>
          </p:cNvPr>
          <p:cNvGrpSpPr/>
          <p:nvPr/>
        </p:nvGrpSpPr>
        <p:grpSpPr>
          <a:xfrm>
            <a:off x="5268191" y="1538827"/>
            <a:ext cx="6513427" cy="4057430"/>
            <a:chOff x="5354064" y="1717976"/>
            <a:chExt cx="5971230" cy="371967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7A84DED-2E4F-2A1C-F3FD-075E5A60C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54064" y="1749090"/>
              <a:ext cx="5799970" cy="368856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8D5B354F-230F-BB14-CF47-E7339388C6B6}"/>
                </a:ext>
              </a:extLst>
            </p:cNvPr>
            <p:cNvSpPr txBox="1">
              <a:spLocks/>
            </p:cNvSpPr>
            <p:nvPr/>
          </p:nvSpPr>
          <p:spPr>
            <a:xfrm>
              <a:off x="10351875" y="1717976"/>
              <a:ext cx="973419" cy="3151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©Historic England</a:t>
              </a:r>
            </a:p>
          </p:txBody>
        </p:sp>
      </p:grpSp>
      <p:pic>
        <p:nvPicPr>
          <p:cNvPr id="13" name="Picture 12" descr="An illustration of a Norman peasant woman. She wears a cream head shawl and a red dress. ">
            <a:extLst>
              <a:ext uri="{FF2B5EF4-FFF2-40B4-BE49-F238E27FC236}">
                <a16:creationId xmlns:a16="http://schemas.microsoft.com/office/drawing/2014/main" id="{4D407F02-EF42-CF01-3627-149AC94DD1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716" y="3302782"/>
            <a:ext cx="1486265" cy="34330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08257D-F4B2-1F9A-CAF9-3A297DF3E1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39023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EBAC71-2D14-DBF2-446F-665F4EF03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2">
            <a:extLst>
              <a:ext uri="{FF2B5EF4-FFF2-40B4-BE49-F238E27FC236}">
                <a16:creationId xmlns:a16="http://schemas.microsoft.com/office/drawing/2014/main" id="{FB8B33CD-257C-0C85-A61F-B7B2D152F5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St Leonard's Priory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FF43AB-4041-E2ED-289E-E8D43381E6FD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buildings were constructed?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FCA75A-22CA-0D03-3F90-38E270B9971C}"/>
              </a:ext>
            </a:extLst>
          </p:cNvPr>
          <p:cNvSpPr txBox="1">
            <a:spLocks/>
          </p:cNvSpPr>
          <p:nvPr/>
        </p:nvSpPr>
        <p:spPr>
          <a:xfrm>
            <a:off x="673085" y="568348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St Leonard's Priory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4631CD-6197-8F23-4FD0-B0160493EF96}"/>
              </a:ext>
            </a:extLst>
          </p:cNvPr>
          <p:cNvSpPr txBox="1"/>
          <p:nvPr/>
        </p:nvSpPr>
        <p:spPr>
          <a:xfrm>
            <a:off x="681833" y="1531838"/>
            <a:ext cx="5078490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St Leonard's Priory was an Augustinian monastery, on the outskirts of the modern village of </a:t>
            </a:r>
            <a:r>
              <a:rPr lang="en-GB" sz="1600" dirty="0" err="1">
                <a:latin typeface="Linkpen 17a Print" panose="03050602060000000000" pitchFamily="66" charset="77"/>
              </a:rPr>
              <a:t>Wombridge</a:t>
            </a:r>
            <a:r>
              <a:rPr lang="en-GB" sz="1600" dirty="0">
                <a:latin typeface="Linkpen 17a Print" panose="03050602060000000000" pitchFamily="66" charset="7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9AA7E0-728A-9D52-72ED-F680922D45C5}"/>
              </a:ext>
            </a:extLst>
          </p:cNvPr>
          <p:cNvSpPr txBox="1"/>
          <p:nvPr/>
        </p:nvSpPr>
        <p:spPr>
          <a:xfrm>
            <a:off x="673085" y="2491761"/>
            <a:ext cx="4831602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was founded by William de Hadley in about 1130.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DED81E-B195-0884-7CA8-17D3BCF1F62B}"/>
              </a:ext>
            </a:extLst>
          </p:cNvPr>
          <p:cNvSpPr txBox="1"/>
          <p:nvPr/>
        </p:nvSpPr>
        <p:spPr>
          <a:xfrm>
            <a:off x="673085" y="3082352"/>
            <a:ext cx="4733955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 new Lady Chapel was added in 1328.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2F8628-18D5-D93B-6843-301DB87A2A6E}"/>
              </a:ext>
            </a:extLst>
          </p:cNvPr>
          <p:cNvSpPr txBox="1"/>
          <p:nvPr/>
        </p:nvSpPr>
        <p:spPr>
          <a:xfrm>
            <a:off x="673084" y="3672943"/>
            <a:ext cx="4943945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From the early 14th century onwards there were rarely more than four canons with a prior.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90981A-67B6-3E47-FC76-C1869EEEFD46}"/>
              </a:ext>
            </a:extLst>
          </p:cNvPr>
          <p:cNvSpPr txBox="1"/>
          <p:nvPr/>
        </p:nvSpPr>
        <p:spPr>
          <a:xfrm>
            <a:off x="673084" y="4632866"/>
            <a:ext cx="4943945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St Leonard's Priory was dissolved with the smaller monasteries in the region in 1536.</a:t>
            </a:r>
          </a:p>
        </p:txBody>
      </p:sp>
      <p:grpSp>
        <p:nvGrpSpPr>
          <p:cNvPr id="13" name="Group 12" descr="A model day colour photograph of St Leonard's Priory. It shows a stone wall and graves in a grassy area. ">
            <a:extLst>
              <a:ext uri="{FF2B5EF4-FFF2-40B4-BE49-F238E27FC236}">
                <a16:creationId xmlns:a16="http://schemas.microsoft.com/office/drawing/2014/main" id="{7D004A22-DA44-3591-3B7A-001BA6D483C6}"/>
              </a:ext>
            </a:extLst>
          </p:cNvPr>
          <p:cNvGrpSpPr/>
          <p:nvPr/>
        </p:nvGrpSpPr>
        <p:grpSpPr>
          <a:xfrm>
            <a:off x="5989815" y="1507124"/>
            <a:ext cx="5648000" cy="3575207"/>
            <a:chOff x="5949175" y="1507124"/>
            <a:chExt cx="5648000" cy="3575207"/>
          </a:xfrm>
        </p:grpSpPr>
        <p:pic>
          <p:nvPicPr>
            <p:cNvPr id="11" name="Picture 10" descr="A stone wall in a graveyard&#10;&#10;Description automatically generated">
              <a:extLst>
                <a:ext uri="{FF2B5EF4-FFF2-40B4-BE49-F238E27FC236}">
                  <a16:creationId xmlns:a16="http://schemas.microsoft.com/office/drawing/2014/main" id="{CCEA0EB0-1BDF-B80F-FB8C-F8A634721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49175" y="1531838"/>
              <a:ext cx="5578883" cy="355049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2" name="Content Placeholder 2">
              <a:extLst>
                <a:ext uri="{FF2B5EF4-FFF2-40B4-BE49-F238E27FC236}">
                  <a16:creationId xmlns:a16="http://schemas.microsoft.com/office/drawing/2014/main" id="{A54D439E-5248-9082-4CC9-06FA133CFB12}"/>
                </a:ext>
              </a:extLst>
            </p:cNvPr>
            <p:cNvSpPr txBox="1">
              <a:spLocks/>
            </p:cNvSpPr>
            <p:nvPr/>
          </p:nvSpPr>
          <p:spPr>
            <a:xfrm>
              <a:off x="10623756" y="1507124"/>
              <a:ext cx="973419" cy="3151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©Historic England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18D2DC6-BF8A-8598-5BB7-0D49BDDDC5EB}"/>
              </a:ext>
            </a:extLst>
          </p:cNvPr>
          <p:cNvSpPr txBox="1"/>
          <p:nvPr/>
        </p:nvSpPr>
        <p:spPr>
          <a:xfrm>
            <a:off x="673084" y="5592789"/>
            <a:ext cx="9714502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last part of the priory to remain in use for worship was the Lady Chapel. The ruins of this can still be seen today.</a:t>
            </a:r>
          </a:p>
        </p:txBody>
      </p:sp>
      <p:pic>
        <p:nvPicPr>
          <p:cNvPr id="16" name="Picture 15" descr="An illustration of a monk from the 1100s. He wears green robes and holds a red book. &#10;">
            <a:extLst>
              <a:ext uri="{FF2B5EF4-FFF2-40B4-BE49-F238E27FC236}">
                <a16:creationId xmlns:a16="http://schemas.microsoft.com/office/drawing/2014/main" id="{B7EA5339-061C-EE80-3CB5-57B60D0A5B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3932" y="2957618"/>
            <a:ext cx="1431725" cy="379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A718A5-5A13-9D9C-0497-CEAADA2E8F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369875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7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7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  <p:bldP spid="7" grpId="0"/>
          <p:bldP spid="8" grpId="0"/>
          <p:bldP spid="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B93F9D-2C8A-DCBA-2710-BCA32E8F2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2">
            <a:extLst>
              <a:ext uri="{FF2B5EF4-FFF2-40B4-BE49-F238E27FC236}">
                <a16:creationId xmlns:a16="http://schemas.microsoft.com/office/drawing/2014/main" id="{172FC51F-F3E8-58DA-64DC-D38D38AB3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Shropshire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C4450-A63D-E5C6-2205-EE3DFAB4069D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How did the area change and grow?</a:t>
            </a:r>
          </a:p>
        </p:txBody>
      </p:sp>
      <p:grpSp>
        <p:nvGrpSpPr>
          <p:cNvPr id="22" name="Group 21" descr="A map of Shropshire. ">
            <a:extLst>
              <a:ext uri="{FF2B5EF4-FFF2-40B4-BE49-F238E27FC236}">
                <a16:creationId xmlns:a16="http://schemas.microsoft.com/office/drawing/2014/main" id="{70EA0FB2-E398-D165-D21E-B5FD8E00D094}"/>
              </a:ext>
            </a:extLst>
          </p:cNvPr>
          <p:cNvGrpSpPr/>
          <p:nvPr/>
        </p:nvGrpSpPr>
        <p:grpSpPr>
          <a:xfrm>
            <a:off x="304800" y="238486"/>
            <a:ext cx="8693150" cy="6335034"/>
            <a:chOff x="304800" y="238486"/>
            <a:chExt cx="8693150" cy="6335034"/>
          </a:xfrm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2FC287F1-B45E-D9AF-0A13-9A9CE8971425}"/>
                </a:ext>
              </a:extLst>
            </p:cNvPr>
            <p:cNvSpPr txBox="1">
              <a:spLocks/>
            </p:cNvSpPr>
            <p:nvPr/>
          </p:nvSpPr>
          <p:spPr>
            <a:xfrm>
              <a:off x="8024531" y="238486"/>
              <a:ext cx="973419" cy="3151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©John Speed 1611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3DEE824-83AB-9711-E0AB-06092711BBAD}"/>
                </a:ext>
              </a:extLst>
            </p:cNvPr>
            <p:cNvSpPr/>
            <p:nvPr/>
          </p:nvSpPr>
          <p:spPr>
            <a:xfrm>
              <a:off x="304800" y="263886"/>
              <a:ext cx="8595360" cy="63096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Oval 16" descr="A green circle showing the settlements of Wellington, Dawley, Madly and The Wrekin Hill.">
            <a:extLst>
              <a:ext uri="{FF2B5EF4-FFF2-40B4-BE49-F238E27FC236}">
                <a16:creationId xmlns:a16="http://schemas.microsoft.com/office/drawing/2014/main" id="{14DA6A4A-F099-EF0B-3CDE-90B9CD13AD6F}"/>
              </a:ext>
            </a:extLst>
          </p:cNvPr>
          <p:cNvSpPr/>
          <p:nvPr/>
        </p:nvSpPr>
        <p:spPr>
          <a:xfrm>
            <a:off x="4443984" y="1700784"/>
            <a:ext cx="2551176" cy="2551176"/>
          </a:xfrm>
          <a:prstGeom prst="ellipse">
            <a:avLst/>
          </a:prstGeom>
          <a:solidFill>
            <a:srgbClr val="55AD46">
              <a:alpha val="25968"/>
            </a:srgb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FD0B3C-8850-64CE-8AEE-88DC09363C22}"/>
              </a:ext>
            </a:extLst>
          </p:cNvPr>
          <p:cNvSpPr txBox="1"/>
          <p:nvPr/>
        </p:nvSpPr>
        <p:spPr>
          <a:xfrm>
            <a:off x="9084613" y="591761"/>
            <a:ext cx="271114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200" dirty="0">
                <a:solidFill>
                  <a:srgbClr val="79B963"/>
                </a:solidFill>
                <a:latin typeface="Superclarendon Rg" panose="02000505080000020003" pitchFamily="2" charset="77"/>
              </a:rPr>
              <a:t>Can you spot which towns and settlements are mentioned in this 1611 map of Shropshire?</a:t>
            </a:r>
          </a:p>
        </p:txBody>
      </p:sp>
      <p:pic>
        <p:nvPicPr>
          <p:cNvPr id="18" name="Picture 17" descr="An illustration of a monk from the 1100s. He wears green robes and holds a red book. ">
            <a:extLst>
              <a:ext uri="{FF2B5EF4-FFF2-40B4-BE49-F238E27FC236}">
                <a16:creationId xmlns:a16="http://schemas.microsoft.com/office/drawing/2014/main" id="{E26CA910-B2B3-16EE-BF67-C236C07C99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0081" y="4436216"/>
            <a:ext cx="1431725" cy="3790400"/>
          </a:xfrm>
          <a:prstGeom prst="rect">
            <a:avLst/>
          </a:prstGeom>
        </p:spPr>
      </p:pic>
      <p:grpSp>
        <p:nvGrpSpPr>
          <p:cNvPr id="13" name="Group 12" descr="Wellington&#10;Dawley&#10;Madeley&#10;The Wrekin Hill&#10;">
            <a:extLst>
              <a:ext uri="{FF2B5EF4-FFF2-40B4-BE49-F238E27FC236}">
                <a16:creationId xmlns:a16="http://schemas.microsoft.com/office/drawing/2014/main" id="{2A74B330-83CB-7331-6E1A-9F098DB52F69}"/>
              </a:ext>
            </a:extLst>
          </p:cNvPr>
          <p:cNvGrpSpPr/>
          <p:nvPr/>
        </p:nvGrpSpPr>
        <p:grpSpPr>
          <a:xfrm rot="21404125">
            <a:off x="8955331" y="2790431"/>
            <a:ext cx="2766419" cy="4631528"/>
            <a:chOff x="9024396" y="3022880"/>
            <a:chExt cx="2766419" cy="4631528"/>
          </a:xfrm>
        </p:grpSpPr>
        <p:pic>
          <p:nvPicPr>
            <p:cNvPr id="14" name="Picture 13" descr="A white paper with black edges&#10;&#10;AI-generated content may be incorrect.">
              <a:extLst>
                <a:ext uri="{FF2B5EF4-FFF2-40B4-BE49-F238E27FC236}">
                  <a16:creationId xmlns:a16="http://schemas.microsoft.com/office/drawing/2014/main" id="{32C61DE2-5FF0-2432-E87F-B7268F7BA5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t="-2391" r="-3049"/>
            <a:stretch/>
          </p:blipFill>
          <p:spPr>
            <a:xfrm>
              <a:off x="9024396" y="3022880"/>
              <a:ext cx="2766419" cy="463152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53878AC-7404-3FD1-6641-93FCC3E40D6A}"/>
                </a:ext>
              </a:extLst>
            </p:cNvPr>
            <p:cNvSpPr txBox="1"/>
            <p:nvPr/>
          </p:nvSpPr>
          <p:spPr>
            <a:xfrm rot="120000">
              <a:off x="9457829" y="3512281"/>
              <a:ext cx="2197077" cy="23275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dirty="0">
                  <a:latin typeface="Linkpen 17a Print" panose="03050602060000000000" pitchFamily="66" charset="77"/>
                </a:rPr>
                <a:t>Wellington</a:t>
              </a:r>
            </a:p>
            <a:p>
              <a:pPr>
                <a:lnSpc>
                  <a:spcPct val="150000"/>
                </a:lnSpc>
              </a:pPr>
              <a:endParaRPr lang="en-GB" sz="1400" dirty="0">
                <a:latin typeface="Linkpen 17a Print" panose="03050602060000000000" pitchFamily="66" charset="77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dirty="0">
                  <a:latin typeface="Linkpen 17a Print" panose="03050602060000000000" pitchFamily="66" charset="77"/>
                </a:rPr>
                <a:t>Dawley</a:t>
              </a:r>
            </a:p>
            <a:p>
              <a:pPr>
                <a:lnSpc>
                  <a:spcPct val="150000"/>
                </a:lnSpc>
              </a:pPr>
              <a:endParaRPr lang="en-GB" sz="1400" dirty="0">
                <a:latin typeface="Linkpen 17a Print" panose="03050602060000000000" pitchFamily="66" charset="77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dirty="0">
                  <a:latin typeface="Linkpen 17a Print" panose="03050602060000000000" pitchFamily="66" charset="77"/>
                </a:rPr>
                <a:t>Madeley</a:t>
              </a:r>
            </a:p>
            <a:p>
              <a:pPr>
                <a:lnSpc>
                  <a:spcPct val="150000"/>
                </a:lnSpc>
              </a:pPr>
              <a:endParaRPr lang="en-GB" sz="1400" dirty="0">
                <a:latin typeface="Linkpen 17a Print" panose="03050602060000000000" pitchFamily="66" charset="77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dirty="0">
                  <a:latin typeface="Linkpen 17a Print" panose="03050602060000000000" pitchFamily="66" charset="77"/>
                </a:rPr>
                <a:t>The Wrekin Hill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1E772366-97C5-C310-48BC-BD6AB2D9F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07793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0" grpId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2C5347-6907-1E45-0E64-A6E290752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EBD67479-9C11-0579-A831-BBE754F4E9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later medieval 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08A3F3-978E-FC66-9725-B3139A687B89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How did the area change and grow?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176E02-D399-1224-341D-41A6A85605CC}"/>
              </a:ext>
            </a:extLst>
          </p:cNvPr>
          <p:cNvSpPr txBox="1">
            <a:spLocks/>
          </p:cNvSpPr>
          <p:nvPr/>
        </p:nvSpPr>
        <p:spPr>
          <a:xfrm>
            <a:off x="2308654" y="597091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The later medieval age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F447EE-0D86-F482-76BA-480977A6C260}"/>
              </a:ext>
            </a:extLst>
          </p:cNvPr>
          <p:cNvSpPr txBox="1"/>
          <p:nvPr/>
        </p:nvSpPr>
        <p:spPr>
          <a:xfrm>
            <a:off x="1819468" y="1490563"/>
            <a:ext cx="8602825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After the dissolution of monasteries in Britain during the reign of King Henry VIII, most towns and settlements within the country, including around Telford, had now been established.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E0CFD2-41AB-A6AF-E293-F2EF4E14F8B8}"/>
              </a:ext>
            </a:extLst>
          </p:cNvPr>
          <p:cNvSpPr txBox="1"/>
          <p:nvPr/>
        </p:nvSpPr>
        <p:spPr>
          <a:xfrm>
            <a:off x="2671445" y="2680910"/>
            <a:ext cx="6849110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would now be the growth of industries which would </a:t>
            </a:r>
          </a:p>
          <a:p>
            <a:pPr algn="ctr"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shape the future of Telford for centuries to come.</a:t>
            </a:r>
          </a:p>
        </p:txBody>
      </p:sp>
      <p:pic>
        <p:nvPicPr>
          <p:cNvPr id="8" name="Picture 7" descr="A sketched illustration that shows a church, followed by an arrow that is pointing to a cog and a hammer. ">
            <a:extLst>
              <a:ext uri="{FF2B5EF4-FFF2-40B4-BE49-F238E27FC236}">
                <a16:creationId xmlns:a16="http://schemas.microsoft.com/office/drawing/2014/main" id="{A3A7D15F-6FD6-1CA5-E714-CDF788D654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6012" y="3465358"/>
            <a:ext cx="5868226" cy="28781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9352F3-1CB2-CE5E-711A-6019B76447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4608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3F3999C-D9C4-D57C-D354-C83A6C689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dirty="0"/>
              <a:t>How did religion change </a:t>
            </a:r>
            <a:br>
              <a:rPr lang="en-US" dirty="0"/>
            </a:br>
            <a:r>
              <a:rPr lang="en-US" dirty="0"/>
              <a:t>the area in and around Telford?</a:t>
            </a:r>
          </a:p>
        </p:txBody>
      </p:sp>
      <p:grpSp>
        <p:nvGrpSpPr>
          <p:cNvPr id="14" name="Group 13" descr="What was the main religion of Britain at this time?&#10;">
            <a:extLst>
              <a:ext uri="{FF2B5EF4-FFF2-40B4-BE49-F238E27FC236}">
                <a16:creationId xmlns:a16="http://schemas.microsoft.com/office/drawing/2014/main" id="{3C43F312-02CC-27A8-DFE8-1D77AC34AEA0}"/>
              </a:ext>
            </a:extLst>
          </p:cNvPr>
          <p:cNvGrpSpPr/>
          <p:nvPr/>
        </p:nvGrpSpPr>
        <p:grpSpPr>
          <a:xfrm>
            <a:off x="518175" y="454349"/>
            <a:ext cx="5498354" cy="2123658"/>
            <a:chOff x="518175" y="454349"/>
            <a:chExt cx="5498354" cy="212365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5238704-0898-A9B0-08A6-1E8C55711F12}"/>
                </a:ext>
              </a:extLst>
            </p:cNvPr>
            <p:cNvSpPr/>
            <p:nvPr/>
          </p:nvSpPr>
          <p:spPr>
            <a:xfrm>
              <a:off x="518175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29D932F-C3B1-0326-BE7B-8610BF323246}"/>
                </a:ext>
              </a:extLst>
            </p:cNvPr>
            <p:cNvSpPr txBox="1"/>
            <p:nvPr/>
          </p:nvSpPr>
          <p:spPr>
            <a:xfrm>
              <a:off x="993512" y="865241"/>
              <a:ext cx="4547679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was the main religion of Britain at this time?</a:t>
              </a:r>
            </a:p>
          </p:txBody>
        </p:sp>
      </p:grpSp>
      <p:grpSp>
        <p:nvGrpSpPr>
          <p:cNvPr id="17" name="Group 16" descr="What does the Domesday Book tell us?&#10;">
            <a:extLst>
              <a:ext uri="{FF2B5EF4-FFF2-40B4-BE49-F238E27FC236}">
                <a16:creationId xmlns:a16="http://schemas.microsoft.com/office/drawing/2014/main" id="{BB0FF705-DCA4-D69D-7529-B87E64C26D5B}"/>
              </a:ext>
            </a:extLst>
          </p:cNvPr>
          <p:cNvGrpSpPr/>
          <p:nvPr/>
        </p:nvGrpSpPr>
        <p:grpSpPr>
          <a:xfrm>
            <a:off x="6164879" y="454349"/>
            <a:ext cx="5498354" cy="2123658"/>
            <a:chOff x="6164879" y="454349"/>
            <a:chExt cx="5498354" cy="212365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D144DDC-312D-AB5D-CA8F-D2DE4708FE8B}"/>
                </a:ext>
              </a:extLst>
            </p:cNvPr>
            <p:cNvSpPr/>
            <p:nvPr/>
          </p:nvSpPr>
          <p:spPr>
            <a:xfrm>
              <a:off x="6164879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D5A7856-FA7B-07BE-9968-EF291D5E4E6D}"/>
                </a:ext>
              </a:extLst>
            </p:cNvPr>
            <p:cNvSpPr txBox="1"/>
            <p:nvPr/>
          </p:nvSpPr>
          <p:spPr>
            <a:xfrm>
              <a:off x="6567140" y="1000973"/>
              <a:ext cx="4693828" cy="89255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does the Domesday Book tell us?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9DE474D-C648-979F-EEEB-3C7D530F59E7}"/>
              </a:ext>
            </a:extLst>
          </p:cNvPr>
          <p:cNvSpPr txBox="1"/>
          <p:nvPr/>
        </p:nvSpPr>
        <p:spPr>
          <a:xfrm>
            <a:off x="445847" y="2753413"/>
            <a:ext cx="112173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55AD46"/>
                </a:solidFill>
                <a:latin typeface="Superclarendon Rg" panose="02000505080000020003" pitchFamily="2" charset="77"/>
              </a:rPr>
              <a:t>How did religion change </a:t>
            </a:r>
          </a:p>
          <a:p>
            <a:pPr algn="ctr"/>
            <a:r>
              <a:rPr lang="en-GB" sz="3200" dirty="0">
                <a:solidFill>
                  <a:srgbClr val="55AD46"/>
                </a:solidFill>
                <a:latin typeface="Superclarendon Rg" panose="02000505080000020003" pitchFamily="2" charset="77"/>
              </a:rPr>
              <a:t>the area in and around Telford?</a:t>
            </a:r>
          </a:p>
        </p:txBody>
      </p:sp>
      <p:grpSp>
        <p:nvGrpSpPr>
          <p:cNvPr id="20" name="Group 19" descr="What buildings were constructed?&#10;">
            <a:extLst>
              <a:ext uri="{FF2B5EF4-FFF2-40B4-BE49-F238E27FC236}">
                <a16:creationId xmlns:a16="http://schemas.microsoft.com/office/drawing/2014/main" id="{F80AF3A3-C3BB-1C0C-8704-87D2D7A22C53}"/>
              </a:ext>
            </a:extLst>
          </p:cNvPr>
          <p:cNvGrpSpPr/>
          <p:nvPr/>
        </p:nvGrpSpPr>
        <p:grpSpPr>
          <a:xfrm>
            <a:off x="518175" y="4038379"/>
            <a:ext cx="5498354" cy="2123658"/>
            <a:chOff x="518175" y="4038379"/>
            <a:chExt cx="5498354" cy="212365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26A88B4-D442-9F33-5546-F2E7D4AC3C22}"/>
                </a:ext>
              </a:extLst>
            </p:cNvPr>
            <p:cNvSpPr/>
            <p:nvPr/>
          </p:nvSpPr>
          <p:spPr>
            <a:xfrm>
              <a:off x="518175" y="403837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E5EF4A7-564C-1CBB-1B83-6B35573A35B4}"/>
                </a:ext>
              </a:extLst>
            </p:cNvPr>
            <p:cNvSpPr txBox="1"/>
            <p:nvPr/>
          </p:nvSpPr>
          <p:spPr>
            <a:xfrm>
              <a:off x="648701" y="4657856"/>
              <a:ext cx="5237299" cy="89255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buildings </a:t>
              </a:r>
            </a:p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were constructed?</a:t>
              </a:r>
            </a:p>
          </p:txBody>
        </p:sp>
      </p:grpSp>
      <p:grpSp>
        <p:nvGrpSpPr>
          <p:cNvPr id="23" name="Group 22" descr="How did the area change and grow?&#10;">
            <a:extLst>
              <a:ext uri="{FF2B5EF4-FFF2-40B4-BE49-F238E27FC236}">
                <a16:creationId xmlns:a16="http://schemas.microsoft.com/office/drawing/2014/main" id="{686C2EA7-9588-EB4D-FC36-8470617E13E3}"/>
              </a:ext>
            </a:extLst>
          </p:cNvPr>
          <p:cNvGrpSpPr/>
          <p:nvPr/>
        </p:nvGrpSpPr>
        <p:grpSpPr>
          <a:xfrm>
            <a:off x="6164879" y="4038379"/>
            <a:ext cx="5498354" cy="2123658"/>
            <a:chOff x="6164879" y="4038379"/>
            <a:chExt cx="5498354" cy="212365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9F35246-0B9A-82BC-C675-89CDAA1DBB51}"/>
                </a:ext>
              </a:extLst>
            </p:cNvPr>
            <p:cNvSpPr/>
            <p:nvPr/>
          </p:nvSpPr>
          <p:spPr>
            <a:xfrm>
              <a:off x="6164879" y="403837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42127DB-E600-D7E0-5A94-1FF7F7902DCB}"/>
                </a:ext>
              </a:extLst>
            </p:cNvPr>
            <p:cNvSpPr txBox="1"/>
            <p:nvPr/>
          </p:nvSpPr>
          <p:spPr>
            <a:xfrm>
              <a:off x="6640215" y="4657856"/>
              <a:ext cx="4547679" cy="89255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How did the area change and grow?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0E829F4C-E163-C0F0-0659-2C2370365E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26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">
            <a:extLst>
              <a:ext uri="{FF2B5EF4-FFF2-40B4-BE49-F238E27FC236}">
                <a16:creationId xmlns:a16="http://schemas.microsoft.com/office/drawing/2014/main" id="{42AEA2DA-46FC-5A21-D4E3-9564C52AB8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Angles, Saxons and Jutes </a:t>
            </a:r>
          </a:p>
        </p:txBody>
      </p:sp>
      <p:pic>
        <p:nvPicPr>
          <p:cNvPr id="25" name="Picture 24" descr="A map of the Jutes, Angles, and Saxons highlighted over the northern areas of Europe, with three arrows showing them moving to get to the east coast of the UK.">
            <a:extLst>
              <a:ext uri="{FF2B5EF4-FFF2-40B4-BE49-F238E27FC236}">
                <a16:creationId xmlns:a16="http://schemas.microsoft.com/office/drawing/2014/main" id="{6351F080-629C-AC08-7460-50D4AB8DBC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540000">
            <a:off x="998046" y="502951"/>
            <a:ext cx="3877361" cy="4478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1F90F60-C957-B9E9-2C3F-211827ABB663}"/>
              </a:ext>
            </a:extLst>
          </p:cNvPr>
          <p:cNvSpPr txBox="1"/>
          <p:nvPr/>
        </p:nvSpPr>
        <p:spPr>
          <a:xfrm>
            <a:off x="5047487" y="387285"/>
            <a:ext cx="6250346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Angles, Saxons and Jutes arrived in Britain from what is now Denmark and Germany.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F40F74-EB26-2B9F-CE1D-1034C98954A2}"/>
              </a:ext>
            </a:extLst>
          </p:cNvPr>
          <p:cNvSpPr txBox="1"/>
          <p:nvPr/>
        </p:nvSpPr>
        <p:spPr>
          <a:xfrm>
            <a:off x="5047487" y="1220539"/>
            <a:ext cx="6250346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Over the next couple of hundred years, they established the Anglo-Saxon kingdoms.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E6996E-6557-F066-A56C-7E81C9836661}"/>
              </a:ext>
            </a:extLst>
          </p:cNvPr>
          <p:cNvSpPr txBox="1"/>
          <p:nvPr/>
        </p:nvSpPr>
        <p:spPr>
          <a:xfrm>
            <a:off x="5047487" y="2076389"/>
            <a:ext cx="5824728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There were seven main kingdoms: Northumbria, Mercia, East Anglia, Essex, Kent, Sussex and Wessex.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82EDFC-401B-BE22-B282-798EB6EBBA4E}"/>
              </a:ext>
            </a:extLst>
          </p:cNvPr>
          <p:cNvSpPr txBox="1"/>
          <p:nvPr/>
        </p:nvSpPr>
        <p:spPr>
          <a:xfrm>
            <a:off x="455835" y="5086288"/>
            <a:ext cx="4856830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Telford would have been in the kingdom of Mercia. Even today the local police force is called West Mercia Police.</a:t>
            </a:r>
          </a:p>
        </p:txBody>
      </p:sp>
      <p:pic>
        <p:nvPicPr>
          <p:cNvPr id="19" name="Picture 18" descr="A map of the Jutes, Angles, and Saxons highlighted over the northern areas of Europe, with three arrows showing them moving to get to the east coast of the UK.">
            <a:extLst>
              <a:ext uri="{FF2B5EF4-FFF2-40B4-BE49-F238E27FC236}">
                <a16:creationId xmlns:a16="http://schemas.microsoft.com/office/drawing/2014/main" id="{4A6A4798-6AFD-8D22-08AC-CA4D572294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0000">
            <a:off x="5290757" y="2819378"/>
            <a:ext cx="4995712" cy="3611316"/>
          </a:xfrm>
          <a:prstGeom prst="rect">
            <a:avLst/>
          </a:prstGeom>
        </p:spPr>
      </p:pic>
      <p:pic>
        <p:nvPicPr>
          <p:cNvPr id="23" name="Picture 22" descr="An illustration of an Anglo Saxon man. He wears a red cloak, has dark hair and a beard. ">
            <a:extLst>
              <a:ext uri="{FF2B5EF4-FFF2-40B4-BE49-F238E27FC236}">
                <a16:creationId xmlns:a16="http://schemas.microsoft.com/office/drawing/2014/main" id="{9A8CBAD2-BADD-5463-E751-7C5A94BB42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8435" y="2760735"/>
            <a:ext cx="1377731" cy="39127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B232378-F5C5-52CB-B412-3EF21595F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84892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7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7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2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4494FB-4905-0233-8BB2-927EBE23C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">
            <a:extLst>
              <a:ext uri="{FF2B5EF4-FFF2-40B4-BE49-F238E27FC236}">
                <a16:creationId xmlns:a16="http://schemas.microsoft.com/office/drawing/2014/main" id="{F1E67BA6-6D1D-58F3-E1B7-59D87AA0CD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Norman Rule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29B3150-50A7-31CA-9B89-6D6164412F47}"/>
              </a:ext>
            </a:extLst>
          </p:cNvPr>
          <p:cNvSpPr txBox="1">
            <a:spLocks/>
          </p:cNvSpPr>
          <p:nvPr/>
        </p:nvSpPr>
        <p:spPr>
          <a:xfrm>
            <a:off x="533450" y="398081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200" dirty="0">
                <a:ln w="12700">
                  <a:noFill/>
                </a:ln>
                <a:latin typeface="Superclarendon Rg" panose="02060605060000020003" pitchFamily="18" charset="77"/>
              </a:rPr>
              <a:t>Norman Rule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A050A8-2A4F-62CE-B791-E6D99343BD06}"/>
              </a:ext>
            </a:extLst>
          </p:cNvPr>
          <p:cNvSpPr txBox="1"/>
          <p:nvPr/>
        </p:nvSpPr>
        <p:spPr>
          <a:xfrm>
            <a:off x="533450" y="1155344"/>
            <a:ext cx="11590786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After the Battle of Hastings, in 1066, Britain was controlled by the Normans, under William the Conqueror.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2389FB-0556-2B24-0AC4-E2B58047AE83}"/>
              </a:ext>
            </a:extLst>
          </p:cNvPr>
          <p:cNvSpPr txBox="1"/>
          <p:nvPr/>
        </p:nvSpPr>
        <p:spPr>
          <a:xfrm>
            <a:off x="533450" y="1690766"/>
            <a:ext cx="8806493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overthrow of the old Saxon and Norse kingdom of England would transform the country – from language and customs to architecture and culture.</a:t>
            </a:r>
          </a:p>
        </p:txBody>
      </p:sp>
      <p:grpSp>
        <p:nvGrpSpPr>
          <p:cNvPr id="18" name="Group 17" descr="A tapestry depiction of ships crossing water with soldiers on each other.">
            <a:extLst>
              <a:ext uri="{FF2B5EF4-FFF2-40B4-BE49-F238E27FC236}">
                <a16:creationId xmlns:a16="http://schemas.microsoft.com/office/drawing/2014/main" id="{3EE725E6-A0E9-C07E-2019-4289165F42A8}"/>
              </a:ext>
            </a:extLst>
          </p:cNvPr>
          <p:cNvGrpSpPr/>
          <p:nvPr/>
        </p:nvGrpSpPr>
        <p:grpSpPr>
          <a:xfrm>
            <a:off x="781577" y="2574513"/>
            <a:ext cx="7965589" cy="3176642"/>
            <a:chOff x="3108566" y="3132012"/>
            <a:chExt cx="8582689" cy="342274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2D0536E-7AC1-7AEB-0723-BF6A7890D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7530" y="3132012"/>
              <a:ext cx="8513725" cy="325295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BE158A76-1761-DC75-01BD-482E219ABE59}"/>
                </a:ext>
              </a:extLst>
            </p:cNvPr>
            <p:cNvSpPr txBox="1">
              <a:spLocks/>
            </p:cNvSpPr>
            <p:nvPr/>
          </p:nvSpPr>
          <p:spPr>
            <a:xfrm>
              <a:off x="3108566" y="6215187"/>
              <a:ext cx="2177666" cy="33956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800" dirty="0">
                  <a:solidFill>
                    <a:srgbClr val="876B4D"/>
                  </a:solidFill>
                </a:rPr>
                <a:t>© Wikimedia Commons</a:t>
              </a:r>
            </a:p>
          </p:txBody>
        </p:sp>
      </p:grpSp>
      <p:grpSp>
        <p:nvGrpSpPr>
          <p:cNvPr id="28" name="Group 27" descr="The famous ‘Bayeux Tapestry’ depicts the moment the Normans arrived in England.&#10;">
            <a:extLst>
              <a:ext uri="{FF2B5EF4-FFF2-40B4-BE49-F238E27FC236}">
                <a16:creationId xmlns:a16="http://schemas.microsoft.com/office/drawing/2014/main" id="{03B09F8D-955F-88C9-6469-1D71A68A4B14}"/>
              </a:ext>
            </a:extLst>
          </p:cNvPr>
          <p:cNvGrpSpPr/>
          <p:nvPr/>
        </p:nvGrpSpPr>
        <p:grpSpPr>
          <a:xfrm>
            <a:off x="812279" y="5701799"/>
            <a:ext cx="9355849" cy="388568"/>
            <a:chOff x="1960622" y="5830430"/>
            <a:chExt cx="9355849" cy="38856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9E53A92-9181-44BC-D0C0-EFB7062A47A1}"/>
                </a:ext>
              </a:extLst>
            </p:cNvPr>
            <p:cNvSpPr txBox="1"/>
            <p:nvPr/>
          </p:nvSpPr>
          <p:spPr>
            <a:xfrm>
              <a:off x="2209498" y="5830430"/>
              <a:ext cx="9106973" cy="388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The famous ‘Bayeux Tapestry’ depicts the moment the Normans arrived in England.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495DEAD-4727-02F6-A6B8-870DF7AB87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909925" y="5903910"/>
              <a:ext cx="350270" cy="248876"/>
            </a:xfrm>
            <a:prstGeom prst="rect">
              <a:avLst/>
            </a:prstGeom>
          </p:spPr>
        </p:pic>
      </p:grpSp>
      <p:pic>
        <p:nvPicPr>
          <p:cNvPr id="26" name="Picture 25" descr="An illustration of a Norman soldier. He wears metal armour and a helmet, while holding a large sword and shield. ">
            <a:extLst>
              <a:ext uri="{FF2B5EF4-FFF2-40B4-BE49-F238E27FC236}">
                <a16:creationId xmlns:a16="http://schemas.microsoft.com/office/drawing/2014/main" id="{FBEF7E7B-6756-EBD6-3286-2B732C2406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93547" y="1821873"/>
            <a:ext cx="1839380" cy="423469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8F59FCF-E80D-3325-F261-90A837C2F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54341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F083BE-F3B0-A294-74AA-447DC9476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2">
            <a:extLst>
              <a:ext uri="{FF2B5EF4-FFF2-40B4-BE49-F238E27FC236}">
                <a16:creationId xmlns:a16="http://schemas.microsoft.com/office/drawing/2014/main" id="{CB96A0B8-0B84-F7F6-4893-4376F8B2BD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Norman Survey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C03D46-3F1F-D344-4378-9451733CFCD1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does the Domesday book tell us?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89EE05-8195-638D-FFCD-A40A3D867EB5}"/>
              </a:ext>
            </a:extLst>
          </p:cNvPr>
          <p:cNvSpPr txBox="1">
            <a:spLocks/>
          </p:cNvSpPr>
          <p:nvPr/>
        </p:nvSpPr>
        <p:spPr>
          <a:xfrm>
            <a:off x="673085" y="449477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700" dirty="0">
                <a:ln w="12700">
                  <a:noFill/>
                </a:ln>
                <a:latin typeface="Superclarendon Rg" panose="02060605060000020003" pitchFamily="18" charset="77"/>
              </a:rPr>
              <a:t>Norman Survey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BEAD18-F1FB-2820-1BF5-3430911DD585}"/>
              </a:ext>
            </a:extLst>
          </p:cNvPr>
          <p:cNvSpPr txBox="1"/>
          <p:nvPr/>
        </p:nvSpPr>
        <p:spPr>
          <a:xfrm>
            <a:off x="673086" y="1251296"/>
            <a:ext cx="6523201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1068 the Normans undertook a country-wide survey.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BBBDFC-44BE-9B3F-F786-B7DCABF7A90D}"/>
              </a:ext>
            </a:extLst>
          </p:cNvPr>
          <p:cNvSpPr txBox="1"/>
          <p:nvPr/>
        </p:nvSpPr>
        <p:spPr>
          <a:xfrm>
            <a:off x="673086" y="1737914"/>
            <a:ext cx="652320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This was known as the Domesday book – and it recorded every household in the country (much like a modern census that we have today).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379788-C7A9-22AA-3566-EA9CF3CE960A}"/>
              </a:ext>
            </a:extLst>
          </p:cNvPr>
          <p:cNvSpPr txBox="1"/>
          <p:nvPr/>
        </p:nvSpPr>
        <p:spPr>
          <a:xfrm>
            <a:off x="673085" y="2825478"/>
            <a:ext cx="6523201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Some local settlements, which are now part of Telford, are mentioned in the survey. These include:</a:t>
            </a:r>
          </a:p>
        </p:txBody>
      </p:sp>
      <p:pic>
        <p:nvPicPr>
          <p:cNvPr id="49" name="Picture 48" descr="An illustration of a Norman soldier. He wears metal armour and a helmet, while holding a large sword and shield. ">
            <a:extLst>
              <a:ext uri="{FF2B5EF4-FFF2-40B4-BE49-F238E27FC236}">
                <a16:creationId xmlns:a16="http://schemas.microsoft.com/office/drawing/2014/main" id="{7B0FFA3A-93B6-8291-C389-7273F80505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326" y="603491"/>
            <a:ext cx="2161821" cy="4977028"/>
          </a:xfrm>
          <a:prstGeom prst="rect">
            <a:avLst/>
          </a:prstGeom>
        </p:spPr>
      </p:pic>
      <p:pic>
        <p:nvPicPr>
          <p:cNvPr id="47" name="Picture 46" descr="An illustration of a Norman peasant woman. She wears a cream head shawl and a red dress. ">
            <a:extLst>
              <a:ext uri="{FF2B5EF4-FFF2-40B4-BE49-F238E27FC236}">
                <a16:creationId xmlns:a16="http://schemas.microsoft.com/office/drawing/2014/main" id="{74CCB303-C4B2-8F98-54E8-657C833DA8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1425" y="707441"/>
            <a:ext cx="1727573" cy="3990449"/>
          </a:xfrm>
          <a:prstGeom prst="rect">
            <a:avLst/>
          </a:prstGeom>
        </p:spPr>
      </p:pic>
      <p:grpSp>
        <p:nvGrpSpPr>
          <p:cNvPr id="45" name="Group 44" descr="Dawley (Magna)&#10;Households:&#10;4 villagers.  &#10;4 smallholders.  &#10;">
            <a:extLst>
              <a:ext uri="{FF2B5EF4-FFF2-40B4-BE49-F238E27FC236}">
                <a16:creationId xmlns:a16="http://schemas.microsoft.com/office/drawing/2014/main" id="{7DC6C430-8BFC-4B76-360B-13E152C84224}"/>
              </a:ext>
            </a:extLst>
          </p:cNvPr>
          <p:cNvGrpSpPr/>
          <p:nvPr/>
        </p:nvGrpSpPr>
        <p:grpSpPr>
          <a:xfrm>
            <a:off x="393193" y="3725241"/>
            <a:ext cx="2560319" cy="3370504"/>
            <a:chOff x="393193" y="3725241"/>
            <a:chExt cx="2560319" cy="3370504"/>
          </a:xfrm>
        </p:grpSpPr>
        <p:pic>
          <p:nvPicPr>
            <p:cNvPr id="20" name="Picture 19" descr="A white rectangular object with black border&#10;&#10;AI-generated content may be incorrect.">
              <a:extLst>
                <a:ext uri="{FF2B5EF4-FFF2-40B4-BE49-F238E27FC236}">
                  <a16:creationId xmlns:a16="http://schemas.microsoft.com/office/drawing/2014/main" id="{CBD3E6EA-3A5B-7D2D-975D-48A980871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812" t="-1763"/>
            <a:stretch/>
          </p:blipFill>
          <p:spPr>
            <a:xfrm>
              <a:off x="393193" y="3725241"/>
              <a:ext cx="2560319" cy="3370504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48E1218-CB19-9154-0FA5-38099E63C17F}"/>
                </a:ext>
              </a:extLst>
            </p:cNvPr>
            <p:cNvSpPr txBox="1"/>
            <p:nvPr/>
          </p:nvSpPr>
          <p:spPr>
            <a:xfrm rot="21480000">
              <a:off x="652908" y="3970759"/>
              <a:ext cx="1823227" cy="8444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700" dirty="0">
                  <a:latin typeface="Linkpen 17a Print" panose="03050602060000000000" pitchFamily="66" charset="77"/>
                </a:rPr>
                <a:t>Dawley (Magna)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A17AD5E-E819-4205-7921-69FAE6FEC5DE}"/>
                </a:ext>
              </a:extLst>
            </p:cNvPr>
            <p:cNvSpPr txBox="1"/>
            <p:nvPr/>
          </p:nvSpPr>
          <p:spPr>
            <a:xfrm rot="21480000">
              <a:off x="656131" y="4953472"/>
              <a:ext cx="2148370" cy="1034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Households: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4</a:t>
              </a:r>
              <a:r>
                <a:rPr lang="en-GB" sz="1400" dirty="0">
                  <a:latin typeface="Linkpen 17a Print" panose="03050602060000000000" pitchFamily="66" charset="77"/>
                </a:rPr>
                <a:t> villagers  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4</a:t>
              </a:r>
              <a:r>
                <a:rPr lang="en-GB" sz="1400" dirty="0">
                  <a:latin typeface="Linkpen 17a Print" panose="03050602060000000000" pitchFamily="66" charset="77"/>
                </a:rPr>
                <a:t> smallholders  </a:t>
              </a:r>
            </a:p>
          </p:txBody>
        </p:sp>
      </p:grpSp>
      <p:grpSp>
        <p:nvGrpSpPr>
          <p:cNvPr id="44" name="Group 43" descr="Lilleshall&#10;Households: &#10;10 villagers. &#10;5 smallholders. 7 other.&#10;">
            <a:extLst>
              <a:ext uri="{FF2B5EF4-FFF2-40B4-BE49-F238E27FC236}">
                <a16:creationId xmlns:a16="http://schemas.microsoft.com/office/drawing/2014/main" id="{2F75182A-1AA5-C002-46D4-731D8CE143BA}"/>
              </a:ext>
            </a:extLst>
          </p:cNvPr>
          <p:cNvGrpSpPr/>
          <p:nvPr/>
        </p:nvGrpSpPr>
        <p:grpSpPr>
          <a:xfrm>
            <a:off x="2706625" y="3794761"/>
            <a:ext cx="2560319" cy="3300984"/>
            <a:chOff x="2706625" y="3794761"/>
            <a:chExt cx="2560319" cy="3300984"/>
          </a:xfrm>
        </p:grpSpPr>
        <p:pic>
          <p:nvPicPr>
            <p:cNvPr id="24" name="Picture 23" descr="A white paper with black edges&#10;&#10;AI-generated content may be incorrect.">
              <a:extLst>
                <a:ext uri="{FF2B5EF4-FFF2-40B4-BE49-F238E27FC236}">
                  <a16:creationId xmlns:a16="http://schemas.microsoft.com/office/drawing/2014/main" id="{D1EA54D4-1390-722E-56CA-111EE3038B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1" r="-1818"/>
            <a:stretch/>
          </p:blipFill>
          <p:spPr>
            <a:xfrm>
              <a:off x="2706625" y="3794761"/>
              <a:ext cx="2560319" cy="3300984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5EB5D0E-722F-D003-C0F7-06D1AF3FBE0C}"/>
                </a:ext>
              </a:extLst>
            </p:cNvPr>
            <p:cNvSpPr txBox="1"/>
            <p:nvPr/>
          </p:nvSpPr>
          <p:spPr>
            <a:xfrm rot="60000">
              <a:off x="3105941" y="4114229"/>
              <a:ext cx="1823227" cy="4520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700" dirty="0">
                  <a:latin typeface="Linkpen 17a Print" panose="03050602060000000000" pitchFamily="66" charset="77"/>
                </a:rPr>
                <a:t>Lilleshall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944E14E-0E89-9DA5-A790-ADAFA30DCE46}"/>
                </a:ext>
              </a:extLst>
            </p:cNvPr>
            <p:cNvSpPr txBox="1"/>
            <p:nvPr/>
          </p:nvSpPr>
          <p:spPr>
            <a:xfrm rot="60000">
              <a:off x="3026254" y="4624210"/>
              <a:ext cx="2062800" cy="13580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Households: 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10</a:t>
              </a:r>
              <a:r>
                <a:rPr lang="en-GB" sz="1400" dirty="0">
                  <a:latin typeface="Linkpen 17a Print" panose="03050602060000000000" pitchFamily="66" charset="77"/>
                </a:rPr>
                <a:t> villagers 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5</a:t>
              </a:r>
              <a:r>
                <a:rPr lang="en-GB" sz="1400" dirty="0">
                  <a:latin typeface="Linkpen 17a Print" panose="03050602060000000000" pitchFamily="66" charset="77"/>
                </a:rPr>
                <a:t> smallholders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7</a:t>
              </a:r>
              <a:r>
                <a:rPr lang="en-GB" sz="1400" dirty="0">
                  <a:latin typeface="Linkpen 17a Print" panose="03050602060000000000" pitchFamily="66" charset="77"/>
                </a:rPr>
                <a:t> other</a:t>
              </a:r>
            </a:p>
          </p:txBody>
        </p:sp>
      </p:grpSp>
      <p:grpSp>
        <p:nvGrpSpPr>
          <p:cNvPr id="43" name="Group 42" descr="Madeley&#10;Households:&#10;6 villagers. &#10;4 smallholders. 4 slaves.&#10;">
            <a:extLst>
              <a:ext uri="{FF2B5EF4-FFF2-40B4-BE49-F238E27FC236}">
                <a16:creationId xmlns:a16="http://schemas.microsoft.com/office/drawing/2014/main" id="{F0A4F1E6-8ECD-2BEC-9113-05A0CFDC4A82}"/>
              </a:ext>
            </a:extLst>
          </p:cNvPr>
          <p:cNvGrpSpPr/>
          <p:nvPr/>
        </p:nvGrpSpPr>
        <p:grpSpPr>
          <a:xfrm>
            <a:off x="4942390" y="3451250"/>
            <a:ext cx="2560320" cy="3644495"/>
            <a:chOff x="5087366" y="3542031"/>
            <a:chExt cx="2560320" cy="3644495"/>
          </a:xfrm>
        </p:grpSpPr>
        <p:pic>
          <p:nvPicPr>
            <p:cNvPr id="26" name="Picture 25" descr="A white rectangular piece of paper&#10;&#10;AI-generated content may be incorrect.">
              <a:extLst>
                <a:ext uri="{FF2B5EF4-FFF2-40B4-BE49-F238E27FC236}">
                  <a16:creationId xmlns:a16="http://schemas.microsoft.com/office/drawing/2014/main" id="{EAFFF0D1-A052-FB95-4572-1219F2D1C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332" t="-2407"/>
            <a:stretch/>
          </p:blipFill>
          <p:spPr>
            <a:xfrm>
              <a:off x="5087366" y="3542031"/>
              <a:ext cx="2560320" cy="3644495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253AB5A-8DDC-44AA-A718-C0FF04515A90}"/>
                </a:ext>
              </a:extLst>
            </p:cNvPr>
            <p:cNvSpPr txBox="1"/>
            <p:nvPr/>
          </p:nvSpPr>
          <p:spPr>
            <a:xfrm rot="21480000">
              <a:off x="5340144" y="3877077"/>
              <a:ext cx="1823227" cy="4520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700" dirty="0">
                  <a:latin typeface="Linkpen 17a Print" panose="03050602060000000000" pitchFamily="66" charset="77"/>
                </a:rPr>
                <a:t>Madeley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696B3C4-D6D7-8246-ADC9-114B434F5AEF}"/>
                </a:ext>
              </a:extLst>
            </p:cNvPr>
            <p:cNvSpPr txBox="1"/>
            <p:nvPr/>
          </p:nvSpPr>
          <p:spPr>
            <a:xfrm rot="21480000">
              <a:off x="5319798" y="4467955"/>
              <a:ext cx="2139539" cy="13580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Households: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6</a:t>
              </a:r>
              <a:r>
                <a:rPr lang="en-GB" sz="1400" dirty="0">
                  <a:latin typeface="Linkpen 17a Print" panose="03050602060000000000" pitchFamily="66" charset="77"/>
                </a:rPr>
                <a:t> villagers 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4</a:t>
              </a:r>
              <a:r>
                <a:rPr lang="en-GB" sz="1400" dirty="0">
                  <a:latin typeface="Linkpen 17a Print" panose="03050602060000000000" pitchFamily="66" charset="77"/>
                </a:rPr>
                <a:t> smallholders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4</a:t>
              </a:r>
              <a:r>
                <a:rPr lang="en-GB" sz="1400" dirty="0">
                  <a:latin typeface="Linkpen 17a Print" panose="03050602060000000000" pitchFamily="66" charset="77"/>
                </a:rPr>
                <a:t> slaves</a:t>
              </a:r>
            </a:p>
          </p:txBody>
        </p:sp>
      </p:grpSp>
      <p:grpSp>
        <p:nvGrpSpPr>
          <p:cNvPr id="41" name="Group 40" descr="Buildwas&#10;Households:&#10;3 villagers.&#10;5 slaves. &#10;1 reeves.&#10;">
            <a:extLst>
              <a:ext uri="{FF2B5EF4-FFF2-40B4-BE49-F238E27FC236}">
                <a16:creationId xmlns:a16="http://schemas.microsoft.com/office/drawing/2014/main" id="{42FCE441-C524-A1C8-E49D-5416CD996A45}"/>
              </a:ext>
            </a:extLst>
          </p:cNvPr>
          <p:cNvGrpSpPr/>
          <p:nvPr/>
        </p:nvGrpSpPr>
        <p:grpSpPr>
          <a:xfrm>
            <a:off x="7232600" y="4006417"/>
            <a:ext cx="2537785" cy="2999233"/>
            <a:chOff x="7287736" y="3986784"/>
            <a:chExt cx="2537785" cy="2999233"/>
          </a:xfrm>
        </p:grpSpPr>
        <p:pic>
          <p:nvPicPr>
            <p:cNvPr id="28" name="Picture 27" descr="A white paper with black border&#10;&#10;AI-generated content may be incorrect.">
              <a:extLst>
                <a:ext uri="{FF2B5EF4-FFF2-40B4-BE49-F238E27FC236}">
                  <a16:creationId xmlns:a16="http://schemas.microsoft.com/office/drawing/2014/main" id="{8746AED0-89DE-71FF-32D6-531090AFD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3591"/>
            <a:stretch/>
          </p:blipFill>
          <p:spPr>
            <a:xfrm>
              <a:off x="7287736" y="3986784"/>
              <a:ext cx="2537785" cy="2999233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EAC9840-E7C8-86C4-DC95-22B80DA3DB0B}"/>
                </a:ext>
              </a:extLst>
            </p:cNvPr>
            <p:cNvSpPr txBox="1"/>
            <p:nvPr/>
          </p:nvSpPr>
          <p:spPr>
            <a:xfrm rot="21540000">
              <a:off x="7653775" y="4260792"/>
              <a:ext cx="1823227" cy="4520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700" dirty="0">
                  <a:latin typeface="Linkpen 17a Print" panose="03050602060000000000" pitchFamily="66" charset="77"/>
                </a:rPr>
                <a:t>Buildwas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565F59A-7416-3844-677D-6100B879B2BF}"/>
                </a:ext>
              </a:extLst>
            </p:cNvPr>
            <p:cNvSpPr txBox="1"/>
            <p:nvPr/>
          </p:nvSpPr>
          <p:spPr>
            <a:xfrm rot="21540000">
              <a:off x="7599409" y="4809719"/>
              <a:ext cx="1823227" cy="13580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Households: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3</a:t>
              </a:r>
              <a:r>
                <a:rPr lang="en-GB" sz="1400" dirty="0">
                  <a:latin typeface="Linkpen 17a Print" panose="03050602060000000000" pitchFamily="66" charset="77"/>
                </a:rPr>
                <a:t> villagers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5</a:t>
              </a:r>
              <a:r>
                <a:rPr lang="en-GB" sz="1400" dirty="0">
                  <a:latin typeface="Linkpen 17a Print" panose="03050602060000000000" pitchFamily="66" charset="77"/>
                </a:rPr>
                <a:t> slaves 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1</a:t>
              </a:r>
              <a:r>
                <a:rPr lang="en-GB" sz="1400" dirty="0">
                  <a:latin typeface="Linkpen 17a Print" panose="03050602060000000000" pitchFamily="66" charset="77"/>
                </a:rPr>
                <a:t> reeve</a:t>
              </a:r>
            </a:p>
          </p:txBody>
        </p:sp>
      </p:grpSp>
      <p:grpSp>
        <p:nvGrpSpPr>
          <p:cNvPr id="42" name="Group 41" descr="Wellington&#10;Households: &#10;19 villagers. &#10;8 small holders &#10;1 priest&#10;12 ploughmen&#10;">
            <a:extLst>
              <a:ext uri="{FF2B5EF4-FFF2-40B4-BE49-F238E27FC236}">
                <a16:creationId xmlns:a16="http://schemas.microsoft.com/office/drawing/2014/main" id="{988A3226-C202-BC4C-DE4C-41E0D58FCFA6}"/>
              </a:ext>
            </a:extLst>
          </p:cNvPr>
          <p:cNvGrpSpPr/>
          <p:nvPr/>
        </p:nvGrpSpPr>
        <p:grpSpPr>
          <a:xfrm>
            <a:off x="9024396" y="3022880"/>
            <a:ext cx="2766419" cy="4072865"/>
            <a:chOff x="9024396" y="3022880"/>
            <a:chExt cx="2766419" cy="4072865"/>
          </a:xfrm>
        </p:grpSpPr>
        <p:pic>
          <p:nvPicPr>
            <p:cNvPr id="30" name="Picture 29" descr="A white paper with black edges&#10;&#10;AI-generated content may be incorrect.">
              <a:extLst>
                <a:ext uri="{FF2B5EF4-FFF2-40B4-BE49-F238E27FC236}">
                  <a16:creationId xmlns:a16="http://schemas.microsoft.com/office/drawing/2014/main" id="{B1425832-AFFA-E49F-926E-7DAE334E8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t="-2729" r="-3049"/>
            <a:stretch/>
          </p:blipFill>
          <p:spPr>
            <a:xfrm>
              <a:off x="9024396" y="3022880"/>
              <a:ext cx="2766419" cy="4072865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870B3C9-6EC8-6CE8-6EC8-C44DDB4711C3}"/>
                </a:ext>
              </a:extLst>
            </p:cNvPr>
            <p:cNvSpPr txBox="1"/>
            <p:nvPr/>
          </p:nvSpPr>
          <p:spPr>
            <a:xfrm rot="120000">
              <a:off x="9427988" y="3388588"/>
              <a:ext cx="2229655" cy="4520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700" dirty="0">
                  <a:latin typeface="Linkpen 17a Print" panose="03050602060000000000" pitchFamily="66" charset="77"/>
                </a:rPr>
                <a:t>Wellington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8653E0-4A4D-0F96-7123-53458AAE2FA6}"/>
                </a:ext>
              </a:extLst>
            </p:cNvPr>
            <p:cNvSpPr txBox="1"/>
            <p:nvPr/>
          </p:nvSpPr>
          <p:spPr>
            <a:xfrm rot="120000">
              <a:off x="9514043" y="3957720"/>
              <a:ext cx="2197077" cy="16812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Households: 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19</a:t>
              </a:r>
              <a:r>
                <a:rPr lang="en-GB" sz="1400" dirty="0">
                  <a:latin typeface="Linkpen 17a Print" panose="03050602060000000000" pitchFamily="66" charset="77"/>
                </a:rPr>
                <a:t> villagers 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8</a:t>
              </a:r>
              <a:r>
                <a:rPr lang="en-GB" sz="1400" dirty="0">
                  <a:latin typeface="Linkpen 17a Print" panose="03050602060000000000" pitchFamily="66" charset="77"/>
                </a:rPr>
                <a:t> small holders 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1 </a:t>
              </a:r>
              <a:r>
                <a:rPr lang="en-GB" sz="1400" dirty="0">
                  <a:latin typeface="Linkpen 17a Print" panose="03050602060000000000" pitchFamily="66" charset="77"/>
                </a:rPr>
                <a:t>priest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sz="1400" b="1" dirty="0">
                  <a:latin typeface="Linkpen 17a Print" panose="03050602060000000000" pitchFamily="66" charset="77"/>
                </a:rPr>
                <a:t>12</a:t>
              </a:r>
              <a:r>
                <a:rPr lang="en-GB" sz="1400" dirty="0">
                  <a:latin typeface="Linkpen 17a Print" panose="03050602060000000000" pitchFamily="66" charset="77"/>
                </a:rPr>
                <a:t> ploughmen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213B27C-4453-F281-E1EF-E89E5A526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7157A3-D3F9-C95C-2C01-03D234819A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90060" r="78671" b="-11"/>
          <a:stretch/>
        </p:blipFill>
        <p:spPr>
          <a:xfrm>
            <a:off x="-1" y="6175738"/>
            <a:ext cx="2600463" cy="68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292205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7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7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1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7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7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7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7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9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9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9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9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5" grpId="0"/>
          <p:bldP spid="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ECE7AB-996C-E49F-B7AC-A33250D83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2">
            <a:extLst>
              <a:ext uri="{FF2B5EF4-FFF2-40B4-BE49-F238E27FC236}">
                <a16:creationId xmlns:a16="http://schemas.microsoft.com/office/drawing/2014/main" id="{8A8B6958-BC48-5C6B-7539-8B6397B6F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Medieval Religion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02A612-84CD-5AEC-5E99-7B056C152090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was the main faith of Britain at this time?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4AE511-9407-6693-BBA9-BC834411FA27}"/>
              </a:ext>
            </a:extLst>
          </p:cNvPr>
          <p:cNvSpPr txBox="1">
            <a:spLocks/>
          </p:cNvSpPr>
          <p:nvPr/>
        </p:nvSpPr>
        <p:spPr>
          <a:xfrm>
            <a:off x="682230" y="604925"/>
            <a:ext cx="5736858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200" dirty="0">
                <a:ln w="12700">
                  <a:noFill/>
                </a:ln>
                <a:latin typeface="Superclarendon Rg" panose="02060605060000020003" pitchFamily="18" charset="77"/>
              </a:rPr>
              <a:t>Medieval Religion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C96EB3-0AEC-56AD-CE98-4E35747A7CF5}"/>
              </a:ext>
            </a:extLst>
          </p:cNvPr>
          <p:cNvSpPr txBox="1"/>
          <p:nvPr/>
        </p:nvSpPr>
        <p:spPr>
          <a:xfrm>
            <a:off x="682231" y="1469973"/>
            <a:ext cx="5736858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William the Conqueror imposed a total reorganisation of the English Church after the conquest of 1066.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8456E9-10F5-2F89-FC3A-A8E265F15BC2}"/>
              </a:ext>
            </a:extLst>
          </p:cNvPr>
          <p:cNvSpPr txBox="1"/>
          <p:nvPr/>
        </p:nvSpPr>
        <p:spPr>
          <a:xfrm>
            <a:off x="682231" y="2688932"/>
            <a:ext cx="5663706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Church was very important in people’s lives at this time.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D08456-7125-5948-0ABA-188E5B606680}"/>
              </a:ext>
            </a:extLst>
          </p:cNvPr>
          <p:cNvSpPr txBox="1"/>
          <p:nvPr/>
        </p:nvSpPr>
        <p:spPr>
          <a:xfrm>
            <a:off x="682231" y="3584448"/>
            <a:ext cx="5983746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Many new religious buildings were built, and towns and settlements began, or grew, around them.</a:t>
            </a:r>
          </a:p>
        </p:txBody>
      </p:sp>
      <p:grpSp>
        <p:nvGrpSpPr>
          <p:cNvPr id="12" name="Group 11" descr="William the Conqueror&#10;">
            <a:extLst>
              <a:ext uri="{FF2B5EF4-FFF2-40B4-BE49-F238E27FC236}">
                <a16:creationId xmlns:a16="http://schemas.microsoft.com/office/drawing/2014/main" id="{185EB384-8B2A-C1EE-22A0-D5934FF9EE5B}"/>
              </a:ext>
            </a:extLst>
          </p:cNvPr>
          <p:cNvGrpSpPr/>
          <p:nvPr/>
        </p:nvGrpSpPr>
        <p:grpSpPr>
          <a:xfrm>
            <a:off x="1746955" y="4622300"/>
            <a:ext cx="2791090" cy="388568"/>
            <a:chOff x="1061155" y="5705433"/>
            <a:chExt cx="2791090" cy="38856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A1A44AA-F940-49A1-CD7E-7858F5EDBD88}"/>
                </a:ext>
              </a:extLst>
            </p:cNvPr>
            <p:cNvSpPr txBox="1"/>
            <p:nvPr/>
          </p:nvSpPr>
          <p:spPr>
            <a:xfrm>
              <a:off x="1061155" y="5705433"/>
              <a:ext cx="2710194" cy="388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William the Conqueror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98983E0-5A5E-C9B9-C4D7-C4B1EA1328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1975" y="5806245"/>
              <a:ext cx="350270" cy="248876"/>
            </a:xfrm>
            <a:prstGeom prst="rect">
              <a:avLst/>
            </a:prstGeom>
          </p:spPr>
        </p:pic>
      </p:grpSp>
      <p:pic>
        <p:nvPicPr>
          <p:cNvPr id="9" name="Picture 8" descr="An illustrated portrait of William the Conqueror. He wears a gold grown and black and gold robes. ">
            <a:extLst>
              <a:ext uri="{FF2B5EF4-FFF2-40B4-BE49-F238E27FC236}">
                <a16:creationId xmlns:a16="http://schemas.microsoft.com/office/drawing/2014/main" id="{D068302E-6328-DCA6-D599-65AB7258C9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26"/>
          <a:stretch/>
        </p:blipFill>
        <p:spPr>
          <a:xfrm>
            <a:off x="4398264" y="493236"/>
            <a:ext cx="7354824" cy="61178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B4E770-8696-6DB3-C9DE-DD161808A5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89411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530C7C-7444-D1E6-8A0A-05D4B6B6C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">
            <a:extLst>
              <a:ext uri="{FF2B5EF4-FFF2-40B4-BE49-F238E27FC236}">
                <a16:creationId xmlns:a16="http://schemas.microsoft.com/office/drawing/2014/main" id="{9322D77A-C946-2CAC-05C3-0C652CEF1E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Dawley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F999ED-B8F2-8876-5D77-D2ACC8F3CBDE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buildings were constructed?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632AC5-64B4-B3EE-7A00-7CE92F045B13}"/>
              </a:ext>
            </a:extLst>
          </p:cNvPr>
          <p:cNvSpPr txBox="1">
            <a:spLocks/>
          </p:cNvSpPr>
          <p:nvPr/>
        </p:nvSpPr>
        <p:spPr>
          <a:xfrm>
            <a:off x="572501" y="440503"/>
            <a:ext cx="2600467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Dawley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DA88C5-5D93-61EA-6294-54079EBA23BC}"/>
              </a:ext>
            </a:extLst>
          </p:cNvPr>
          <p:cNvSpPr txBox="1"/>
          <p:nvPr/>
        </p:nvSpPr>
        <p:spPr>
          <a:xfrm>
            <a:off x="579118" y="1223978"/>
            <a:ext cx="6448043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 priest at Great Dawley is mentioned in records from 1186-7. This suggests that there was a chapel there before the end of the 12th century.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F2EA0E-2BD9-BF56-950F-655FDA3333E4}"/>
              </a:ext>
            </a:extLst>
          </p:cNvPr>
          <p:cNvSpPr txBox="1"/>
          <p:nvPr/>
        </p:nvSpPr>
        <p:spPr>
          <a:xfrm>
            <a:off x="572501" y="2155685"/>
            <a:ext cx="6020322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By the late 18th century, the old church was no longer big enough for the number of people living in Dawley: it was noted in 1799 that many parishioners went to church at Wellington or Madeley instead!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8F7124-F4E6-F64F-2C53-5479E7C39A50}"/>
              </a:ext>
            </a:extLst>
          </p:cNvPr>
          <p:cNvSpPr txBox="1"/>
          <p:nvPr/>
        </p:nvSpPr>
        <p:spPr>
          <a:xfrm>
            <a:off x="572501" y="3456724"/>
            <a:ext cx="6214872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1805 St. Leonard's, with room for 795 people, was built on the border of </a:t>
            </a:r>
            <a:r>
              <a:rPr lang="en-GB" sz="1600" dirty="0" err="1">
                <a:latin typeface="Linkpen 17a Print" panose="03050602060000000000" pitchFamily="66" charset="77"/>
              </a:rPr>
              <a:t>Malinslee</a:t>
            </a:r>
            <a:r>
              <a:rPr lang="en-GB" sz="1600" dirty="0">
                <a:latin typeface="Linkpen 17a Print" panose="03050602060000000000" pitchFamily="66" charset="77"/>
              </a:rPr>
              <a:t> and Great Dawley townships.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4E6789-FD73-E4D3-59F8-67EB1092012C}"/>
              </a:ext>
            </a:extLst>
          </p:cNvPr>
          <p:cNvSpPr txBox="1"/>
          <p:nvPr/>
        </p:nvSpPr>
        <p:spPr>
          <a:xfrm>
            <a:off x="572501" y="4388431"/>
            <a:ext cx="6448044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This new site was more convenient for the growing industrial population of Old Park, Dawley Bank, and Dawley Green.</a:t>
            </a:r>
          </a:p>
        </p:txBody>
      </p:sp>
      <p:grpSp>
        <p:nvGrpSpPr>
          <p:cNvPr id="26" name="Group 25" descr="A modern day colour photograph of the Church of St Leonard today. It is a large brown brick church surrounded by graves. ">
            <a:extLst>
              <a:ext uri="{FF2B5EF4-FFF2-40B4-BE49-F238E27FC236}">
                <a16:creationId xmlns:a16="http://schemas.microsoft.com/office/drawing/2014/main" id="{4187C9EE-DB69-BAB6-90D2-DB3E3A1B7B2D}"/>
              </a:ext>
            </a:extLst>
          </p:cNvPr>
          <p:cNvGrpSpPr/>
          <p:nvPr/>
        </p:nvGrpSpPr>
        <p:grpSpPr>
          <a:xfrm>
            <a:off x="7221712" y="1209848"/>
            <a:ext cx="4441283" cy="3224851"/>
            <a:chOff x="7221712" y="1209848"/>
            <a:chExt cx="4441283" cy="322485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0F05C0C-E85D-22AC-2CC2-8DB9B99175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21712" y="1230936"/>
              <a:ext cx="4273819" cy="320376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25" name="Content Placeholder 2">
              <a:extLst>
                <a:ext uri="{FF2B5EF4-FFF2-40B4-BE49-F238E27FC236}">
                  <a16:creationId xmlns:a16="http://schemas.microsoft.com/office/drawing/2014/main" id="{8B3E4D74-556B-F09B-C365-C7AE7154B0A9}"/>
                </a:ext>
              </a:extLst>
            </p:cNvPr>
            <p:cNvSpPr txBox="1">
              <a:spLocks/>
            </p:cNvSpPr>
            <p:nvPr/>
          </p:nvSpPr>
          <p:spPr>
            <a:xfrm>
              <a:off x="10182030" y="1209848"/>
              <a:ext cx="1480965" cy="3151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800" dirty="0">
                  <a:solidFill>
                    <a:schemeClr val="bg1"/>
                  </a:solidFill>
                </a:rPr>
                <a:t>©Historic England - 1367391</a:t>
              </a:r>
            </a:p>
          </p:txBody>
        </p:sp>
      </p:grpSp>
      <p:grpSp>
        <p:nvGrpSpPr>
          <p:cNvPr id="17" name="Group 16" descr="Church of St Leonard Today&#10;">
            <a:extLst>
              <a:ext uri="{FF2B5EF4-FFF2-40B4-BE49-F238E27FC236}">
                <a16:creationId xmlns:a16="http://schemas.microsoft.com/office/drawing/2014/main" id="{3627F30E-9B23-B3B0-D676-2A7776F4521E}"/>
              </a:ext>
            </a:extLst>
          </p:cNvPr>
          <p:cNvGrpSpPr/>
          <p:nvPr/>
        </p:nvGrpSpPr>
        <p:grpSpPr>
          <a:xfrm>
            <a:off x="7657812" y="4541235"/>
            <a:ext cx="3629630" cy="388568"/>
            <a:chOff x="141719" y="5705433"/>
            <a:chExt cx="3629630" cy="38856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DDEC0D7-871E-981D-9AA1-9B869E57A105}"/>
                </a:ext>
              </a:extLst>
            </p:cNvPr>
            <p:cNvSpPr txBox="1"/>
            <p:nvPr/>
          </p:nvSpPr>
          <p:spPr>
            <a:xfrm>
              <a:off x="344875" y="5705433"/>
              <a:ext cx="3426474" cy="388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Church of St Leonard Today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A8A4321-EB2D-7BF9-8E9F-11EDBFA488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91022" y="5774418"/>
              <a:ext cx="350270" cy="248876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08AF374-3F32-A621-2FFB-43B4332E04E9}"/>
              </a:ext>
            </a:extLst>
          </p:cNvPr>
          <p:cNvSpPr txBox="1"/>
          <p:nvPr/>
        </p:nvSpPr>
        <p:spPr>
          <a:xfrm>
            <a:off x="572501" y="5320138"/>
            <a:ext cx="10493605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St Leonard’s Church was built by John Simpson, who worked with Thomas Telford.  Its design was inspired by St Michael's in Madeley. Today it is a Grade II* Listed Building.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202513-31CD-F167-E1A5-3EB964268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62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544B35-2BEE-5452-A4E2-2B61BFB25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2">
            <a:extLst>
              <a:ext uri="{FF2B5EF4-FFF2-40B4-BE49-F238E27FC236}">
                <a16:creationId xmlns:a16="http://schemas.microsoft.com/office/drawing/2014/main" id="{7193DAEF-9242-7414-4B13-4BE27444E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Lilleshall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B07D3C-047C-A28A-D741-05EFB7D411C1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buildings were constructed?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9279A0B-044F-C368-6579-F1C41E8C14B2}"/>
              </a:ext>
            </a:extLst>
          </p:cNvPr>
          <p:cNvSpPr txBox="1">
            <a:spLocks/>
          </p:cNvSpPr>
          <p:nvPr/>
        </p:nvSpPr>
        <p:spPr>
          <a:xfrm>
            <a:off x="572501" y="475719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Lilleshall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C91385-F9B8-F7B8-38BB-32E36F6A2CCD}"/>
              </a:ext>
            </a:extLst>
          </p:cNvPr>
          <p:cNvSpPr txBox="1"/>
          <p:nvPr/>
        </p:nvSpPr>
        <p:spPr>
          <a:xfrm>
            <a:off x="572502" y="1348610"/>
            <a:ext cx="4988543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North-west of Telford sits Lilleshall Abbey.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4BC0C6-6438-FD4A-50CC-DD18FE52F458}"/>
              </a:ext>
            </a:extLst>
          </p:cNvPr>
          <p:cNvSpPr txBox="1"/>
          <p:nvPr/>
        </p:nvSpPr>
        <p:spPr>
          <a:xfrm>
            <a:off x="576662" y="2130539"/>
            <a:ext cx="4795026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This was once a prestigious abbey for a group known as Augustinian Canons.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C5543A-3402-77BA-CE0E-564967F9E738}"/>
              </a:ext>
            </a:extLst>
          </p:cNvPr>
          <p:cNvSpPr txBox="1"/>
          <p:nvPr/>
        </p:nvSpPr>
        <p:spPr>
          <a:xfrm>
            <a:off x="572501" y="3281800"/>
            <a:ext cx="3187735" cy="1900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Founded in 1148, by the 1200s 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had become an important religious site, and this would have contributed to a growth of farms and settlements nearby.</a:t>
            </a:r>
          </a:p>
        </p:txBody>
      </p:sp>
      <p:pic>
        <p:nvPicPr>
          <p:cNvPr id="13" name="Picture 12" descr="An illustration of a monk from the 1100s. He wears green robes and holds a red book. ">
            <a:extLst>
              <a:ext uri="{FF2B5EF4-FFF2-40B4-BE49-F238E27FC236}">
                <a16:creationId xmlns:a16="http://schemas.microsoft.com/office/drawing/2014/main" id="{D36201CE-BAD0-B19F-C8C5-D142F3035A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6775" y="3056238"/>
            <a:ext cx="1399953" cy="3706286"/>
          </a:xfrm>
          <a:prstGeom prst="rect">
            <a:avLst/>
          </a:prstGeom>
        </p:spPr>
      </p:pic>
      <p:grpSp>
        <p:nvGrpSpPr>
          <p:cNvPr id="16" name="Group 15" descr="A modern day colour photograph of the ruins of Lilleshall Abbey, it is surrounded by green grass. ">
            <a:extLst>
              <a:ext uri="{FF2B5EF4-FFF2-40B4-BE49-F238E27FC236}">
                <a16:creationId xmlns:a16="http://schemas.microsoft.com/office/drawing/2014/main" id="{737B42FC-0EE5-C8AA-C4EF-CF4FD73E57DF}"/>
              </a:ext>
            </a:extLst>
          </p:cNvPr>
          <p:cNvGrpSpPr/>
          <p:nvPr/>
        </p:nvGrpSpPr>
        <p:grpSpPr>
          <a:xfrm>
            <a:off x="5730213" y="581072"/>
            <a:ext cx="5913174" cy="5673211"/>
            <a:chOff x="5730213" y="530272"/>
            <a:chExt cx="5913174" cy="5673211"/>
          </a:xfrm>
        </p:grpSpPr>
        <p:pic>
          <p:nvPicPr>
            <p:cNvPr id="12" name="Content Placeholder 5" descr="A stone ruins of an old building&#10;&#10;Description automatically generated">
              <a:extLst>
                <a:ext uri="{FF2B5EF4-FFF2-40B4-BE49-F238E27FC236}">
                  <a16:creationId xmlns:a16="http://schemas.microsoft.com/office/drawing/2014/main" id="{91DAEF0D-9E5B-4608-7D14-8C99B772A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30213" y="563224"/>
              <a:ext cx="5913174" cy="5640259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9A7D5216-1088-09FA-D5DF-4188AB805EDE}"/>
                </a:ext>
              </a:extLst>
            </p:cNvPr>
            <p:cNvSpPr txBox="1">
              <a:spLocks/>
            </p:cNvSpPr>
            <p:nvPr/>
          </p:nvSpPr>
          <p:spPr>
            <a:xfrm>
              <a:off x="10599721" y="530272"/>
              <a:ext cx="1043666" cy="3151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800" dirty="0">
                  <a:solidFill>
                    <a:schemeClr val="bg1"/>
                  </a:solidFill>
                </a:rPr>
                <a:t>©Google Earth 2024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B10E0C1-EB06-EDDC-D98E-4E58B5437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18186"/>
      </p:ext>
    </p:extLst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" grpId="0"/>
          <p:bldP spid="5" grpId="0"/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" grpId="0"/>
          <p:bldP spid="5" grpId="0"/>
          <p:bldP spid="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D35154-6249-A091-FEFD-68271A4B7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2">
            <a:extLst>
              <a:ext uri="{FF2B5EF4-FFF2-40B4-BE49-F238E27FC236}">
                <a16:creationId xmlns:a16="http://schemas.microsoft.com/office/drawing/2014/main" id="{89D68004-1BF2-FA2F-0EC1-87DA71B10B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Madeley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11CDF6-49BD-B560-2916-7D2C0D8A63B2}"/>
              </a:ext>
            </a:extLst>
          </p:cNvPr>
          <p:cNvSpPr txBox="1"/>
          <p:nvPr/>
        </p:nvSpPr>
        <p:spPr>
          <a:xfrm>
            <a:off x="0" y="-92237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dirty="0">
                <a:solidFill>
                  <a:schemeClr val="bg1"/>
                </a:solidFill>
                <a:effectLst/>
                <a:latin typeface="Superclarendon Rg" panose="02000505080000020003" pitchFamily="2" charset="77"/>
              </a:rPr>
              <a:t>What buildings were constructed?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678D021-D8FB-33AE-C163-5133119F6A78}"/>
              </a:ext>
            </a:extLst>
          </p:cNvPr>
          <p:cNvSpPr txBox="1">
            <a:spLocks/>
          </p:cNvSpPr>
          <p:nvPr/>
        </p:nvSpPr>
        <p:spPr>
          <a:xfrm>
            <a:off x="572501" y="543654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dirty="0">
                <a:ln w="12700">
                  <a:noFill/>
                </a:ln>
                <a:latin typeface="Superclarendon Rg" panose="02060605060000020003" pitchFamily="18" charset="77"/>
              </a:rPr>
              <a:t>Madeley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CA1E62-882C-3F4A-20C4-31AAE93B7340}"/>
              </a:ext>
            </a:extLst>
          </p:cNvPr>
          <p:cNvSpPr txBox="1"/>
          <p:nvPr/>
        </p:nvSpPr>
        <p:spPr>
          <a:xfrm>
            <a:off x="541592" y="1283059"/>
            <a:ext cx="5523498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Madeley dates back to the 1100s and was owned by the priory in Much Wenlock.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09E86D-A50A-2C4E-1192-B1220EEBF562}"/>
              </a:ext>
            </a:extLst>
          </p:cNvPr>
          <p:cNvSpPr txBox="1"/>
          <p:nvPr/>
        </p:nvSpPr>
        <p:spPr>
          <a:xfrm>
            <a:off x="541592" y="2286322"/>
            <a:ext cx="6331218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was given its own church, sometime in the 1200s, although it is suggested by many that a Saxon church already stood in the area.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E1A4DF-CC58-63C7-D2F1-D654393EED32}"/>
              </a:ext>
            </a:extLst>
          </p:cNvPr>
          <p:cNvSpPr txBox="1"/>
          <p:nvPr/>
        </p:nvSpPr>
        <p:spPr>
          <a:xfrm>
            <a:off x="541592" y="3289585"/>
            <a:ext cx="4749771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church, named St Michael’s, would have served a community which came to settle close to a place of worship.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270AA4-5C40-FA17-63CC-7CC421DEB0BC}"/>
              </a:ext>
            </a:extLst>
          </p:cNvPr>
          <p:cNvSpPr txBox="1"/>
          <p:nvPr/>
        </p:nvSpPr>
        <p:spPr>
          <a:xfrm>
            <a:off x="541592" y="4662180"/>
            <a:ext cx="4661896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church that stands today was built in 1796, by Thomas Telford, as the town had grown and now needed a bigger church.</a:t>
            </a:r>
          </a:p>
        </p:txBody>
      </p:sp>
      <p:pic>
        <p:nvPicPr>
          <p:cNvPr id="17" name="Picture 16" descr="An illustration of a monk from the 1100s. He wears green robes and holds a red book. ">
            <a:extLst>
              <a:ext uri="{FF2B5EF4-FFF2-40B4-BE49-F238E27FC236}">
                <a16:creationId xmlns:a16="http://schemas.microsoft.com/office/drawing/2014/main" id="{320CD985-E8E0-1A3A-10F9-741B38D583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9722" y="3078479"/>
            <a:ext cx="1386549" cy="3670799"/>
          </a:xfrm>
          <a:prstGeom prst="rect">
            <a:avLst/>
          </a:prstGeom>
        </p:spPr>
      </p:pic>
      <p:grpSp>
        <p:nvGrpSpPr>
          <p:cNvPr id="16" name="Group 15" descr="A modern day colour photograph of St Michaels today. A large, dark brown, brick church surrounded by grass. ">
            <a:extLst>
              <a:ext uri="{FF2B5EF4-FFF2-40B4-BE49-F238E27FC236}">
                <a16:creationId xmlns:a16="http://schemas.microsoft.com/office/drawing/2014/main" id="{7A698B03-5EA8-40D5-69D4-16A6903D84D5}"/>
              </a:ext>
            </a:extLst>
          </p:cNvPr>
          <p:cNvGrpSpPr/>
          <p:nvPr/>
        </p:nvGrpSpPr>
        <p:grpSpPr>
          <a:xfrm>
            <a:off x="7058134" y="543654"/>
            <a:ext cx="4464829" cy="5745977"/>
            <a:chOff x="7339993" y="543654"/>
            <a:chExt cx="4464829" cy="574597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9296DBE-4C9D-01E7-6D02-303405B8C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39993" y="568368"/>
              <a:ext cx="4279505" cy="572126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F8C71EFE-F0CD-5840-6EAE-CCCABEB32AB7}"/>
                </a:ext>
              </a:extLst>
            </p:cNvPr>
            <p:cNvSpPr txBox="1">
              <a:spLocks/>
            </p:cNvSpPr>
            <p:nvPr/>
          </p:nvSpPr>
          <p:spPr>
            <a:xfrm>
              <a:off x="10371518" y="543654"/>
              <a:ext cx="1433304" cy="3151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©Historic England 1293011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30B2F2F-0659-5618-216C-FE1BEF7552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3928" y="5550408"/>
            <a:ext cx="1338071" cy="130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50831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3" grpId="0"/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3" grpId="0"/>
          <p:bldP spid="5" grpId="0"/>
          <p:bldP spid="6" grpId="0"/>
          <p:bldP spid="7" grpId="0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466</TotalTime>
  <Words>1221</Words>
  <Application>Microsoft Office PowerPoint</Application>
  <PresentationFormat>Widescreen</PresentationFormat>
  <Paragraphs>137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Linkpen 17a Print</vt:lpstr>
      <vt:lpstr>Calibri</vt:lpstr>
      <vt:lpstr>Calibri Light</vt:lpstr>
      <vt:lpstr>Superclarendon Rg</vt:lpstr>
      <vt:lpstr>Arial</vt:lpstr>
      <vt:lpstr>Aptos</vt:lpstr>
      <vt:lpstr>Office Theme</vt:lpstr>
      <vt:lpstr>Faith Around Telford</vt:lpstr>
      <vt:lpstr>How did religion change  the area in and around Telford?</vt:lpstr>
      <vt:lpstr>The Angles, Saxons and Jutes </vt:lpstr>
      <vt:lpstr>Norman Rule</vt:lpstr>
      <vt:lpstr>Norman Survey</vt:lpstr>
      <vt:lpstr>Medieval Religion</vt:lpstr>
      <vt:lpstr>Dawley</vt:lpstr>
      <vt:lpstr>Lilleshall</vt:lpstr>
      <vt:lpstr>Madeley</vt:lpstr>
      <vt:lpstr>Buildwas</vt:lpstr>
      <vt:lpstr>Buildwas Estates</vt:lpstr>
      <vt:lpstr>Wellington</vt:lpstr>
      <vt:lpstr>St Leonard's Priory</vt:lpstr>
      <vt:lpstr>Shropshire</vt:lpstr>
      <vt:lpstr>The later medieval 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58</cp:revision>
  <dcterms:created xsi:type="dcterms:W3CDTF">2022-12-09T08:02:53Z</dcterms:created>
  <dcterms:modified xsi:type="dcterms:W3CDTF">2025-03-12T09:58:48Z</dcterms:modified>
</cp:coreProperties>
</file>