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9"/>
  </p:notesMasterIdLst>
  <p:sldIdLst>
    <p:sldId id="256" r:id="rId2"/>
    <p:sldId id="259" r:id="rId3"/>
    <p:sldId id="262" r:id="rId4"/>
    <p:sldId id="263" r:id="rId5"/>
    <p:sldId id="304" r:id="rId6"/>
    <p:sldId id="307" r:id="rId7"/>
    <p:sldId id="308" r:id="rId8"/>
    <p:sldId id="309" r:id="rId9"/>
    <p:sldId id="310" r:id="rId10"/>
    <p:sldId id="319" r:id="rId11"/>
    <p:sldId id="312" r:id="rId12"/>
    <p:sldId id="313" r:id="rId13"/>
    <p:sldId id="314" r:id="rId14"/>
    <p:sldId id="315" r:id="rId15"/>
    <p:sldId id="316" r:id="rId16"/>
    <p:sldId id="317" r:id="rId17"/>
    <p:sldId id="318" r:id="rId18"/>
  </p:sldIdLst>
  <p:sldSz cx="12192000" cy="6858000"/>
  <p:notesSz cx="6858000" cy="9144000"/>
  <p:embeddedFontLst>
    <p:embeddedFont>
      <p:font typeface="Superclarendon Rg" panose="02060605060000020003" pitchFamily="18" charset="0"/>
      <p:regular r:id="rId20"/>
      <p:bold r:id="rId21"/>
      <p:italic r:id="rId22"/>
      <p:boldItalic r:id="rId2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51ED4E-6B66-49AC-60E2-E962EF8CC35A}" name="Christina Loftus" initials="CL" userId="f4b69dfe68072d55" providerId="Windows Live"/>
  <p188:author id="{9A185FF1-4951-1FCC-787D-9F1620E3EF74}" name="Heritage Schools" initials="HS" userId="6gjvDX0/mHzfIK9Y/15m1KxyO5bGWIfp6Rn6MDXvGJ8="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9B722"/>
    <a:srgbClr val="689E7A"/>
    <a:srgbClr val="C7BC6F"/>
    <a:srgbClr val="2EB5E2"/>
    <a:srgbClr val="B0A560"/>
    <a:srgbClr val="9A9054"/>
    <a:srgbClr val="837A47"/>
    <a:srgbClr val="8DB5CC"/>
    <a:srgbClr val="486A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360B71-0455-4E79-AD77-29F286929380}" v="27" dt="2025-03-12T09:11:44.9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12"/>
    <p:restoredTop sz="86395"/>
  </p:normalViewPr>
  <p:slideViewPr>
    <p:cSldViewPr snapToGrid="0">
      <p:cViewPr varScale="1">
        <p:scale>
          <a:sx n="92" d="100"/>
          <a:sy n="92" d="100"/>
        </p:scale>
        <p:origin x="1320"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18360B71-0455-4E79-AD77-29F286929380}"/>
    <pc:docChg chg="undo custSel addSld delSld modSld">
      <pc:chgData name="McHarg, Catherine" userId="88b8f76c-9ae3-4745-88eb-fe0667a22af5" providerId="ADAL" clId="{18360B71-0455-4E79-AD77-29F286929380}" dt="2025-03-12T09:11:52.258" v="46" actId="1076"/>
      <pc:docMkLst>
        <pc:docMk/>
      </pc:docMkLst>
      <pc:sldChg chg="modSp mod modAnim">
        <pc:chgData name="McHarg, Catherine" userId="88b8f76c-9ae3-4745-88eb-fe0667a22af5" providerId="ADAL" clId="{18360B71-0455-4E79-AD77-29F286929380}" dt="2025-03-12T09:07:48.569" v="21" actId="1076"/>
        <pc:sldMkLst>
          <pc:docMk/>
          <pc:sldMk cId="3110929515" sldId="312"/>
        </pc:sldMkLst>
        <pc:spChg chg="mod">
          <ac:chgData name="McHarg, Catherine" userId="88b8f76c-9ae3-4745-88eb-fe0667a22af5" providerId="ADAL" clId="{18360B71-0455-4E79-AD77-29F286929380}" dt="2025-03-12T09:07:15.089" v="17" actId="255"/>
          <ac:spMkLst>
            <pc:docMk/>
            <pc:sldMk cId="3110929515" sldId="312"/>
            <ac:spMk id="6" creationId="{95E0BFA6-24DF-EEF9-ADFA-837F68FD7664}"/>
          </ac:spMkLst>
        </pc:spChg>
        <pc:spChg chg="mod">
          <ac:chgData name="McHarg, Catherine" userId="88b8f76c-9ae3-4745-88eb-fe0667a22af5" providerId="ADAL" clId="{18360B71-0455-4E79-AD77-29F286929380}" dt="2025-03-12T09:07:30.369" v="19" actId="1076"/>
          <ac:spMkLst>
            <pc:docMk/>
            <pc:sldMk cId="3110929515" sldId="312"/>
            <ac:spMk id="18" creationId="{CB083C6B-2C67-B44E-4642-77BD667B4903}"/>
          </ac:spMkLst>
        </pc:spChg>
        <pc:spChg chg="mod">
          <ac:chgData name="McHarg, Catherine" userId="88b8f76c-9ae3-4745-88eb-fe0667a22af5" providerId="ADAL" clId="{18360B71-0455-4E79-AD77-29F286929380}" dt="2025-03-12T09:07:48.569" v="21" actId="1076"/>
          <ac:spMkLst>
            <pc:docMk/>
            <pc:sldMk cId="3110929515" sldId="312"/>
            <ac:spMk id="20" creationId="{E85B9488-DA46-6352-E3E8-A60EC053FB30}"/>
          </ac:spMkLst>
        </pc:spChg>
        <pc:grpChg chg="mod">
          <ac:chgData name="McHarg, Catherine" userId="88b8f76c-9ae3-4745-88eb-fe0667a22af5" providerId="ADAL" clId="{18360B71-0455-4E79-AD77-29F286929380}" dt="2025-03-12T09:07:24.761" v="18" actId="1076"/>
          <ac:grpSpMkLst>
            <pc:docMk/>
            <pc:sldMk cId="3110929515" sldId="312"/>
            <ac:grpSpMk id="19" creationId="{AD71D9C5-5C68-C5CC-B3AB-EAB9F2644A64}"/>
          </ac:grpSpMkLst>
        </pc:grpChg>
        <pc:picChg chg="mod">
          <ac:chgData name="McHarg, Catherine" userId="88b8f76c-9ae3-4745-88eb-fe0667a22af5" providerId="ADAL" clId="{18360B71-0455-4E79-AD77-29F286929380}" dt="2025-03-12T09:07:34.729" v="20" actId="1076"/>
          <ac:picMkLst>
            <pc:docMk/>
            <pc:sldMk cId="3110929515" sldId="312"/>
            <ac:picMk id="15" creationId="{66B147CB-D75C-13F5-AFD6-E3D6031E9048}"/>
          </ac:picMkLst>
        </pc:picChg>
      </pc:sldChg>
      <pc:sldChg chg="modSp mod modAnim">
        <pc:chgData name="McHarg, Catherine" userId="88b8f76c-9ae3-4745-88eb-fe0667a22af5" providerId="ADAL" clId="{18360B71-0455-4E79-AD77-29F286929380}" dt="2025-03-12T09:08:38.969" v="26" actId="1076"/>
        <pc:sldMkLst>
          <pc:docMk/>
          <pc:sldMk cId="2720980856" sldId="313"/>
        </pc:sldMkLst>
        <pc:spChg chg="mod">
          <ac:chgData name="McHarg, Catherine" userId="88b8f76c-9ae3-4745-88eb-fe0667a22af5" providerId="ADAL" clId="{18360B71-0455-4E79-AD77-29F286929380}" dt="2025-03-12T09:08:38.969" v="26" actId="1076"/>
          <ac:spMkLst>
            <pc:docMk/>
            <pc:sldMk cId="2720980856" sldId="313"/>
            <ac:spMk id="6" creationId="{C0D3D1F2-4EF6-C15E-C256-1F5A7F97792E}"/>
          </ac:spMkLst>
        </pc:spChg>
      </pc:sldChg>
      <pc:sldChg chg="modSp mod modAnim">
        <pc:chgData name="McHarg, Catherine" userId="88b8f76c-9ae3-4745-88eb-fe0667a22af5" providerId="ADAL" clId="{18360B71-0455-4E79-AD77-29F286929380}" dt="2025-03-12T09:09:37.899" v="31" actId="33524"/>
        <pc:sldMkLst>
          <pc:docMk/>
          <pc:sldMk cId="3932485883" sldId="314"/>
        </pc:sldMkLst>
        <pc:spChg chg="mod">
          <ac:chgData name="McHarg, Catherine" userId="88b8f76c-9ae3-4745-88eb-fe0667a22af5" providerId="ADAL" clId="{18360B71-0455-4E79-AD77-29F286929380}" dt="2025-03-12T09:08:56.200" v="27" actId="1076"/>
          <ac:spMkLst>
            <pc:docMk/>
            <pc:sldMk cId="3932485883" sldId="314"/>
            <ac:spMk id="4" creationId="{5ED6D6A9-6B7B-F8E9-17D7-75C66400F357}"/>
          </ac:spMkLst>
        </pc:spChg>
        <pc:spChg chg="mod">
          <ac:chgData name="McHarg, Catherine" userId="88b8f76c-9ae3-4745-88eb-fe0667a22af5" providerId="ADAL" clId="{18360B71-0455-4E79-AD77-29F286929380}" dt="2025-03-12T09:09:37.899" v="31" actId="33524"/>
          <ac:spMkLst>
            <pc:docMk/>
            <pc:sldMk cId="3932485883" sldId="314"/>
            <ac:spMk id="6" creationId="{BF6DCC59-6ED5-5050-CAAA-11BE00C06580}"/>
          </ac:spMkLst>
        </pc:spChg>
      </pc:sldChg>
      <pc:sldChg chg="modSp mod">
        <pc:chgData name="McHarg, Catherine" userId="88b8f76c-9ae3-4745-88eb-fe0667a22af5" providerId="ADAL" clId="{18360B71-0455-4E79-AD77-29F286929380}" dt="2025-03-12T09:11:30.528" v="44" actId="255"/>
        <pc:sldMkLst>
          <pc:docMk/>
          <pc:sldMk cId="16351443" sldId="317"/>
        </pc:sldMkLst>
        <pc:spChg chg="mod">
          <ac:chgData name="McHarg, Catherine" userId="88b8f76c-9ae3-4745-88eb-fe0667a22af5" providerId="ADAL" clId="{18360B71-0455-4E79-AD77-29F286929380}" dt="2025-03-12T09:11:17.039" v="41" actId="255"/>
          <ac:spMkLst>
            <pc:docMk/>
            <pc:sldMk cId="16351443" sldId="317"/>
            <ac:spMk id="16" creationId="{4DAE3BD4-C728-719C-8178-E8C8BF927743}"/>
          </ac:spMkLst>
        </pc:spChg>
        <pc:spChg chg="mod">
          <ac:chgData name="McHarg, Catherine" userId="88b8f76c-9ae3-4745-88eb-fe0667a22af5" providerId="ADAL" clId="{18360B71-0455-4E79-AD77-29F286929380}" dt="2025-03-12T09:11:30.528" v="44" actId="255"/>
          <ac:spMkLst>
            <pc:docMk/>
            <pc:sldMk cId="16351443" sldId="317"/>
            <ac:spMk id="24" creationId="{C9281C9A-D222-3803-B9CF-6DC8E234D4A8}"/>
          </ac:spMkLst>
        </pc:spChg>
      </pc:sldChg>
      <pc:sldChg chg="modSp mod">
        <pc:chgData name="McHarg, Catherine" userId="88b8f76c-9ae3-4745-88eb-fe0667a22af5" providerId="ADAL" clId="{18360B71-0455-4E79-AD77-29F286929380}" dt="2025-03-12T09:11:52.258" v="46" actId="1076"/>
        <pc:sldMkLst>
          <pc:docMk/>
          <pc:sldMk cId="1723365309" sldId="318"/>
        </pc:sldMkLst>
        <pc:spChg chg="mod">
          <ac:chgData name="McHarg, Catherine" userId="88b8f76c-9ae3-4745-88eb-fe0667a22af5" providerId="ADAL" clId="{18360B71-0455-4E79-AD77-29F286929380}" dt="2025-03-12T09:11:52.258" v="46" actId="1076"/>
          <ac:spMkLst>
            <pc:docMk/>
            <pc:sldMk cId="1723365309" sldId="318"/>
            <ac:spMk id="16" creationId="{260C148F-98D7-D8F7-0B8B-3AD3DF581ACC}"/>
          </ac:spMkLst>
        </pc:spChg>
      </pc:sldChg>
      <pc:sldChg chg="modSp mod modAnim">
        <pc:chgData name="McHarg, Catherine" userId="88b8f76c-9ae3-4745-88eb-fe0667a22af5" providerId="ADAL" clId="{18360B71-0455-4E79-AD77-29F286929380}" dt="2025-03-12T09:05:06.450" v="6" actId="20577"/>
        <pc:sldMkLst>
          <pc:docMk/>
          <pc:sldMk cId="295547376" sldId="319"/>
        </pc:sldMkLst>
        <pc:spChg chg="mod">
          <ac:chgData name="McHarg, Catherine" userId="88b8f76c-9ae3-4745-88eb-fe0667a22af5" providerId="ADAL" clId="{18360B71-0455-4E79-AD77-29F286929380}" dt="2025-03-12T09:05:06.450" v="6" actId="20577"/>
          <ac:spMkLst>
            <pc:docMk/>
            <pc:sldMk cId="295547376" sldId="319"/>
            <ac:spMk id="6" creationId="{CEC4FD47-F452-5757-BC4F-AB12DE50D42E}"/>
          </ac:spMkLst>
        </pc:spChg>
      </pc:sldChg>
      <pc:sldChg chg="delSp modSp add del mod delAnim">
        <pc:chgData name="McHarg, Catherine" userId="88b8f76c-9ae3-4745-88eb-fe0667a22af5" providerId="ADAL" clId="{18360B71-0455-4E79-AD77-29F286929380}" dt="2025-03-12T09:10:55.958" v="39" actId="2696"/>
        <pc:sldMkLst>
          <pc:docMk/>
          <pc:sldMk cId="3500409059" sldId="320"/>
        </pc:sldMkLst>
        <pc:spChg chg="mod">
          <ac:chgData name="McHarg, Catherine" userId="88b8f76c-9ae3-4745-88eb-fe0667a22af5" providerId="ADAL" clId="{18360B71-0455-4E79-AD77-29F286929380}" dt="2025-03-12T09:10:42.379" v="37" actId="14100"/>
          <ac:spMkLst>
            <pc:docMk/>
            <pc:sldMk cId="3500409059" sldId="320"/>
            <ac:spMk id="16" creationId="{E2E34767-3967-BC89-3995-642BF3A4E944}"/>
          </ac:spMkLst>
        </pc:spChg>
        <pc:grpChg chg="del mod">
          <ac:chgData name="McHarg, Catherine" userId="88b8f76c-9ae3-4745-88eb-fe0667a22af5" providerId="ADAL" clId="{18360B71-0455-4E79-AD77-29F286929380}" dt="2025-03-12T09:10:14.639" v="34" actId="478"/>
          <ac:grpSpMkLst>
            <pc:docMk/>
            <pc:sldMk cId="3500409059" sldId="320"/>
            <ac:grpSpMk id="28" creationId="{353B9DD1-FD33-33D4-B82C-9DABAE0ED278}"/>
          </ac:grpSpMkLst>
        </pc:grpChg>
        <pc:grpChg chg="del">
          <ac:chgData name="McHarg, Catherine" userId="88b8f76c-9ae3-4745-88eb-fe0667a22af5" providerId="ADAL" clId="{18360B71-0455-4E79-AD77-29F286929380}" dt="2025-03-12T09:10:23.289" v="35" actId="478"/>
          <ac:grpSpMkLst>
            <pc:docMk/>
            <pc:sldMk cId="3500409059" sldId="320"/>
            <ac:grpSpMk id="34" creationId="{D325EF19-A88C-8F83-C79F-D293958C72D1}"/>
          </ac:grpSpMkLst>
        </pc:grpChg>
        <pc:picChg chg="mod">
          <ac:chgData name="McHarg, Catherine" userId="88b8f76c-9ae3-4745-88eb-fe0667a22af5" providerId="ADAL" clId="{18360B71-0455-4E79-AD77-29F286929380}" dt="2025-03-12T09:10:47.449" v="38" actId="1076"/>
          <ac:picMkLst>
            <pc:docMk/>
            <pc:sldMk cId="3500409059" sldId="320"/>
            <ac:picMk id="26" creationId="{1B9E0B25-ED22-C5CD-621E-BC3F9C3A44E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3/12/2025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B5B67-B9E1-3D02-4337-D17A2069E4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898390-69FE-8302-8D10-8673EC0EFB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9ABFFD-CAD2-AB9C-A5E2-26ED041FD72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3FF8FE4-2256-8D9C-BA03-2757FC5D3BDB}"/>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983774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509EF-7581-5372-886C-F57C8989F4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03199F-C47F-F1BF-9678-2762FCF8E9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680B64-7DF8-2E56-C016-60DDB39868F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4986769-0A20-EB0B-D696-616F27702CFC}"/>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412910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F2E5C-CE82-149B-A329-792BE37ABD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294920-F5BE-E9B3-CB63-E7FCF3E34F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176970-4005-1EAD-F055-837CBCDB5C4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2B9C25E-76DE-58EE-E69C-FB46AC39F3FA}"/>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3459432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07057-7DAF-291B-A39E-29F701F09A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A90AA4-D081-3C2B-37AF-34DFDB1ECD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17D643-AAB6-DDD0-805B-64B9F61F1B5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AACEBA3-44F6-6BF0-F281-DCB9FE113CCD}"/>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1041521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F43E2-B154-0C7E-1BBB-B433E74321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43C88B-EDB1-B417-EF6A-93B61D905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B2C040-5F74-AEDA-71FC-FD85000C7F8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05BA739-4DC8-FACD-BBD3-824384AA90F7}"/>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2413074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191D1-4ED2-DD11-AE32-5BEEB9AC71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52A65A-37B3-F6B9-575E-BEBA3E340B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93E233-D865-05E3-D21C-D12382ECD6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C81933-FEE6-656A-9AA2-CAF4BA6A40FE}"/>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975693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F54B89-9C6A-0346-7BFD-C2B8539F32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FFF8DE-128E-1642-A411-5CE3F9C37B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3264B-6717-B11B-D6C5-1ED7255DF1B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9B77598-4A3D-6F23-9183-A256CC878235}"/>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5824891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2AC74-93A8-F519-97BC-CF5866BAAB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22C055-BD34-1F6D-D7EF-4900741A0C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64F327-C754-363E-1BF1-570D35414D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18512E1-012D-EB14-3B11-B5286386F17D}"/>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884074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320215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1679929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1746356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1463654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2542153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629817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A20B77-8FE1-F802-C1C2-0F79E34C45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199B50-F853-AF9E-4E36-D8766499D1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FF6DEB-6991-51F7-001A-CBE4D58399F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579B51D-9784-CF77-FEEA-CABAEB7D1056}"/>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652555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B75F5-4490-8DC4-4708-AC0D01E723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0B4E0E-59E3-B33C-8F21-E98F73A867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AD530A-6F06-B94C-B4BA-E777E68894A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4D28D2D-43DC-D246-9D61-95AEC78406DB}"/>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000604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3/12/2025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3/12/2025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3/12/2025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3/12/2025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3/12/2025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12.png"/><Relationship Id="rId4" Type="http://schemas.openxmlformats.org/officeDocument/2006/relationships/image" Target="../media/image27.emf"/></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4.png"/><Relationship Id="rId7"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9.jpe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hyperlink" Target="https://stock.adobe.com/uk/images/shropshire-landscape-the-wrekin-from-lilleshall-hill/272409875?prev_url=detail"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4.png"/><Relationship Id="rId7" Type="http://schemas.openxmlformats.org/officeDocument/2006/relationships/image" Target="../media/image22.em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png"/><Relationship Id="rId10" Type="http://schemas.openxmlformats.org/officeDocument/2006/relationships/image" Target="../media/image8.png"/><Relationship Id="rId4" Type="http://schemas.openxmlformats.org/officeDocument/2006/relationships/image" Target="../media/image19.png"/><Relationship Id="rId9" Type="http://schemas.openxmlformats.org/officeDocument/2006/relationships/image" Target="../media/image24.emf"/></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03C02963-DDCB-E0DB-6FA3-5326A24231BA}"/>
              </a:ext>
            </a:extLst>
          </p:cNvPr>
          <p:cNvSpPr>
            <a:spLocks noGrp="1"/>
          </p:cNvSpPr>
          <p:nvPr>
            <p:ph type="ctrTitle"/>
          </p:nvPr>
        </p:nvSpPr>
        <p:spPr>
          <a:xfrm>
            <a:off x="2624328" y="-1162704"/>
            <a:ext cx="7623044" cy="885635"/>
          </a:xfrm>
        </p:spPr>
        <p:txBody>
          <a:bodyPr>
            <a:normAutofit fontScale="90000"/>
          </a:bodyPr>
          <a:lstStyle/>
          <a:p>
            <a:r>
              <a:rPr lang="en-US" dirty="0"/>
              <a:t>Telford in the</a:t>
            </a:r>
            <a:r>
              <a:rPr lang="en-US" baseline="0" dirty="0"/>
              <a:t> Early Ages</a:t>
            </a:r>
            <a:endParaRPr lang="en-US" dirty="0"/>
          </a:p>
        </p:txBody>
      </p:sp>
      <p:sp>
        <p:nvSpPr>
          <p:cNvPr id="16" name="Rectangle 15" descr="An illustration of spiked wooden fencing, grass, and sky">
            <a:extLst>
              <a:ext uri="{FF2B5EF4-FFF2-40B4-BE49-F238E27FC236}">
                <a16:creationId xmlns:a16="http://schemas.microsoft.com/office/drawing/2014/main" id="{CD5A29C2-60B9-7F56-BDE1-A6399AD15C2A}"/>
              </a:ext>
            </a:extLst>
          </p:cNvPr>
          <p:cNvSpPr/>
          <p:nvPr/>
        </p:nvSpPr>
        <p:spPr>
          <a:xfrm>
            <a:off x="-4" y="0"/>
            <a:ext cx="1219200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4" y="105978"/>
            <a:ext cx="12192000" cy="407035"/>
          </a:xfrm>
          <a:prstGeom prst="rect">
            <a:avLst/>
          </a:prstGeom>
          <a:noFill/>
        </p:spPr>
        <p:txBody>
          <a:bodyPr wrap="square">
            <a:spAutoFit/>
          </a:bodyPr>
          <a:lstStyle/>
          <a:p>
            <a:pPr algn="ctr">
              <a:lnSpc>
                <a:spcPts val="2420"/>
              </a:lnSpc>
            </a:pPr>
            <a:r>
              <a:rPr lang="en-GB" sz="2400" dirty="0">
                <a:solidFill>
                  <a:schemeClr val="bg1"/>
                </a:solidFill>
                <a:effectLst>
                  <a:glow rad="119471">
                    <a:schemeClr val="tx1">
                      <a:alpha val="41784"/>
                    </a:schemeClr>
                  </a:glow>
                </a:effectLst>
                <a:latin typeface="Superclarendon Rg" panose="02000505080000020003" pitchFamily="2" charset="77"/>
              </a:rPr>
              <a:t>Who were the first people to live in and around Telford?</a:t>
            </a:r>
          </a:p>
        </p:txBody>
      </p:sp>
      <p:pic>
        <p:nvPicPr>
          <p:cNvPr id="7" name="Picture 6" descr="Telford in the Early Ages">
            <a:extLst>
              <a:ext uri="{FF2B5EF4-FFF2-40B4-BE49-F238E27FC236}">
                <a16:creationId xmlns:a16="http://schemas.microsoft.com/office/drawing/2014/main" id="{9B18CCF2-68BC-C6BD-E35F-6B7EBBC4123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774466" y="2164743"/>
            <a:ext cx="8643068" cy="2528515"/>
          </a:xfrm>
          <a:prstGeom prst="rect">
            <a:avLst/>
          </a:prstGeom>
        </p:spPr>
      </p:pic>
      <p:pic>
        <p:nvPicPr>
          <p:cNvPr id="11" name="Picture 10">
            <a:extLst>
              <a:ext uri="{FF2B5EF4-FFF2-40B4-BE49-F238E27FC236}">
                <a16:creationId xmlns:a16="http://schemas.microsoft.com/office/drawing/2014/main" id="{02385A7C-DDF2-53A0-FDE4-19164C699FC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82859" y="5477858"/>
            <a:ext cx="1249176" cy="1274164"/>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C5A1B923-6424-7641-954C-90FA18956E7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0E5FCDE-3A6A-3202-069B-2A47D79B5FE1}"/>
              </a:ext>
            </a:extLst>
          </p:cNvPr>
          <p:cNvSpPr>
            <a:spLocks noGrp="1"/>
          </p:cNvSpPr>
          <p:nvPr>
            <p:ph type="ctrTitle"/>
          </p:nvPr>
        </p:nvSpPr>
        <p:spPr>
          <a:xfrm>
            <a:off x="3200400" y="-1109881"/>
            <a:ext cx="5373624" cy="739405"/>
          </a:xfrm>
        </p:spPr>
        <p:txBody>
          <a:bodyPr>
            <a:normAutofit fontScale="90000"/>
          </a:bodyPr>
          <a:lstStyle/>
          <a:p>
            <a:r>
              <a:rPr lang="en-US" dirty="0"/>
              <a:t>Important Hillfort</a:t>
            </a:r>
          </a:p>
        </p:txBody>
      </p:sp>
      <p:sp>
        <p:nvSpPr>
          <p:cNvPr id="10" name="TextBox 9">
            <a:extLst>
              <a:ext uri="{FF2B5EF4-FFF2-40B4-BE49-F238E27FC236}">
                <a16:creationId xmlns:a16="http://schemas.microsoft.com/office/drawing/2014/main" id="{D488A424-EE5B-61DA-FB44-96B9F772680A}"/>
              </a:ext>
            </a:extLst>
          </p:cNvPr>
          <p:cNvSpPr txBox="1"/>
          <p:nvPr/>
        </p:nvSpPr>
        <p:spPr>
          <a:xfrm>
            <a:off x="0" y="-106946"/>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happened at the Wrekin?</a:t>
            </a:r>
          </a:p>
        </p:txBody>
      </p:sp>
      <p:sp>
        <p:nvSpPr>
          <p:cNvPr id="5" name="Title 1">
            <a:extLst>
              <a:ext uri="{FF2B5EF4-FFF2-40B4-BE49-F238E27FC236}">
                <a16:creationId xmlns:a16="http://schemas.microsoft.com/office/drawing/2014/main" id="{777430AA-7ED3-2B12-9BD0-7AB798E17EDC}"/>
              </a:ext>
            </a:extLst>
          </p:cNvPr>
          <p:cNvSpPr txBox="1">
            <a:spLocks/>
          </p:cNvSpPr>
          <p:nvPr/>
        </p:nvSpPr>
        <p:spPr>
          <a:xfrm>
            <a:off x="423177" y="406170"/>
            <a:ext cx="596938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latin typeface="Superclarendon Rg" panose="02060605060000020003" pitchFamily="18" charset="77"/>
              </a:rPr>
              <a:t>Important Hillfort</a:t>
            </a:r>
          </a:p>
        </p:txBody>
      </p:sp>
      <p:sp>
        <p:nvSpPr>
          <p:cNvPr id="6" name="TextBox 5">
            <a:extLst>
              <a:ext uri="{FF2B5EF4-FFF2-40B4-BE49-F238E27FC236}">
                <a16:creationId xmlns:a16="http://schemas.microsoft.com/office/drawing/2014/main" id="{CEC4FD47-F452-5757-BC4F-AB12DE50D42E}"/>
              </a:ext>
            </a:extLst>
          </p:cNvPr>
          <p:cNvSpPr txBox="1"/>
          <p:nvPr/>
        </p:nvSpPr>
        <p:spPr>
          <a:xfrm>
            <a:off x="485583" y="1239575"/>
            <a:ext cx="5697008" cy="448610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Hillforts played a very important role in Iron Age society. They were often the location of the seat of power – home to a leader (or chieftain).</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fort at Wrekin was the capital of the </a:t>
            </a:r>
            <a:r>
              <a:rPr lang="en-GB" sz="1600" dirty="0" err="1">
                <a:latin typeface="Linkpen 17a Print" panose="03050602060000000000" pitchFamily="66" charset="77"/>
              </a:rPr>
              <a:t>Cornovii</a:t>
            </a:r>
            <a:r>
              <a:rPr lang="en-GB" sz="1600" dirty="0">
                <a:latin typeface="Linkpen 17a Print" panose="03050602060000000000" pitchFamily="66" charset="77"/>
              </a:rPr>
              <a:t> (</a:t>
            </a:r>
            <a:r>
              <a:rPr lang="en-GB" sz="1600" dirty="0" err="1">
                <a:latin typeface="Linkpen 17a Print" panose="03050602060000000000" pitchFamily="66" charset="77"/>
              </a:rPr>
              <a:t>Cornovians</a:t>
            </a:r>
            <a:r>
              <a:rPr lang="en-GB" sz="1600" dirty="0">
                <a:latin typeface="Linkpen 17a Print" panose="03050602060000000000" pitchFamily="66" charset="77"/>
              </a:rPr>
              <a:t>) tribe. They would have farmed the land around the Wrekin and lived within the fort on the hill.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People would have come from far and wide to visit the hillfort to trade goods and celebrate during festivals. Fragments of pottery were found on the hill in 1939 and 1973 – providing evidence of domestic life.</a:t>
            </a:r>
            <a:endParaRPr lang="en-GB" sz="1400" dirty="0">
              <a:latin typeface="Linkpen 17a Print" panose="03050602060000000000" pitchFamily="66" charset="77"/>
              <a:ea typeface="Calibri"/>
              <a:cs typeface="Calibri"/>
            </a:endParaRPr>
          </a:p>
        </p:txBody>
      </p:sp>
      <p:pic>
        <p:nvPicPr>
          <p:cNvPr id="3" name="Picture 2" descr="A yellow map showing the locations of different tribes.">
            <a:extLst>
              <a:ext uri="{FF2B5EF4-FFF2-40B4-BE49-F238E27FC236}">
                <a16:creationId xmlns:a16="http://schemas.microsoft.com/office/drawing/2014/main" id="{3C051DD7-5702-AB1A-6F31-3B68DB6D81AD}"/>
              </a:ext>
            </a:extLst>
          </p:cNvPr>
          <p:cNvPicPr>
            <a:picLocks noChangeAspect="1"/>
          </p:cNvPicPr>
          <p:nvPr/>
        </p:nvPicPr>
        <p:blipFill rotWithShape="1">
          <a:blip r:embed="rId4"/>
          <a:srcRect l="39117" t="45607"/>
          <a:stretch/>
        </p:blipFill>
        <p:spPr>
          <a:xfrm>
            <a:off x="7246634" y="519043"/>
            <a:ext cx="3554820" cy="3968143"/>
          </a:xfrm>
          <a:prstGeom prst="rect">
            <a:avLst/>
          </a:prstGeom>
          <a:ln w="25400">
            <a:solidFill>
              <a:schemeClr val="tx1"/>
            </a:solidFill>
          </a:ln>
        </p:spPr>
      </p:pic>
      <p:pic>
        <p:nvPicPr>
          <p:cNvPr id="2" name="Picture 1">
            <a:extLst>
              <a:ext uri="{FF2B5EF4-FFF2-40B4-BE49-F238E27FC236}">
                <a16:creationId xmlns:a16="http://schemas.microsoft.com/office/drawing/2014/main" id="{36DB814E-5B58-DFDE-A119-E08506F5F76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98221" y="-8645"/>
            <a:ext cx="1314616" cy="1248220"/>
          </a:xfrm>
          <a:prstGeom prst="rect">
            <a:avLst/>
          </a:prstGeom>
        </p:spPr>
      </p:pic>
      <p:sp>
        <p:nvSpPr>
          <p:cNvPr id="17" name="Oval 16" descr="A white circle showing the location of the Cornovians tribe.">
            <a:extLst>
              <a:ext uri="{FF2B5EF4-FFF2-40B4-BE49-F238E27FC236}">
                <a16:creationId xmlns:a16="http://schemas.microsoft.com/office/drawing/2014/main" id="{8600C2C7-0D42-CFD8-02C1-A4574234E870}"/>
              </a:ext>
            </a:extLst>
          </p:cNvPr>
          <p:cNvSpPr/>
          <p:nvPr/>
        </p:nvSpPr>
        <p:spPr>
          <a:xfrm>
            <a:off x="8838693" y="2190689"/>
            <a:ext cx="185351" cy="185351"/>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oup 13" descr="A black and white drawing of people working in a field with animals. There are huts with smoke coming out of them, surrounded by wooden fences in the background.&#10;">
            <a:extLst>
              <a:ext uri="{FF2B5EF4-FFF2-40B4-BE49-F238E27FC236}">
                <a16:creationId xmlns:a16="http://schemas.microsoft.com/office/drawing/2014/main" id="{50978575-CCED-C7EA-3703-8F0B5F55A426}"/>
              </a:ext>
            </a:extLst>
          </p:cNvPr>
          <p:cNvGrpSpPr/>
          <p:nvPr/>
        </p:nvGrpSpPr>
        <p:grpSpPr>
          <a:xfrm>
            <a:off x="6572086" y="4233042"/>
            <a:ext cx="2756227" cy="2105915"/>
            <a:chOff x="6194066" y="2122998"/>
            <a:chExt cx="5573864" cy="4258751"/>
          </a:xfrm>
        </p:grpSpPr>
        <p:sp>
          <p:nvSpPr>
            <p:cNvPr id="13" name="Rectangle 12">
              <a:extLst>
                <a:ext uri="{FF2B5EF4-FFF2-40B4-BE49-F238E27FC236}">
                  <a16:creationId xmlns:a16="http://schemas.microsoft.com/office/drawing/2014/main" id="{D7D3BCD2-2123-7B12-D7E8-E626CA21AD8D}"/>
                </a:ext>
              </a:extLst>
            </p:cNvPr>
            <p:cNvSpPr/>
            <p:nvPr/>
          </p:nvSpPr>
          <p:spPr>
            <a:xfrm>
              <a:off x="6194066" y="2122998"/>
              <a:ext cx="5573864" cy="4258751"/>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4C6A63C-BB98-359A-BFD3-01DA1057837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94489" y="2133995"/>
              <a:ext cx="5554755" cy="4247754"/>
            </a:xfrm>
            <a:prstGeom prst="rect">
              <a:avLst/>
            </a:prstGeom>
          </p:spPr>
        </p:pic>
      </p:grpSp>
      <p:pic>
        <p:nvPicPr>
          <p:cNvPr id="16" name="Picture 15" descr="An illustration of an Iron Age farmer with blonde hair and a blonde beard. He is holding a long stick and wearing an orange tartan tunic, brown cloak and brown trousers.">
            <a:extLst>
              <a:ext uri="{FF2B5EF4-FFF2-40B4-BE49-F238E27FC236}">
                <a16:creationId xmlns:a16="http://schemas.microsoft.com/office/drawing/2014/main" id="{75A2CD91-26AB-0029-8DE2-523CB12BB83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624832" y="3224443"/>
            <a:ext cx="2746778" cy="5092479"/>
          </a:xfrm>
          <a:prstGeom prst="rect">
            <a:avLst/>
          </a:prstGeom>
        </p:spPr>
      </p:pic>
    </p:spTree>
    <p:extLst>
      <p:ext uri="{BB962C8B-B14F-4D97-AF65-F5344CB8AC3E}">
        <p14:creationId xmlns:p14="http://schemas.microsoft.com/office/powerpoint/2010/main" val="2955473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1000"/>
                                        <p:tgtEl>
                                          <p:spTgt spid="6">
                                            <p:txEl>
                                              <p:pRg st="4" end="4"/>
                                            </p:txEl>
                                          </p:spTgt>
                                        </p:tgtEl>
                                      </p:cBhvr>
                                    </p:animEffect>
                                  </p:childTnLst>
                                </p:cTn>
                              </p:par>
                            </p:childTnLst>
                          </p:cTn>
                        </p:par>
                        <p:par>
                          <p:cTn id="20" fill="hold">
                            <p:stCondLst>
                              <p:cond delay="4000"/>
                            </p:stCondLst>
                            <p:childTnLst>
                              <p:par>
                                <p:cTn id="21" presetID="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000" fill="hold"/>
                                        <p:tgtEl>
                                          <p:spTgt spid="3"/>
                                        </p:tgtEl>
                                        <p:attrNameLst>
                                          <p:attrName>ppt_x</p:attrName>
                                        </p:attrNameLst>
                                      </p:cBhvr>
                                      <p:tavLst>
                                        <p:tav tm="0">
                                          <p:val>
                                            <p:strVal val="#ppt_x"/>
                                          </p:val>
                                        </p:tav>
                                        <p:tav tm="100000">
                                          <p:val>
                                            <p:strVal val="#ppt_x"/>
                                          </p:val>
                                        </p:tav>
                                      </p:tavLst>
                                    </p:anim>
                                    <p:anim calcmode="lin" valueType="num">
                                      <p:cBhvr additive="base">
                                        <p:cTn id="24" dur="100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5000"/>
                            </p:stCondLst>
                            <p:childTnLst>
                              <p:par>
                                <p:cTn id="26" presetID="2" presetClass="entr" presetSubtype="1"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000" fill="hold"/>
                                        <p:tgtEl>
                                          <p:spTgt spid="17"/>
                                        </p:tgtEl>
                                        <p:attrNameLst>
                                          <p:attrName>ppt_x</p:attrName>
                                        </p:attrNameLst>
                                      </p:cBhvr>
                                      <p:tavLst>
                                        <p:tav tm="0">
                                          <p:val>
                                            <p:strVal val="#ppt_x"/>
                                          </p:val>
                                        </p:tav>
                                        <p:tav tm="100000">
                                          <p:val>
                                            <p:strVal val="#ppt_x"/>
                                          </p:val>
                                        </p:tav>
                                      </p:tavLst>
                                    </p:anim>
                                    <p:anim calcmode="lin" valueType="num">
                                      <p:cBhvr additive="base">
                                        <p:cTn id="29" dur="1000" fill="hold"/>
                                        <p:tgtEl>
                                          <p:spTgt spid="17"/>
                                        </p:tgtEl>
                                        <p:attrNameLst>
                                          <p:attrName>ppt_y</p:attrName>
                                        </p:attrNameLst>
                                      </p:cBhvr>
                                      <p:tavLst>
                                        <p:tav tm="0">
                                          <p:val>
                                            <p:strVal val="0-#ppt_h/2"/>
                                          </p:val>
                                        </p:tav>
                                        <p:tav tm="100000">
                                          <p:val>
                                            <p:strVal val="#ppt_y"/>
                                          </p:val>
                                        </p:tav>
                                      </p:tavLst>
                                    </p:anim>
                                  </p:childTnLst>
                                </p:cTn>
                              </p:par>
                            </p:childTnLst>
                          </p:cTn>
                        </p:par>
                        <p:par>
                          <p:cTn id="30" fill="hold">
                            <p:stCondLst>
                              <p:cond delay="60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000" fill="hold"/>
                                        <p:tgtEl>
                                          <p:spTgt spid="14"/>
                                        </p:tgtEl>
                                        <p:attrNameLst>
                                          <p:attrName>ppt_x</p:attrName>
                                        </p:attrNameLst>
                                      </p:cBhvr>
                                      <p:tavLst>
                                        <p:tav tm="0">
                                          <p:val>
                                            <p:strVal val="#ppt_x"/>
                                          </p:val>
                                        </p:tav>
                                        <p:tav tm="100000">
                                          <p:val>
                                            <p:strVal val="#ppt_x"/>
                                          </p:val>
                                        </p:tav>
                                      </p:tavLst>
                                    </p:anim>
                                    <p:anim calcmode="lin" valueType="num">
                                      <p:cBhvr additive="base">
                                        <p:cTn id="34" dur="10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7000"/>
                            </p:stCondLst>
                            <p:childTnLst>
                              <p:par>
                                <p:cTn id="36" presetID="2" presetClass="entr" presetSubtype="2"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1000" fill="hold"/>
                                        <p:tgtEl>
                                          <p:spTgt spid="16"/>
                                        </p:tgtEl>
                                        <p:attrNameLst>
                                          <p:attrName>ppt_x</p:attrName>
                                        </p:attrNameLst>
                                      </p:cBhvr>
                                      <p:tavLst>
                                        <p:tav tm="0">
                                          <p:val>
                                            <p:strVal val="1+#ppt_w/2"/>
                                          </p:val>
                                        </p:tav>
                                        <p:tav tm="100000">
                                          <p:val>
                                            <p:strVal val="#ppt_x"/>
                                          </p:val>
                                        </p:tav>
                                      </p:tavLst>
                                    </p:anim>
                                    <p:anim calcmode="lin" valueType="num">
                                      <p:cBhvr additive="base">
                                        <p:cTn id="39"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3C7A56B-88C2-9094-4802-FF89B04EFF25}"/>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54CB344E-C86E-C456-D4A0-65FACADA3896}"/>
              </a:ext>
            </a:extLst>
          </p:cNvPr>
          <p:cNvSpPr>
            <a:spLocks noGrp="1"/>
          </p:cNvSpPr>
          <p:nvPr>
            <p:ph type="ctrTitle"/>
          </p:nvPr>
        </p:nvSpPr>
        <p:spPr>
          <a:xfrm>
            <a:off x="1307752" y="-1140043"/>
            <a:ext cx="9144000" cy="852741"/>
          </a:xfrm>
        </p:spPr>
        <p:txBody>
          <a:bodyPr>
            <a:normAutofit fontScale="90000"/>
          </a:bodyPr>
          <a:lstStyle/>
          <a:p>
            <a:r>
              <a:rPr lang="en-US" dirty="0"/>
              <a:t>Abandoning the Hillfort</a:t>
            </a:r>
          </a:p>
        </p:txBody>
      </p:sp>
      <p:sp>
        <p:nvSpPr>
          <p:cNvPr id="10" name="TextBox 9">
            <a:extLst>
              <a:ext uri="{FF2B5EF4-FFF2-40B4-BE49-F238E27FC236}">
                <a16:creationId xmlns:a16="http://schemas.microsoft.com/office/drawing/2014/main" id="{E6F0B20B-9A4C-7660-9659-55C8317D646F}"/>
              </a:ext>
            </a:extLst>
          </p:cNvPr>
          <p:cNvSpPr txBox="1"/>
          <p:nvPr/>
        </p:nvSpPr>
        <p:spPr>
          <a:xfrm>
            <a:off x="0" y="-106946"/>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happened at the Wrekin?</a:t>
            </a:r>
          </a:p>
        </p:txBody>
      </p:sp>
      <p:pic>
        <p:nvPicPr>
          <p:cNvPr id="3" name="Picture 2">
            <a:extLst>
              <a:ext uri="{FF2B5EF4-FFF2-40B4-BE49-F238E27FC236}">
                <a16:creationId xmlns:a16="http://schemas.microsoft.com/office/drawing/2014/main" id="{347E7C60-E175-F9C1-2F0B-DF0645CB3B0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63273" y="0"/>
            <a:ext cx="1314616" cy="1248220"/>
          </a:xfrm>
          <a:prstGeom prst="rect">
            <a:avLst/>
          </a:prstGeom>
        </p:spPr>
      </p:pic>
      <p:sp>
        <p:nvSpPr>
          <p:cNvPr id="5" name="Title 1">
            <a:extLst>
              <a:ext uri="{FF2B5EF4-FFF2-40B4-BE49-F238E27FC236}">
                <a16:creationId xmlns:a16="http://schemas.microsoft.com/office/drawing/2014/main" id="{FB42A7A3-7C5B-5705-21CD-AEDD5346313D}"/>
              </a:ext>
            </a:extLst>
          </p:cNvPr>
          <p:cNvSpPr txBox="1">
            <a:spLocks/>
          </p:cNvSpPr>
          <p:nvPr/>
        </p:nvSpPr>
        <p:spPr>
          <a:xfrm>
            <a:off x="533944" y="360138"/>
            <a:ext cx="865069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latin typeface="Superclarendon Rg" panose="02060605060000020003" pitchFamily="18" charset="77"/>
              </a:rPr>
              <a:t>Abandoning of the Hillfort</a:t>
            </a:r>
          </a:p>
        </p:txBody>
      </p:sp>
      <p:grpSp>
        <p:nvGrpSpPr>
          <p:cNvPr id="19" name="Group 18" descr="A collection of Roman weapons found at Wroxeter.">
            <a:extLst>
              <a:ext uri="{FF2B5EF4-FFF2-40B4-BE49-F238E27FC236}">
                <a16:creationId xmlns:a16="http://schemas.microsoft.com/office/drawing/2014/main" id="{AD71D9C5-5C68-C5CC-B3AB-EAB9F2644A64}"/>
              </a:ext>
            </a:extLst>
          </p:cNvPr>
          <p:cNvGrpSpPr/>
          <p:nvPr/>
        </p:nvGrpSpPr>
        <p:grpSpPr>
          <a:xfrm>
            <a:off x="533944" y="1484588"/>
            <a:ext cx="5162656" cy="3943895"/>
            <a:chOff x="581652" y="1688138"/>
            <a:chExt cx="5162656" cy="3943895"/>
          </a:xfrm>
        </p:grpSpPr>
        <p:grpSp>
          <p:nvGrpSpPr>
            <p:cNvPr id="7" name="Group 6">
              <a:extLst>
                <a:ext uri="{FF2B5EF4-FFF2-40B4-BE49-F238E27FC236}">
                  <a16:creationId xmlns:a16="http://schemas.microsoft.com/office/drawing/2014/main" id="{6D0D018D-EA6C-BAA5-BE13-3FC5C0CDA8AB}"/>
                </a:ext>
              </a:extLst>
            </p:cNvPr>
            <p:cNvGrpSpPr/>
            <p:nvPr/>
          </p:nvGrpSpPr>
          <p:grpSpPr>
            <a:xfrm>
              <a:off x="675585" y="1688138"/>
              <a:ext cx="4974103" cy="3303787"/>
              <a:chOff x="675585" y="1258767"/>
              <a:chExt cx="4365817" cy="2899765"/>
            </a:xfrm>
          </p:grpSpPr>
          <p:pic>
            <p:nvPicPr>
              <p:cNvPr id="2" name="Picture 1">
                <a:extLst>
                  <a:ext uri="{FF2B5EF4-FFF2-40B4-BE49-F238E27FC236}">
                    <a16:creationId xmlns:a16="http://schemas.microsoft.com/office/drawing/2014/main" id="{30874715-63A9-991B-104E-4507B06BD374}"/>
                  </a:ext>
                </a:extLst>
              </p:cNvPr>
              <p:cNvPicPr>
                <a:picLocks noChangeAspect="1"/>
              </p:cNvPicPr>
              <p:nvPr/>
            </p:nvPicPr>
            <p:blipFill>
              <a:blip r:embed="rId5"/>
              <a:stretch>
                <a:fillRect/>
              </a:stretch>
            </p:blipFill>
            <p:spPr>
              <a:xfrm>
                <a:off x="675585" y="1258767"/>
                <a:ext cx="4365817" cy="2899765"/>
              </a:xfrm>
              <a:prstGeom prst="rect">
                <a:avLst/>
              </a:prstGeom>
              <a:ln w="28575">
                <a:solidFill>
                  <a:schemeClr val="tx1"/>
                </a:solidFill>
              </a:ln>
            </p:spPr>
          </p:pic>
          <p:sp>
            <p:nvSpPr>
              <p:cNvPr id="4" name="TextBox 3">
                <a:extLst>
                  <a:ext uri="{FF2B5EF4-FFF2-40B4-BE49-F238E27FC236}">
                    <a16:creationId xmlns:a16="http://schemas.microsoft.com/office/drawing/2014/main" id="{C35CB19F-BE84-629C-AA99-5654AB871B7F}"/>
                  </a:ext>
                </a:extLst>
              </p:cNvPr>
              <p:cNvSpPr txBox="1"/>
              <p:nvPr/>
            </p:nvSpPr>
            <p:spPr>
              <a:xfrm>
                <a:off x="675585" y="3927700"/>
                <a:ext cx="3722251" cy="230832"/>
              </a:xfrm>
              <a:prstGeom prst="rect">
                <a:avLst/>
              </a:prstGeom>
              <a:noFill/>
            </p:spPr>
            <p:txBody>
              <a:bodyPr wrap="square" lIns="91440" tIns="45720" rIns="91440" bIns="45720" anchor="t">
                <a:spAutoFit/>
              </a:bodyPr>
              <a:lstStyle/>
              <a:p>
                <a:r>
                  <a:rPr lang="en-GB" sz="900" dirty="0">
                    <a:solidFill>
                      <a:schemeClr val="bg1">
                        <a:lumMod val="85000"/>
                      </a:schemeClr>
                    </a:solidFill>
                    <a:latin typeface="Arial" panose="020B0604020202020204" pitchFamily="34" charset="0"/>
                    <a:cs typeface="Arial" panose="020B0604020202020204" pitchFamily="34" charset="0"/>
                  </a:rPr>
                  <a:t>© Historic England </a:t>
                </a:r>
                <a:r>
                  <a:rPr lang="en-GB" sz="900" dirty="0">
                    <a:solidFill>
                      <a:schemeClr val="bg1">
                        <a:lumMod val="85000"/>
                      </a:schemeClr>
                    </a:solidFill>
                    <a:latin typeface="Arial" panose="020B0604020202020204" pitchFamily="34" charset="0"/>
                    <a:ea typeface="Calibri"/>
                    <a:cs typeface="Arial" panose="020B0604020202020204" pitchFamily="34" charset="0"/>
                  </a:rPr>
                  <a:t>Archive </a:t>
                </a:r>
                <a:r>
                  <a:rPr lang="en-GB" sz="900" b="0" i="0" dirty="0">
                    <a:solidFill>
                      <a:schemeClr val="bg1">
                        <a:lumMod val="85000"/>
                      </a:schemeClr>
                    </a:solidFill>
                    <a:effectLst/>
                    <a:latin typeface="Arial" panose="020B0604020202020204" pitchFamily="34" charset="0"/>
                    <a:ea typeface="Source Sans Pro"/>
                    <a:cs typeface="Arial" panose="020B0604020202020204" pitchFamily="34" charset="0"/>
                  </a:rPr>
                  <a:t>DP325390</a:t>
                </a:r>
                <a:endParaRPr lang="en-GB" sz="900" dirty="0">
                  <a:solidFill>
                    <a:schemeClr val="bg1">
                      <a:lumMod val="85000"/>
                    </a:schemeClr>
                  </a:solidFill>
                  <a:latin typeface="Arial" panose="020B0604020202020204" pitchFamily="34" charset="0"/>
                  <a:ea typeface="Source Sans Pro"/>
                  <a:cs typeface="Arial" panose="020B0604020202020204" pitchFamily="34" charset="0"/>
                </a:endParaRPr>
              </a:p>
            </p:txBody>
          </p:sp>
        </p:grpSp>
        <p:sp>
          <p:nvSpPr>
            <p:cNvPr id="18" name="TextBox 17" descr="Roman weapons found at Wroxeter. The javelin point on the right is the same as the two found on the Wrekin.&#10;">
              <a:extLst>
                <a:ext uri="{FF2B5EF4-FFF2-40B4-BE49-F238E27FC236}">
                  <a16:creationId xmlns:a16="http://schemas.microsoft.com/office/drawing/2014/main" id="{CB083C6B-2C67-B44E-4642-77BD667B4903}"/>
                </a:ext>
              </a:extLst>
            </p:cNvPr>
            <p:cNvSpPr txBox="1"/>
            <p:nvPr/>
          </p:nvSpPr>
          <p:spPr>
            <a:xfrm>
              <a:off x="865201" y="5075149"/>
              <a:ext cx="4879107" cy="556884"/>
            </a:xfrm>
            <a:prstGeom prst="rect">
              <a:avLst/>
            </a:prstGeom>
            <a:noFill/>
          </p:spPr>
          <p:txBody>
            <a:bodyPr wrap="square">
              <a:spAutoFit/>
            </a:bodyPr>
            <a:lstStyle/>
            <a:p>
              <a:pPr>
                <a:lnSpc>
                  <a:spcPct val="150000"/>
                </a:lnSpc>
              </a:pPr>
              <a:r>
                <a:rPr lang="en-GB" sz="1050" dirty="0">
                  <a:latin typeface="Linkpen 17a Print" panose="03050602060000000000" pitchFamily="66" charset="77"/>
                </a:rPr>
                <a:t>Roman weapons found at </a:t>
              </a:r>
              <a:r>
                <a:rPr lang="en-GB" sz="1050" dirty="0" err="1">
                  <a:latin typeface="Linkpen 17a Print" panose="03050602060000000000" pitchFamily="66" charset="77"/>
                </a:rPr>
                <a:t>Wroxeter</a:t>
              </a:r>
              <a:r>
                <a:rPr lang="en-GB" sz="1050" dirty="0">
                  <a:latin typeface="Linkpen 17a Print" panose="03050602060000000000" pitchFamily="66" charset="77"/>
                </a:rPr>
                <a:t>. The javelin point on the right is the same as the two found on The Wrekin.</a:t>
              </a:r>
              <a:endParaRPr lang="en-GB" sz="1050" dirty="0">
                <a:solidFill>
                  <a:srgbClr val="151515"/>
                </a:solidFill>
                <a:latin typeface="Linkpen 17a Print" panose="03050602060000000000" pitchFamily="66" charset="77"/>
                <a:ea typeface="Source Sans Pro"/>
              </a:endParaRPr>
            </a:p>
          </p:txBody>
        </p:sp>
        <p:pic>
          <p:nvPicPr>
            <p:cNvPr id="15" name="Picture 14">
              <a:extLst>
                <a:ext uri="{FF2B5EF4-FFF2-40B4-BE49-F238E27FC236}">
                  <a16:creationId xmlns:a16="http://schemas.microsoft.com/office/drawing/2014/main" id="{66B147CB-D75C-13F5-AFD6-E3D6031E904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23892" y="5235195"/>
              <a:ext cx="399069" cy="283549"/>
            </a:xfrm>
            <a:prstGeom prst="rect">
              <a:avLst/>
            </a:prstGeom>
          </p:spPr>
        </p:pic>
      </p:grpSp>
      <p:sp>
        <p:nvSpPr>
          <p:cNvPr id="6" name="TextBox 5">
            <a:extLst>
              <a:ext uri="{FF2B5EF4-FFF2-40B4-BE49-F238E27FC236}">
                <a16:creationId xmlns:a16="http://schemas.microsoft.com/office/drawing/2014/main" id="{95E0BFA6-24DF-EEF9-ADFA-837F68FD7664}"/>
              </a:ext>
            </a:extLst>
          </p:cNvPr>
          <p:cNvSpPr txBox="1"/>
          <p:nvPr/>
        </p:nvSpPr>
        <p:spPr>
          <a:xfrm>
            <a:off x="5879752" y="1207209"/>
            <a:ext cx="5893148" cy="5224764"/>
          </a:xfrm>
          <a:prstGeom prst="rect">
            <a:avLst/>
          </a:prstGeom>
          <a:noFill/>
        </p:spPr>
        <p:txBody>
          <a:bodyPr wrap="square">
            <a:spAutoFit/>
          </a:bodyPr>
          <a:lstStyle/>
          <a:p>
            <a:pPr>
              <a:lnSpc>
                <a:spcPct val="150000"/>
              </a:lnSpc>
            </a:pPr>
            <a:r>
              <a:rPr lang="en-GB" sz="1600" dirty="0">
                <a:latin typeface="Linkpen 17a Print" panose="03050602060000000000" pitchFamily="66" charset="77"/>
                <a:ea typeface="+mn-lt"/>
                <a:cs typeface="+mn-lt"/>
              </a:rPr>
              <a:t>A fort for 500 Roman cavalrymen was built around AD 47 south of Wroxeter village, to control the river crossing there.  The tombstone of the cavalryman </a:t>
            </a:r>
            <a:r>
              <a:rPr lang="en-GB" sz="1600" dirty="0" err="1">
                <a:latin typeface="Linkpen 17a Print" panose="03050602060000000000" pitchFamily="66" charset="77"/>
                <a:ea typeface="+mn-lt"/>
                <a:cs typeface="+mn-lt"/>
              </a:rPr>
              <a:t>Tirintius</a:t>
            </a:r>
            <a:r>
              <a:rPr lang="en-GB" sz="1600" dirty="0">
                <a:latin typeface="Linkpen 17a Print" panose="03050602060000000000" pitchFamily="66" charset="77"/>
                <a:ea typeface="+mn-lt"/>
                <a:cs typeface="+mn-lt"/>
              </a:rPr>
              <a:t> suggests some of the soldiers were Thracians, from modern Bulgaria or Greece.</a:t>
            </a:r>
          </a:p>
          <a:p>
            <a:pPr>
              <a:lnSpc>
                <a:spcPct val="150000"/>
              </a:lnSpc>
            </a:pPr>
            <a:endParaRPr lang="en-GB" sz="1600" dirty="0">
              <a:latin typeface="Linkpen 17a Print" panose="03050602060000000000" pitchFamily="66" charset="77"/>
              <a:ea typeface="Calibri"/>
              <a:cs typeface="Calibri"/>
            </a:endParaRPr>
          </a:p>
          <a:p>
            <a:pPr>
              <a:lnSpc>
                <a:spcPct val="150000"/>
              </a:lnSpc>
            </a:pPr>
            <a:r>
              <a:rPr lang="en-GB" sz="1600" dirty="0">
                <a:latin typeface="Linkpen 17a Print" panose="03050602060000000000" pitchFamily="66" charset="77"/>
                <a:ea typeface="+mn-lt"/>
                <a:cs typeface="+mn-lt"/>
              </a:rPr>
              <a:t>Historians believe that the settlement on The Wrekin was deliberately destroyed by this advancing Roman legionary force, under Scapula, in AD 48 - 50.</a:t>
            </a:r>
            <a:r>
              <a:rPr lang="en-GB" sz="1600" dirty="0">
                <a:latin typeface="Linkpen 17a Print" panose="03050602060000000000" pitchFamily="66" charset="77"/>
                <a:ea typeface="+mn-lt"/>
                <a:cs typeface="Calibri"/>
              </a:rPr>
              <a:t> </a:t>
            </a:r>
            <a:r>
              <a:rPr lang="en-GB" sz="1600" dirty="0">
                <a:latin typeface="Linkpen 17a Print" panose="03050602060000000000" pitchFamily="66" charset="77"/>
                <a:ea typeface="+mn-lt"/>
                <a:cs typeface="+mn-lt"/>
              </a:rPr>
              <a:t>Supporting evidence for this suggestion has come from the finding of two Roman javelin heads, that date from the mid- first century.</a:t>
            </a:r>
          </a:p>
          <a:p>
            <a:pPr>
              <a:lnSpc>
                <a:spcPct val="150000"/>
              </a:lnSpc>
            </a:pPr>
            <a:endParaRPr lang="en-GB" sz="1600" dirty="0">
              <a:latin typeface="Linkpen 17a Print" panose="03050602060000000000" pitchFamily="66" charset="77"/>
              <a:ea typeface="Calibri"/>
              <a:cs typeface="Calibri"/>
            </a:endParaRPr>
          </a:p>
          <a:p>
            <a:pPr>
              <a:lnSpc>
                <a:spcPct val="150000"/>
              </a:lnSpc>
            </a:pPr>
            <a:r>
              <a:rPr lang="en-GB" sz="1600" dirty="0">
                <a:latin typeface="Linkpen 17a Print" panose="03050602060000000000" pitchFamily="66" charset="77"/>
              </a:rPr>
              <a:t>In a process known as carbon dating, historians have also been able to work out that many of the wooden roundhouses were burnt down around this date</a:t>
            </a:r>
            <a:r>
              <a:rPr lang="en-GB" sz="1400" dirty="0">
                <a:latin typeface="Linkpen 17a Print" panose="03050602060000000000" pitchFamily="66" charset="77"/>
              </a:rPr>
              <a:t>.</a:t>
            </a:r>
            <a:endParaRPr lang="en-GB" sz="1400" dirty="0">
              <a:latin typeface="Linkpen 17a Print" panose="03050602060000000000" pitchFamily="66" charset="77"/>
              <a:ea typeface="Calibri"/>
              <a:cs typeface="Calibri"/>
            </a:endParaRPr>
          </a:p>
        </p:txBody>
      </p:sp>
      <p:sp>
        <p:nvSpPr>
          <p:cNvPr id="20" name="Rectangle 19">
            <a:extLst>
              <a:ext uri="{FF2B5EF4-FFF2-40B4-BE49-F238E27FC236}">
                <a16:creationId xmlns:a16="http://schemas.microsoft.com/office/drawing/2014/main" id="{E85B9488-DA46-6352-E3E8-A60EC053FB30}"/>
              </a:ext>
              <a:ext uri="{C183D7F6-B498-43B3-948B-1728B52AA6E4}">
                <adec:decorative xmlns:adec="http://schemas.microsoft.com/office/drawing/2017/decorative" val="1"/>
              </a:ext>
            </a:extLst>
          </p:cNvPr>
          <p:cNvSpPr/>
          <p:nvPr/>
        </p:nvSpPr>
        <p:spPr>
          <a:xfrm>
            <a:off x="533944" y="5428483"/>
            <a:ext cx="5122084" cy="761031"/>
          </a:xfrm>
          <a:prstGeom prst="rect">
            <a:avLst/>
          </a:prstGeom>
          <a:solidFill>
            <a:srgbClr val="FAB721"/>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ctr">
              <a:buNone/>
            </a:pPr>
            <a:r>
              <a:rPr lang="en-GB" sz="2400" dirty="0">
                <a:solidFill>
                  <a:schemeClr val="tx1"/>
                </a:solidFill>
                <a:latin typeface="Superclarendon Rg" panose="02060605060000020003" pitchFamily="18" charset="77"/>
              </a:rPr>
              <a:t>Did the Romans force the tribe out of their home?</a:t>
            </a:r>
          </a:p>
        </p:txBody>
      </p:sp>
    </p:spTree>
    <p:extLst>
      <p:ext uri="{BB962C8B-B14F-4D97-AF65-F5344CB8AC3E}">
        <p14:creationId xmlns:p14="http://schemas.microsoft.com/office/powerpoint/2010/main" val="31109295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1000"/>
                                        <p:tgtEl>
                                          <p:spTgt spid="6">
                                            <p:txEl>
                                              <p:pRg st="0" end="0"/>
                                            </p:txEl>
                                          </p:spTgt>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childTnLst>
                                </p:cTn>
                              </p:par>
                            </p:childTnLst>
                          </p:cTn>
                        </p:par>
                        <p:par>
                          <p:cTn id="21" fill="hold">
                            <p:stCondLst>
                              <p:cond delay="4000"/>
                            </p:stCondLst>
                            <p:childTnLst>
                              <p:par>
                                <p:cTn id="22" presetID="10" presetClass="entr" presetSubtype="0" fill="hold" nodeType="after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fade">
                                      <p:cBhvr>
                                        <p:cTn id="24" dur="1000"/>
                                        <p:tgtEl>
                                          <p:spTgt spid="6">
                                            <p:txEl>
                                              <p:pRg st="4" end="4"/>
                                            </p:txEl>
                                          </p:spTgt>
                                        </p:tgtEl>
                                      </p:cBhvr>
                                    </p:animEffect>
                                  </p:childTnLst>
                                </p:cTn>
                              </p:par>
                            </p:childTnLst>
                          </p:cTn>
                        </p:par>
                        <p:par>
                          <p:cTn id="25" fill="hold">
                            <p:stCondLst>
                              <p:cond delay="5000"/>
                            </p:stCondLst>
                            <p:childTnLst>
                              <p:par>
                                <p:cTn id="26" presetID="22" presetClass="entr" presetSubtype="4"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DF5F3BC-E46F-C398-4D65-DDF6EA9302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A0F542-8BFB-1612-91D8-01B0CFE70F2F}"/>
              </a:ext>
            </a:extLst>
          </p:cNvPr>
          <p:cNvSpPr>
            <a:spLocks noGrp="1"/>
          </p:cNvSpPr>
          <p:nvPr>
            <p:ph type="ctrTitle"/>
          </p:nvPr>
        </p:nvSpPr>
        <p:spPr>
          <a:xfrm>
            <a:off x="3287550" y="-1194517"/>
            <a:ext cx="6310602" cy="898461"/>
          </a:xfrm>
        </p:spPr>
        <p:txBody>
          <a:bodyPr>
            <a:normAutofit fontScale="90000"/>
          </a:bodyPr>
          <a:lstStyle/>
          <a:p>
            <a:r>
              <a:rPr lang="en-US" dirty="0"/>
              <a:t>Welcome to </a:t>
            </a:r>
            <a:r>
              <a:rPr lang="en-US" dirty="0" err="1"/>
              <a:t>Wroxeter</a:t>
            </a:r>
            <a:endParaRPr lang="en-US" dirty="0"/>
          </a:p>
        </p:txBody>
      </p:sp>
      <p:sp>
        <p:nvSpPr>
          <p:cNvPr id="10" name="TextBox 9">
            <a:extLst>
              <a:ext uri="{FF2B5EF4-FFF2-40B4-BE49-F238E27FC236}">
                <a16:creationId xmlns:a16="http://schemas.microsoft.com/office/drawing/2014/main" id="{67BFEB47-D25F-AB42-B762-A4D6EA187AFA}"/>
              </a:ext>
            </a:extLst>
          </p:cNvPr>
          <p:cNvSpPr txBox="1"/>
          <p:nvPr/>
        </p:nvSpPr>
        <p:spPr>
          <a:xfrm>
            <a:off x="0" y="-106946"/>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was </a:t>
            </a:r>
            <a:r>
              <a:rPr lang="en-GB" sz="1100" dirty="0" err="1">
                <a:solidFill>
                  <a:schemeClr val="bg1"/>
                </a:solidFill>
                <a:effectLst/>
                <a:latin typeface="Superclarendon Rg" panose="02000505080000020003" pitchFamily="2" charset="77"/>
              </a:rPr>
              <a:t>Wroxeter</a:t>
            </a:r>
            <a:r>
              <a:rPr lang="en-GB" sz="1100" dirty="0">
                <a:solidFill>
                  <a:schemeClr val="bg1"/>
                </a:solidFill>
                <a:effectLst/>
                <a:latin typeface="Superclarendon Rg" panose="02000505080000020003" pitchFamily="2" charset="77"/>
              </a:rPr>
              <a:t> important?</a:t>
            </a:r>
          </a:p>
        </p:txBody>
      </p:sp>
      <p:sp>
        <p:nvSpPr>
          <p:cNvPr id="5" name="Title 1">
            <a:extLst>
              <a:ext uri="{FF2B5EF4-FFF2-40B4-BE49-F238E27FC236}">
                <a16:creationId xmlns:a16="http://schemas.microsoft.com/office/drawing/2014/main" id="{8F6A3695-B253-DFB2-C5D8-1964965FA071}"/>
              </a:ext>
            </a:extLst>
          </p:cNvPr>
          <p:cNvSpPr txBox="1">
            <a:spLocks/>
          </p:cNvSpPr>
          <p:nvPr/>
        </p:nvSpPr>
        <p:spPr>
          <a:xfrm>
            <a:off x="464332" y="417434"/>
            <a:ext cx="672023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Welcome to </a:t>
            </a:r>
            <a:r>
              <a:rPr lang="en-GB" sz="4000" dirty="0" err="1">
                <a:ln w="12700">
                  <a:noFill/>
                </a:ln>
                <a:latin typeface="Superclarendon Rg" panose="02060605060000020003" pitchFamily="18" charset="77"/>
              </a:rPr>
              <a:t>Wroxeter</a:t>
            </a:r>
            <a:endParaRPr lang="en-GB" sz="4000" dirty="0">
              <a:ln w="12700">
                <a:noFill/>
              </a:ln>
              <a:latin typeface="Superclarendon Rg" panose="02060605060000020003" pitchFamily="18" charset="77"/>
            </a:endParaRPr>
          </a:p>
        </p:txBody>
      </p:sp>
      <p:pic>
        <p:nvPicPr>
          <p:cNvPr id="7" name="Picture 6" descr="An illustration of an aerial map of Wroxeter, with markers to show Wroxeter, the Wrekin and Telford.">
            <a:extLst>
              <a:ext uri="{FF2B5EF4-FFF2-40B4-BE49-F238E27FC236}">
                <a16:creationId xmlns:a16="http://schemas.microsoft.com/office/drawing/2014/main" id="{C586E6E8-2AFE-6DF0-C3CB-2420551D76D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20314" y="1524384"/>
            <a:ext cx="6981787" cy="4182710"/>
          </a:xfrm>
          <a:prstGeom prst="rect">
            <a:avLst/>
          </a:prstGeom>
        </p:spPr>
      </p:pic>
      <p:sp>
        <p:nvSpPr>
          <p:cNvPr id="6" name="TextBox 5">
            <a:extLst>
              <a:ext uri="{FF2B5EF4-FFF2-40B4-BE49-F238E27FC236}">
                <a16:creationId xmlns:a16="http://schemas.microsoft.com/office/drawing/2014/main" id="{C0D3D1F2-4EF6-C15E-C256-1F5A7F97792E}"/>
              </a:ext>
            </a:extLst>
          </p:cNvPr>
          <p:cNvSpPr txBox="1"/>
          <p:nvPr/>
        </p:nvSpPr>
        <p:spPr>
          <a:xfrm>
            <a:off x="7553963" y="818691"/>
            <a:ext cx="4088377" cy="5594096"/>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Just west of The Wrekin, one of the largest cities in Roman Britain was built! By 90 AD, the city of Wroxeter had developed to the north of the original fort at the river crossing.</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Despite the attack on The Wrekin, in AD 48-50, it is possible that some of the tribe could have been impressed by the Roman way of life and gradually joined them – deciding to live and work together instead of fighting.</a:t>
            </a:r>
          </a:p>
          <a:p>
            <a:pPr>
              <a:lnSpc>
                <a:spcPct val="150000"/>
              </a:lnSpc>
            </a:pPr>
            <a:endParaRPr lang="en-GB" sz="1600" dirty="0">
              <a:latin typeface="Linkpen 17a Print" panose="03050602060000000000" pitchFamily="66" charset="77"/>
              <a:ea typeface="Calibri"/>
              <a:cs typeface="Calibri"/>
            </a:endParaRPr>
          </a:p>
          <a:p>
            <a:pPr>
              <a:lnSpc>
                <a:spcPct val="150000"/>
              </a:lnSpc>
            </a:pPr>
            <a:r>
              <a:rPr lang="en-GB" sz="1600" dirty="0">
                <a:latin typeface="Linkpen 17a Print" panose="03050602060000000000" pitchFamily="66" charset="77"/>
              </a:rPr>
              <a:t>By the time </a:t>
            </a:r>
            <a:r>
              <a:rPr lang="en-GB" sz="1600" dirty="0" err="1">
                <a:latin typeface="Linkpen 17a Print" panose="03050602060000000000" pitchFamily="66" charset="77"/>
              </a:rPr>
              <a:t>Wroxeter</a:t>
            </a:r>
            <a:r>
              <a:rPr lang="en-GB" sz="1600" dirty="0">
                <a:latin typeface="Linkpen 17a Print" panose="03050602060000000000" pitchFamily="66" charset="77"/>
              </a:rPr>
              <a:t> became a city, many of those families living in The Wrekin could have moved there – eventually leading to the hillfort’s complete abandonment by 500AD.</a:t>
            </a:r>
            <a:endParaRPr lang="en-GB" sz="1600" dirty="0">
              <a:latin typeface="Linkpen 17a Print" panose="03050602060000000000" pitchFamily="66" charset="77"/>
              <a:ea typeface="Calibri"/>
              <a:cs typeface="Calibri"/>
            </a:endParaRPr>
          </a:p>
        </p:txBody>
      </p:sp>
      <p:pic>
        <p:nvPicPr>
          <p:cNvPr id="12" name="Picture 11">
            <a:extLst>
              <a:ext uri="{FF2B5EF4-FFF2-40B4-BE49-F238E27FC236}">
                <a16:creationId xmlns:a16="http://schemas.microsoft.com/office/drawing/2014/main" id="{91D4468B-7A2F-3971-F654-603E09F76F4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160844" y="5757229"/>
            <a:ext cx="1093304" cy="1038086"/>
          </a:xfrm>
          <a:prstGeom prst="rect">
            <a:avLst/>
          </a:prstGeom>
        </p:spPr>
      </p:pic>
    </p:spTree>
    <p:extLst>
      <p:ext uri="{BB962C8B-B14F-4D97-AF65-F5344CB8AC3E}">
        <p14:creationId xmlns:p14="http://schemas.microsoft.com/office/powerpoint/2010/main" val="27209808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1000"/>
                                        <p:tgtEl>
                                          <p:spTgt spid="6">
                                            <p:txEl>
                                              <p:pRg st="0" end="0"/>
                                            </p:txEl>
                                          </p:spTgt>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childTnLst>
                                </p:cTn>
                              </p:par>
                            </p:childTnLst>
                          </p:cTn>
                        </p:par>
                        <p:par>
                          <p:cTn id="21" fill="hold">
                            <p:stCondLst>
                              <p:cond delay="4000"/>
                            </p:stCondLst>
                            <p:childTnLst>
                              <p:par>
                                <p:cTn id="22" presetID="10" presetClass="entr" presetSubtype="0" fill="hold" nodeType="after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fade">
                                      <p:cBhvr>
                                        <p:cTn id="24"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73BF12E3-2664-0827-49E8-AC50CF9C3D1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F9E2E9B-B6B6-0452-F460-CAFF5AB0DABE}"/>
              </a:ext>
            </a:extLst>
          </p:cNvPr>
          <p:cNvSpPr>
            <a:spLocks noGrp="1"/>
          </p:cNvSpPr>
          <p:nvPr>
            <p:ph type="ctrTitle"/>
          </p:nvPr>
        </p:nvSpPr>
        <p:spPr>
          <a:xfrm>
            <a:off x="3990192" y="-1164066"/>
            <a:ext cx="3727704" cy="763409"/>
          </a:xfrm>
        </p:spPr>
        <p:txBody>
          <a:bodyPr>
            <a:normAutofit fontScale="90000"/>
          </a:bodyPr>
          <a:lstStyle/>
          <a:p>
            <a:r>
              <a:rPr lang="en-US" dirty="0"/>
              <a:t>Roman Life</a:t>
            </a:r>
          </a:p>
        </p:txBody>
      </p:sp>
      <p:sp>
        <p:nvSpPr>
          <p:cNvPr id="10" name="TextBox 9">
            <a:extLst>
              <a:ext uri="{FF2B5EF4-FFF2-40B4-BE49-F238E27FC236}">
                <a16:creationId xmlns:a16="http://schemas.microsoft.com/office/drawing/2014/main" id="{06E20D74-7BBC-B818-7B23-6DCA26F5063B}"/>
              </a:ext>
            </a:extLst>
          </p:cNvPr>
          <p:cNvSpPr txBox="1"/>
          <p:nvPr/>
        </p:nvSpPr>
        <p:spPr>
          <a:xfrm>
            <a:off x="0" y="-106946"/>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was </a:t>
            </a:r>
            <a:r>
              <a:rPr lang="en-GB" sz="1100" dirty="0" err="1">
                <a:solidFill>
                  <a:schemeClr val="bg1"/>
                </a:solidFill>
                <a:effectLst/>
                <a:latin typeface="Superclarendon Rg" panose="02000505080000020003" pitchFamily="2" charset="77"/>
              </a:rPr>
              <a:t>Wroxeter</a:t>
            </a:r>
            <a:r>
              <a:rPr lang="en-GB" sz="1100" dirty="0">
                <a:solidFill>
                  <a:schemeClr val="bg1"/>
                </a:solidFill>
                <a:effectLst/>
                <a:latin typeface="Superclarendon Rg" panose="02000505080000020003" pitchFamily="2" charset="77"/>
              </a:rPr>
              <a:t> important?</a:t>
            </a:r>
          </a:p>
        </p:txBody>
      </p:sp>
      <p:sp>
        <p:nvSpPr>
          <p:cNvPr id="5" name="Title 1">
            <a:extLst>
              <a:ext uri="{FF2B5EF4-FFF2-40B4-BE49-F238E27FC236}">
                <a16:creationId xmlns:a16="http://schemas.microsoft.com/office/drawing/2014/main" id="{221AA1C6-B75F-F2B3-BE13-A22C4B86B50A}"/>
              </a:ext>
            </a:extLst>
          </p:cNvPr>
          <p:cNvSpPr txBox="1">
            <a:spLocks/>
          </p:cNvSpPr>
          <p:nvPr/>
        </p:nvSpPr>
        <p:spPr>
          <a:xfrm>
            <a:off x="447005" y="323292"/>
            <a:ext cx="672023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300" dirty="0">
                <a:ln w="12700">
                  <a:noFill/>
                </a:ln>
                <a:latin typeface="Superclarendon Rg" panose="02060605060000020003" pitchFamily="18" charset="77"/>
              </a:rPr>
              <a:t>Roman life </a:t>
            </a:r>
          </a:p>
        </p:txBody>
      </p:sp>
      <p:sp>
        <p:nvSpPr>
          <p:cNvPr id="6" name="TextBox 5">
            <a:extLst>
              <a:ext uri="{FF2B5EF4-FFF2-40B4-BE49-F238E27FC236}">
                <a16:creationId xmlns:a16="http://schemas.microsoft.com/office/drawing/2014/main" id="{BF6DCC59-6ED5-5050-CAAA-11BE00C06580}"/>
              </a:ext>
            </a:extLst>
          </p:cNvPr>
          <p:cNvSpPr txBox="1"/>
          <p:nvPr/>
        </p:nvSpPr>
        <p:spPr>
          <a:xfrm>
            <a:off x="447005" y="1047011"/>
            <a:ext cx="4826125" cy="485543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Adapting to the new Roman way of life would have taken time. The </a:t>
            </a:r>
            <a:r>
              <a:rPr lang="en-GB" sz="1600" dirty="0" err="1">
                <a:latin typeface="Linkpen 17a Print" panose="03050602060000000000" pitchFamily="66" charset="77"/>
              </a:rPr>
              <a:t>Cornovii</a:t>
            </a:r>
            <a:r>
              <a:rPr lang="en-GB" sz="1600" dirty="0">
                <a:latin typeface="Linkpen 17a Print" panose="03050602060000000000" pitchFamily="66" charset="77"/>
              </a:rPr>
              <a:t> tribe didn’t use coins and made goods using leather and wood from the surrounding landscape. In comparison, the Romans had a currency system and bought skills such as advanced pottery making to the area.</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Daily life was also very different. Evidence within the ruins of the city shows it had a bath house, workshops, and a forum where a market was held, and important decisions were made. Increased trade with Europe took place, bringing in more items such as figs, olive oil and wine.</a:t>
            </a:r>
            <a:endParaRPr lang="en-GB" sz="1600" dirty="0">
              <a:latin typeface="Linkpen 17a Print" panose="03050602060000000000" pitchFamily="66" charset="77"/>
              <a:ea typeface="Calibri" panose="020F0502020204030204"/>
              <a:cs typeface="Calibri" panose="020F0502020204030204"/>
            </a:endParaRPr>
          </a:p>
        </p:txBody>
      </p:sp>
      <p:grpSp>
        <p:nvGrpSpPr>
          <p:cNvPr id="18" name="Group 17" descr="An aerial view showing the ruins of a Roman bath house today. &#10;">
            <a:extLst>
              <a:ext uri="{FF2B5EF4-FFF2-40B4-BE49-F238E27FC236}">
                <a16:creationId xmlns:a16="http://schemas.microsoft.com/office/drawing/2014/main" id="{2E883C86-2318-7A71-818C-F9C48D6C5723}"/>
              </a:ext>
            </a:extLst>
          </p:cNvPr>
          <p:cNvGrpSpPr/>
          <p:nvPr/>
        </p:nvGrpSpPr>
        <p:grpSpPr>
          <a:xfrm>
            <a:off x="5811141" y="541414"/>
            <a:ext cx="5818551" cy="4446320"/>
            <a:chOff x="5811141" y="541414"/>
            <a:chExt cx="5818551" cy="4446320"/>
          </a:xfrm>
        </p:grpSpPr>
        <p:grpSp>
          <p:nvGrpSpPr>
            <p:cNvPr id="13" name="Group 12">
              <a:extLst>
                <a:ext uri="{FF2B5EF4-FFF2-40B4-BE49-F238E27FC236}">
                  <a16:creationId xmlns:a16="http://schemas.microsoft.com/office/drawing/2014/main" id="{2C37F599-6430-DA12-650F-3DE5FEFB7A7A}"/>
                </a:ext>
              </a:extLst>
            </p:cNvPr>
            <p:cNvGrpSpPr/>
            <p:nvPr/>
          </p:nvGrpSpPr>
          <p:grpSpPr>
            <a:xfrm>
              <a:off x="5811141" y="4588665"/>
              <a:ext cx="5162656" cy="399069"/>
              <a:chOff x="5854044" y="4472133"/>
              <a:chExt cx="5162656" cy="399069"/>
            </a:xfrm>
          </p:grpSpPr>
          <p:pic>
            <p:nvPicPr>
              <p:cNvPr id="8" name="Picture 7">
                <a:extLst>
                  <a:ext uri="{FF2B5EF4-FFF2-40B4-BE49-F238E27FC236}">
                    <a16:creationId xmlns:a16="http://schemas.microsoft.com/office/drawing/2014/main" id="{2A35B841-0730-3043-3BA5-DA61B3FF4B6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5796284" y="4529893"/>
                <a:ext cx="399069" cy="283549"/>
              </a:xfrm>
              <a:prstGeom prst="rect">
                <a:avLst/>
              </a:prstGeom>
            </p:spPr>
          </p:pic>
          <p:sp>
            <p:nvSpPr>
              <p:cNvPr id="9" name="TextBox 8" descr="The ruins of the bath house today.&#10;">
                <a:extLst>
                  <a:ext uri="{FF2B5EF4-FFF2-40B4-BE49-F238E27FC236}">
                    <a16:creationId xmlns:a16="http://schemas.microsoft.com/office/drawing/2014/main" id="{A49601C6-C0F0-7F55-A8D5-758F5C78CF7E}"/>
                  </a:ext>
                </a:extLst>
              </p:cNvPr>
              <p:cNvSpPr txBox="1"/>
              <p:nvPr/>
            </p:nvSpPr>
            <p:spPr>
              <a:xfrm>
                <a:off x="6137593" y="4500335"/>
                <a:ext cx="4879107" cy="346249"/>
              </a:xfrm>
              <a:prstGeom prst="rect">
                <a:avLst/>
              </a:prstGeom>
              <a:noFill/>
            </p:spPr>
            <p:txBody>
              <a:bodyPr wrap="square">
                <a:spAutoFit/>
              </a:bodyPr>
              <a:lstStyle/>
              <a:p>
                <a:pPr>
                  <a:lnSpc>
                    <a:spcPct val="150000"/>
                  </a:lnSpc>
                </a:pPr>
                <a:r>
                  <a:rPr lang="en-GB" sz="1200" dirty="0">
                    <a:solidFill>
                      <a:srgbClr val="151515"/>
                    </a:solidFill>
                    <a:latin typeface="Linkpen 17a Print" panose="03050602060000000000" pitchFamily="66" charset="77"/>
                    <a:ea typeface="Source Sans Pro"/>
                  </a:rPr>
                  <a:t>The ruins of the bath house today.</a:t>
                </a:r>
              </a:p>
            </p:txBody>
          </p:sp>
        </p:grpSp>
        <p:grpSp>
          <p:nvGrpSpPr>
            <p:cNvPr id="15" name="Group 14">
              <a:extLst>
                <a:ext uri="{FF2B5EF4-FFF2-40B4-BE49-F238E27FC236}">
                  <a16:creationId xmlns:a16="http://schemas.microsoft.com/office/drawing/2014/main" id="{901575EF-A3BD-9691-10D1-2C51DC870576}"/>
                </a:ext>
              </a:extLst>
            </p:cNvPr>
            <p:cNvGrpSpPr/>
            <p:nvPr/>
          </p:nvGrpSpPr>
          <p:grpSpPr>
            <a:xfrm>
              <a:off x="5854044" y="541414"/>
              <a:ext cx="5775648" cy="3847031"/>
              <a:chOff x="5854044" y="541414"/>
              <a:chExt cx="5775648" cy="3847031"/>
            </a:xfrm>
          </p:grpSpPr>
          <p:pic>
            <p:nvPicPr>
              <p:cNvPr id="2" name="Picture 1" descr="&#10;">
                <a:extLst>
                  <a:ext uri="{FF2B5EF4-FFF2-40B4-BE49-F238E27FC236}">
                    <a16:creationId xmlns:a16="http://schemas.microsoft.com/office/drawing/2014/main" id="{5096AB1F-1FB2-91C9-26BF-EFC6BCB654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54044" y="541414"/>
                <a:ext cx="5775648" cy="3847031"/>
              </a:xfrm>
              <a:prstGeom prst="rect">
                <a:avLst/>
              </a:prstGeom>
              <a:ln w="28575">
                <a:solidFill>
                  <a:schemeClr val="tx1"/>
                </a:solidFill>
              </a:ln>
            </p:spPr>
          </p:pic>
          <p:sp>
            <p:nvSpPr>
              <p:cNvPr id="14" name="TextBox 13">
                <a:extLst>
                  <a:ext uri="{FF2B5EF4-FFF2-40B4-BE49-F238E27FC236}">
                    <a16:creationId xmlns:a16="http://schemas.microsoft.com/office/drawing/2014/main" id="{DAEE7F86-2097-4789-E826-D5CBBF42D663}"/>
                  </a:ext>
                </a:extLst>
              </p:cNvPr>
              <p:cNvSpPr txBox="1"/>
              <p:nvPr/>
            </p:nvSpPr>
            <p:spPr>
              <a:xfrm>
                <a:off x="5854044" y="4111446"/>
                <a:ext cx="199262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200" dirty="0">
                    <a:solidFill>
                      <a:srgbClr val="C7BC6F"/>
                    </a:solidFill>
                    <a:latin typeface="Arial" panose="020B0604020202020204" pitchFamily="34" charset="0"/>
                    <a:ea typeface="Calibri"/>
                    <a:cs typeface="Arial" panose="020B0604020202020204" pitchFamily="34" charset="0"/>
                  </a:rPr>
                  <a:t>© Historic England</a:t>
                </a:r>
              </a:p>
            </p:txBody>
          </p:sp>
        </p:grpSp>
      </p:grpSp>
      <p:pic>
        <p:nvPicPr>
          <p:cNvPr id="17" name="Picture 16" descr="An illustration of a Roman solider with a red feathered helmet, a sword on his belt, and large red shield.">
            <a:extLst>
              <a:ext uri="{FF2B5EF4-FFF2-40B4-BE49-F238E27FC236}">
                <a16:creationId xmlns:a16="http://schemas.microsoft.com/office/drawing/2014/main" id="{A628F860-B0C6-7194-89B7-FE3EAF2C51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45337" y="2310449"/>
            <a:ext cx="2678129" cy="5437414"/>
          </a:xfrm>
          <a:prstGeom prst="rect">
            <a:avLst/>
          </a:prstGeom>
        </p:spPr>
      </p:pic>
      <p:sp>
        <p:nvSpPr>
          <p:cNvPr id="4" name="Rectangle 3">
            <a:extLst>
              <a:ext uri="{FF2B5EF4-FFF2-40B4-BE49-F238E27FC236}">
                <a16:creationId xmlns:a16="http://schemas.microsoft.com/office/drawing/2014/main" id="{5ED6D6A9-6B7B-F8E9-17D7-75C66400F357}"/>
              </a:ext>
              <a:ext uri="{C183D7F6-B498-43B3-948B-1728B52AA6E4}">
                <adec:decorative xmlns:adec="http://schemas.microsoft.com/office/drawing/2017/decorative" val="1"/>
              </a:ext>
            </a:extLst>
          </p:cNvPr>
          <p:cNvSpPr/>
          <p:nvPr/>
        </p:nvSpPr>
        <p:spPr>
          <a:xfrm>
            <a:off x="5811141" y="5216156"/>
            <a:ext cx="4617650" cy="905069"/>
          </a:xfrm>
          <a:prstGeom prst="rect">
            <a:avLst/>
          </a:prstGeom>
          <a:solidFill>
            <a:srgbClr val="F9B722"/>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Superclarendon Rg" panose="02060605060000020003" pitchFamily="18" charset="77"/>
              </a:rPr>
              <a:t>Can you spot the evidence of a heated floor system?</a:t>
            </a:r>
          </a:p>
        </p:txBody>
      </p:sp>
      <p:pic>
        <p:nvPicPr>
          <p:cNvPr id="12" name="Picture 11">
            <a:extLst>
              <a:ext uri="{FF2B5EF4-FFF2-40B4-BE49-F238E27FC236}">
                <a16:creationId xmlns:a16="http://schemas.microsoft.com/office/drawing/2014/main" id="{BFD3574A-962C-25DA-0E5F-EDDC1174B31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1193272" y="0"/>
            <a:ext cx="1093304" cy="1038086"/>
          </a:xfrm>
          <a:prstGeom prst="rect">
            <a:avLst/>
          </a:prstGeom>
        </p:spPr>
      </p:pic>
    </p:spTree>
    <p:extLst>
      <p:ext uri="{BB962C8B-B14F-4D97-AF65-F5344CB8AC3E}">
        <p14:creationId xmlns:p14="http://schemas.microsoft.com/office/powerpoint/2010/main" val="39324858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3000"/>
                            </p:stCondLst>
                            <p:childTnLst>
                              <p:par>
                                <p:cTn id="17" presetID="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ppt_x"/>
                                          </p:val>
                                        </p:tav>
                                        <p:tav tm="100000">
                                          <p:val>
                                            <p:strVal val="#ppt_x"/>
                                          </p:val>
                                        </p:tav>
                                      </p:tavLst>
                                    </p:anim>
                                    <p:anim calcmode="lin" valueType="num">
                                      <p:cBhvr additive="base">
                                        <p:cTn id="20" dur="10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4000"/>
                            </p:stCondLst>
                            <p:childTnLst>
                              <p:par>
                                <p:cTn id="22" presetID="2" presetClass="entr" presetSubtype="2"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1000" fill="hold"/>
                                        <p:tgtEl>
                                          <p:spTgt spid="17"/>
                                        </p:tgtEl>
                                        <p:attrNameLst>
                                          <p:attrName>ppt_x</p:attrName>
                                        </p:attrNameLst>
                                      </p:cBhvr>
                                      <p:tavLst>
                                        <p:tav tm="0">
                                          <p:val>
                                            <p:strVal val="1+#ppt_w/2"/>
                                          </p:val>
                                        </p:tav>
                                        <p:tav tm="100000">
                                          <p:val>
                                            <p:strVal val="#ppt_x"/>
                                          </p:val>
                                        </p:tav>
                                      </p:tavLst>
                                    </p:anim>
                                    <p:anim calcmode="lin" valueType="num">
                                      <p:cBhvr additive="base">
                                        <p:cTn id="25" dur="1000" fill="hold"/>
                                        <p:tgtEl>
                                          <p:spTgt spid="17"/>
                                        </p:tgtEl>
                                        <p:attrNameLst>
                                          <p:attrName>ppt_y</p:attrName>
                                        </p:attrNameLst>
                                      </p:cBhvr>
                                      <p:tavLst>
                                        <p:tav tm="0">
                                          <p:val>
                                            <p:strVal val="#ppt_y"/>
                                          </p:val>
                                        </p:tav>
                                        <p:tav tm="100000">
                                          <p:val>
                                            <p:strVal val="#ppt_y"/>
                                          </p:val>
                                        </p:tav>
                                      </p:tavLst>
                                    </p:anim>
                                  </p:childTnLst>
                                </p:cTn>
                              </p:par>
                            </p:childTnLst>
                          </p:cTn>
                        </p:par>
                        <p:par>
                          <p:cTn id="26" fill="hold">
                            <p:stCondLst>
                              <p:cond delay="5000"/>
                            </p:stCondLst>
                            <p:childTnLst>
                              <p:par>
                                <p:cTn id="27" presetID="22" presetClass="entr" presetSubtype="4"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B0F872A-D0D1-A7AF-51A2-C4CDC124934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C69910F-D9A1-DF84-4BBA-0C0BD2075B38}"/>
              </a:ext>
            </a:extLst>
          </p:cNvPr>
          <p:cNvSpPr>
            <a:spLocks noGrp="1"/>
          </p:cNvSpPr>
          <p:nvPr>
            <p:ph type="ctrTitle"/>
          </p:nvPr>
        </p:nvSpPr>
        <p:spPr>
          <a:xfrm>
            <a:off x="3043428" y="-2011681"/>
            <a:ext cx="6105144" cy="1745171"/>
          </a:xfrm>
        </p:spPr>
        <p:txBody>
          <a:bodyPr/>
          <a:lstStyle/>
          <a:p>
            <a:r>
              <a:rPr lang="en-US" dirty="0"/>
              <a:t>Why was </a:t>
            </a:r>
            <a:r>
              <a:rPr lang="en-US" dirty="0" err="1"/>
              <a:t>Wroxeter</a:t>
            </a:r>
            <a:r>
              <a:rPr lang="en-US" dirty="0"/>
              <a:t> important?</a:t>
            </a:r>
          </a:p>
        </p:txBody>
      </p:sp>
      <p:sp>
        <p:nvSpPr>
          <p:cNvPr id="10" name="TextBox 9">
            <a:extLst>
              <a:ext uri="{FF2B5EF4-FFF2-40B4-BE49-F238E27FC236}">
                <a16:creationId xmlns:a16="http://schemas.microsoft.com/office/drawing/2014/main" id="{CBDED1B0-45CD-C717-FE66-E72EA9C2A1C4}"/>
              </a:ext>
            </a:extLst>
          </p:cNvPr>
          <p:cNvSpPr txBox="1"/>
          <p:nvPr/>
        </p:nvSpPr>
        <p:spPr>
          <a:xfrm>
            <a:off x="0" y="-106946"/>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was </a:t>
            </a:r>
            <a:r>
              <a:rPr lang="en-GB" sz="1100" dirty="0" err="1">
                <a:solidFill>
                  <a:schemeClr val="bg1"/>
                </a:solidFill>
                <a:effectLst/>
                <a:latin typeface="Superclarendon Rg" panose="02000505080000020003" pitchFamily="2" charset="77"/>
              </a:rPr>
              <a:t>Wroxeter</a:t>
            </a:r>
            <a:r>
              <a:rPr lang="en-GB" sz="1100" dirty="0">
                <a:solidFill>
                  <a:schemeClr val="bg1"/>
                </a:solidFill>
                <a:effectLst/>
                <a:latin typeface="Superclarendon Rg" panose="02000505080000020003" pitchFamily="2" charset="77"/>
              </a:rPr>
              <a:t> important?</a:t>
            </a:r>
          </a:p>
        </p:txBody>
      </p:sp>
      <p:pic>
        <p:nvPicPr>
          <p:cNvPr id="12" name="Picture 11">
            <a:extLst>
              <a:ext uri="{FF2B5EF4-FFF2-40B4-BE49-F238E27FC236}">
                <a16:creationId xmlns:a16="http://schemas.microsoft.com/office/drawing/2014/main" id="{6CEB9002-188C-67A7-B2A0-1A41A4F9F22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6600" y="0"/>
            <a:ext cx="1409700" cy="1338502"/>
          </a:xfrm>
          <a:prstGeom prst="rect">
            <a:avLst/>
          </a:prstGeom>
        </p:spPr>
      </p:pic>
      <p:sp>
        <p:nvSpPr>
          <p:cNvPr id="4" name="Rectangle 3" descr="An aerial shot showing a reconstruction of Wroxeter.">
            <a:extLst>
              <a:ext uri="{FF2B5EF4-FFF2-40B4-BE49-F238E27FC236}">
                <a16:creationId xmlns:a16="http://schemas.microsoft.com/office/drawing/2014/main" id="{4BF5BDA2-C7AD-B4D2-0427-10B4828B0EA4}"/>
              </a:ext>
            </a:extLst>
          </p:cNvPr>
          <p:cNvSpPr/>
          <p:nvPr/>
        </p:nvSpPr>
        <p:spPr>
          <a:xfrm>
            <a:off x="274320" y="247703"/>
            <a:ext cx="11640312" cy="63157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35F7497B-3C02-E53C-FA40-C5ABEF53EB4B}"/>
              </a:ext>
            </a:extLst>
          </p:cNvPr>
          <p:cNvSpPr txBox="1"/>
          <p:nvPr/>
        </p:nvSpPr>
        <p:spPr>
          <a:xfrm>
            <a:off x="10405351" y="6286500"/>
            <a:ext cx="1844439" cy="276999"/>
          </a:xfrm>
          <a:prstGeom prst="rect">
            <a:avLst/>
          </a:prstGeom>
          <a:noFill/>
        </p:spPr>
        <p:txBody>
          <a:bodyPr wrap="square">
            <a:spAutoFit/>
          </a:bodyPr>
          <a:lstStyle/>
          <a:p>
            <a:r>
              <a:rPr lang="en-GB" sz="1200" dirty="0">
                <a:solidFill>
                  <a:srgbClr val="C7BC6F"/>
                </a:solidFill>
                <a:latin typeface="Arial" panose="020B0604020202020204" pitchFamily="34" charset="0"/>
                <a:cs typeface="Arial" panose="020B0604020202020204" pitchFamily="34" charset="0"/>
              </a:rPr>
              <a:t>© Historic England</a:t>
            </a:r>
          </a:p>
        </p:txBody>
      </p:sp>
    </p:spTree>
    <p:extLst>
      <p:ext uri="{BB962C8B-B14F-4D97-AF65-F5344CB8AC3E}">
        <p14:creationId xmlns:p14="http://schemas.microsoft.com/office/powerpoint/2010/main" val="2647114478"/>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48E892E-D2D0-76E5-F136-35FC0E2D76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AC17DE-6956-6435-D25D-3FD63F15A1F0}"/>
              </a:ext>
            </a:extLst>
          </p:cNvPr>
          <p:cNvSpPr>
            <a:spLocks noGrp="1"/>
          </p:cNvSpPr>
          <p:nvPr>
            <p:ph type="ctrTitle"/>
          </p:nvPr>
        </p:nvSpPr>
        <p:spPr>
          <a:xfrm>
            <a:off x="3027884" y="-1459508"/>
            <a:ext cx="5223769" cy="739406"/>
          </a:xfrm>
        </p:spPr>
        <p:txBody>
          <a:bodyPr>
            <a:normAutofit fontScale="90000"/>
          </a:bodyPr>
          <a:lstStyle/>
          <a:p>
            <a:r>
              <a:rPr lang="en-US" dirty="0"/>
              <a:t>Closer to home</a:t>
            </a:r>
          </a:p>
        </p:txBody>
      </p:sp>
      <p:sp>
        <p:nvSpPr>
          <p:cNvPr id="10" name="TextBox 9">
            <a:extLst>
              <a:ext uri="{FF2B5EF4-FFF2-40B4-BE49-F238E27FC236}">
                <a16:creationId xmlns:a16="http://schemas.microsoft.com/office/drawing/2014/main" id="{3AD3862F-FA7C-991F-3236-E81AA4641FEE}"/>
              </a:ext>
            </a:extLst>
          </p:cNvPr>
          <p:cNvSpPr txBox="1"/>
          <p:nvPr/>
        </p:nvSpPr>
        <p:spPr>
          <a:xfrm>
            <a:off x="0" y="-106946"/>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was </a:t>
            </a:r>
            <a:r>
              <a:rPr lang="en-GB" sz="1100" dirty="0" err="1">
                <a:solidFill>
                  <a:schemeClr val="bg1"/>
                </a:solidFill>
                <a:effectLst/>
                <a:latin typeface="Superclarendon Rg" panose="02000505080000020003" pitchFamily="2" charset="77"/>
              </a:rPr>
              <a:t>Wroxeter</a:t>
            </a:r>
            <a:r>
              <a:rPr lang="en-GB" sz="1100" dirty="0">
                <a:solidFill>
                  <a:schemeClr val="bg1"/>
                </a:solidFill>
                <a:effectLst/>
                <a:latin typeface="Superclarendon Rg" panose="02000505080000020003" pitchFamily="2" charset="77"/>
              </a:rPr>
              <a:t> important?</a:t>
            </a:r>
          </a:p>
        </p:txBody>
      </p:sp>
      <p:sp>
        <p:nvSpPr>
          <p:cNvPr id="5" name="Title 1">
            <a:extLst>
              <a:ext uri="{FF2B5EF4-FFF2-40B4-BE49-F238E27FC236}">
                <a16:creationId xmlns:a16="http://schemas.microsoft.com/office/drawing/2014/main" id="{F4740F9B-2FED-9FEA-3A2C-00381163BC8A}"/>
              </a:ext>
            </a:extLst>
          </p:cNvPr>
          <p:cNvSpPr txBox="1">
            <a:spLocks/>
          </p:cNvSpPr>
          <p:nvPr/>
        </p:nvSpPr>
        <p:spPr>
          <a:xfrm>
            <a:off x="447005" y="323292"/>
            <a:ext cx="672023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300" dirty="0">
                <a:ln w="12700">
                  <a:noFill/>
                </a:ln>
                <a:latin typeface="Superclarendon Rg" panose="02060605060000020003" pitchFamily="18" charset="77"/>
              </a:rPr>
              <a:t>Closer to home</a:t>
            </a:r>
          </a:p>
        </p:txBody>
      </p:sp>
      <p:sp>
        <p:nvSpPr>
          <p:cNvPr id="16" name="TextBox 15">
            <a:extLst>
              <a:ext uri="{FF2B5EF4-FFF2-40B4-BE49-F238E27FC236}">
                <a16:creationId xmlns:a16="http://schemas.microsoft.com/office/drawing/2014/main" id="{694D0E11-AA1E-A7E2-7CED-03DCDCC2B0B3}"/>
              </a:ext>
            </a:extLst>
          </p:cNvPr>
          <p:cNvSpPr txBox="1"/>
          <p:nvPr/>
        </p:nvSpPr>
        <p:spPr>
          <a:xfrm>
            <a:off x="567440" y="1293165"/>
            <a:ext cx="4449317"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Closer to the modern town centre of Telford, a Roman settlement (</a:t>
            </a:r>
            <a:r>
              <a:rPr lang="en-GB" dirty="0" err="1">
                <a:latin typeface="Linkpen 17a Print" panose="03050602060000000000" pitchFamily="66" charset="77"/>
              </a:rPr>
              <a:t>Uxacona</a:t>
            </a:r>
            <a:r>
              <a:rPr lang="en-GB" dirty="0">
                <a:latin typeface="Linkpen 17a Print" panose="03050602060000000000" pitchFamily="66" charset="77"/>
              </a:rPr>
              <a:t>) existed near Redhill, north of </a:t>
            </a:r>
            <a:r>
              <a:rPr lang="en-GB" dirty="0" err="1">
                <a:latin typeface="Linkpen 17a Print" panose="03050602060000000000" pitchFamily="66" charset="77"/>
              </a:rPr>
              <a:t>Priorslee</a:t>
            </a:r>
            <a:r>
              <a:rPr lang="en-GB" dirty="0">
                <a:latin typeface="Linkpen 17a Print" panose="03050602060000000000" pitchFamily="66" charset="77"/>
              </a:rPr>
              <a:t>. This was connected to one of the main Roman roads at that time – Watling Street.</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settlement consisted of an enclosure, surrounded by a small defensive ditch. </a:t>
            </a:r>
          </a:p>
        </p:txBody>
      </p:sp>
      <p:pic>
        <p:nvPicPr>
          <p:cNvPr id="26" name="magnifying glass" descr="Magnifying glass.">
            <a:extLst>
              <a:ext uri="{FF2B5EF4-FFF2-40B4-BE49-F238E27FC236}">
                <a16:creationId xmlns:a16="http://schemas.microsoft.com/office/drawing/2014/main" id="{860D67B6-9AD6-462E-7688-12E3101A1B22}"/>
              </a:ext>
              <a:ext uri="{C183D7F6-B498-43B3-948B-1728B52AA6E4}">
                <adec:decorative xmlns:adec="http://schemas.microsoft.com/office/drawing/2017/decorative" val="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955576">
            <a:off x="5021214" y="3661168"/>
            <a:ext cx="1309263" cy="1527474"/>
          </a:xfrm>
          <a:prstGeom prst="rect">
            <a:avLst/>
          </a:prstGeom>
        </p:spPr>
      </p:pic>
      <p:grpSp>
        <p:nvGrpSpPr>
          <p:cNvPr id="35" name="map portrait" descr="Map of Roman roads in Britain">
            <a:extLst>
              <a:ext uri="{FF2B5EF4-FFF2-40B4-BE49-F238E27FC236}">
                <a16:creationId xmlns:a16="http://schemas.microsoft.com/office/drawing/2014/main" id="{637056BE-F20E-8AAA-9086-523053EBD0BD}"/>
              </a:ext>
            </a:extLst>
          </p:cNvPr>
          <p:cNvGrpSpPr/>
          <p:nvPr/>
        </p:nvGrpSpPr>
        <p:grpSpPr>
          <a:xfrm>
            <a:off x="6516155" y="381420"/>
            <a:ext cx="5390737" cy="6112054"/>
            <a:chOff x="6516155" y="381420"/>
            <a:chExt cx="5390737" cy="6112054"/>
          </a:xfrm>
        </p:grpSpPr>
        <p:pic>
          <p:nvPicPr>
            <p:cNvPr id="3" name="Picture 2">
              <a:extLst>
                <a:ext uri="{FF2B5EF4-FFF2-40B4-BE49-F238E27FC236}">
                  <a16:creationId xmlns:a16="http://schemas.microsoft.com/office/drawing/2014/main" id="{9457E240-8514-2349-7627-36D0FF3F6C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6155" y="381420"/>
              <a:ext cx="5223769" cy="6112054"/>
            </a:xfrm>
            <a:prstGeom prst="rect">
              <a:avLst/>
            </a:prstGeom>
            <a:ln w="28575">
              <a:solidFill>
                <a:schemeClr val="accent1">
                  <a:shade val="15000"/>
                </a:schemeClr>
              </a:solidFill>
            </a:ln>
          </p:spPr>
        </p:pic>
        <p:grpSp>
          <p:nvGrpSpPr>
            <p:cNvPr id="13" name="Group 12">
              <a:extLst>
                <a:ext uri="{FF2B5EF4-FFF2-40B4-BE49-F238E27FC236}">
                  <a16:creationId xmlns:a16="http://schemas.microsoft.com/office/drawing/2014/main" id="{0E61E4D4-72DF-40C3-1988-C56A5C3B1D20}"/>
                </a:ext>
              </a:extLst>
            </p:cNvPr>
            <p:cNvGrpSpPr/>
            <p:nvPr/>
          </p:nvGrpSpPr>
          <p:grpSpPr>
            <a:xfrm>
              <a:off x="6746829" y="5861419"/>
              <a:ext cx="5160063" cy="623248"/>
              <a:chOff x="5856637" y="4500335"/>
              <a:chExt cx="5160063" cy="623248"/>
            </a:xfrm>
          </p:grpSpPr>
          <p:pic>
            <p:nvPicPr>
              <p:cNvPr id="8" name="Picture 7">
                <a:extLst>
                  <a:ext uri="{FF2B5EF4-FFF2-40B4-BE49-F238E27FC236}">
                    <a16:creationId xmlns:a16="http://schemas.microsoft.com/office/drawing/2014/main" id="{616D42CF-F131-3175-A7DA-5063FB49111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798877" y="4670185"/>
                <a:ext cx="399069" cy="283549"/>
              </a:xfrm>
              <a:prstGeom prst="rect">
                <a:avLst/>
              </a:prstGeom>
            </p:spPr>
          </p:pic>
          <p:sp>
            <p:nvSpPr>
              <p:cNvPr id="9" name="TextBox 8" descr="A map of Roman roads in Britain&#10;">
                <a:extLst>
                  <a:ext uri="{FF2B5EF4-FFF2-40B4-BE49-F238E27FC236}">
                    <a16:creationId xmlns:a16="http://schemas.microsoft.com/office/drawing/2014/main" id="{9BEF7BAC-8030-F395-0C54-2EF8FB5CD32F}"/>
                  </a:ext>
                </a:extLst>
              </p:cNvPr>
              <p:cNvSpPr txBox="1"/>
              <p:nvPr/>
            </p:nvSpPr>
            <p:spPr>
              <a:xfrm>
                <a:off x="6137593" y="4500335"/>
                <a:ext cx="4879107" cy="623248"/>
              </a:xfrm>
              <a:prstGeom prst="rect">
                <a:avLst/>
              </a:prstGeom>
              <a:noFill/>
            </p:spPr>
            <p:txBody>
              <a:bodyPr wrap="square">
                <a:spAutoFit/>
              </a:bodyPr>
              <a:lstStyle/>
              <a:p>
                <a:pPr>
                  <a:lnSpc>
                    <a:spcPct val="150000"/>
                  </a:lnSpc>
                </a:pPr>
                <a:r>
                  <a:rPr lang="en-GB" sz="1150" dirty="0">
                    <a:solidFill>
                      <a:srgbClr val="151515"/>
                    </a:solidFill>
                    <a:latin typeface="Linkpen 17a Print" panose="03050602060000000000" pitchFamily="66" charset="77"/>
                    <a:ea typeface="Source Sans Pro"/>
                  </a:rPr>
                  <a:t>Map of Roman roads in Britain, produced by Herman Moll and William Stukeley- 1724.</a:t>
                </a:r>
              </a:p>
            </p:txBody>
          </p:sp>
        </p:grpSp>
      </p:grpSp>
      <p:pic>
        <p:nvPicPr>
          <p:cNvPr id="12" name="Picture 11">
            <a:extLst>
              <a:ext uri="{FF2B5EF4-FFF2-40B4-BE49-F238E27FC236}">
                <a16:creationId xmlns:a16="http://schemas.microsoft.com/office/drawing/2014/main" id="{2D6ED147-16F8-E36B-4671-82E382351855}"/>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1193272" y="0"/>
            <a:ext cx="1093304" cy="1038086"/>
          </a:xfrm>
          <a:prstGeom prst="rect">
            <a:avLst/>
          </a:prstGeom>
        </p:spPr>
      </p:pic>
      <p:grpSp>
        <p:nvGrpSpPr>
          <p:cNvPr id="28" name="Back button" descr="Back button">
            <a:extLst>
              <a:ext uri="{FF2B5EF4-FFF2-40B4-BE49-F238E27FC236}">
                <a16:creationId xmlns:a16="http://schemas.microsoft.com/office/drawing/2014/main" id="{8CB4E23A-BDEC-7EB3-AFA7-3A324EF87EB6}"/>
              </a:ext>
            </a:extLst>
          </p:cNvPr>
          <p:cNvGrpSpPr/>
          <p:nvPr/>
        </p:nvGrpSpPr>
        <p:grpSpPr>
          <a:xfrm>
            <a:off x="-311378" y="-134070"/>
            <a:ext cx="12472988" cy="7100888"/>
            <a:chOff x="-314999" y="-1101814"/>
            <a:chExt cx="12472988" cy="7100888"/>
          </a:xfrm>
        </p:grpSpPr>
        <p:sp>
          <p:nvSpPr>
            <p:cNvPr id="29" name="Rectangle black">
              <a:extLst>
                <a:ext uri="{FF2B5EF4-FFF2-40B4-BE49-F238E27FC236}">
                  <a16:creationId xmlns:a16="http://schemas.microsoft.com/office/drawing/2014/main" id="{F3CCD5CB-9E4E-65F8-D552-C65F07B057F1}"/>
                </a:ext>
              </a:extLst>
            </p:cNvPr>
            <p:cNvSpPr/>
            <p:nvPr/>
          </p:nvSpPr>
          <p:spPr>
            <a:xfrm>
              <a:off x="-314999" y="-1101814"/>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back">
              <a:extLst>
                <a:ext uri="{FF2B5EF4-FFF2-40B4-BE49-F238E27FC236}">
                  <a16:creationId xmlns:a16="http://schemas.microsoft.com/office/drawing/2014/main" id="{C58A79F0-60AD-3F89-4E0F-5D8650F377CD}"/>
                </a:ext>
              </a:extLst>
            </p:cNvPr>
            <p:cNvSpPr txBox="1">
              <a:spLocks/>
            </p:cNvSpPr>
            <p:nvPr/>
          </p:nvSpPr>
          <p:spPr>
            <a:xfrm>
              <a:off x="9823676" y="-977100"/>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34" name="Group 33" descr="A zoomed in section of a map showing Roman roads in Britain.">
            <a:extLst>
              <a:ext uri="{FF2B5EF4-FFF2-40B4-BE49-F238E27FC236}">
                <a16:creationId xmlns:a16="http://schemas.microsoft.com/office/drawing/2014/main" id="{0621ACA1-6D0B-7BF9-A153-DA43B855826A}"/>
              </a:ext>
            </a:extLst>
          </p:cNvPr>
          <p:cNvGrpSpPr/>
          <p:nvPr/>
        </p:nvGrpSpPr>
        <p:grpSpPr>
          <a:xfrm>
            <a:off x="2792100" y="1609738"/>
            <a:ext cx="6607801" cy="3638525"/>
            <a:chOff x="7959057" y="4351359"/>
            <a:chExt cx="5433929" cy="3179427"/>
          </a:xfrm>
        </p:grpSpPr>
        <p:pic>
          <p:nvPicPr>
            <p:cNvPr id="31" name="Picture 30">
              <a:extLst>
                <a:ext uri="{FF2B5EF4-FFF2-40B4-BE49-F238E27FC236}">
                  <a16:creationId xmlns:a16="http://schemas.microsoft.com/office/drawing/2014/main" id="{5FCAC261-CD6C-634A-08B4-F21B12C4988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7959057" y="4351359"/>
              <a:ext cx="5433929" cy="3179427"/>
            </a:xfrm>
            <a:prstGeom prst="rect">
              <a:avLst/>
            </a:prstGeom>
            <a:effectLst>
              <a:outerShdw blurRad="50800" dist="84732" dir="3120000" algn="ctr" rotWithShape="0">
                <a:srgbClr val="000000">
                  <a:alpha val="43137"/>
                </a:srgbClr>
              </a:outerShdw>
            </a:effectLst>
          </p:spPr>
        </p:pic>
        <p:sp>
          <p:nvSpPr>
            <p:cNvPr id="32" name="Oval 31" descr="A circle showing the location of Wroxeter on a map. ">
              <a:extLst>
                <a:ext uri="{FF2B5EF4-FFF2-40B4-BE49-F238E27FC236}">
                  <a16:creationId xmlns:a16="http://schemas.microsoft.com/office/drawing/2014/main" id="{96642A5C-C8B6-2C7A-05AB-A5F0FF11E57A}"/>
                </a:ext>
              </a:extLst>
            </p:cNvPr>
            <p:cNvSpPr/>
            <p:nvPr/>
          </p:nvSpPr>
          <p:spPr>
            <a:xfrm>
              <a:off x="9729968" y="5450246"/>
              <a:ext cx="394283" cy="394283"/>
            </a:xfrm>
            <a:prstGeom prst="ellipse">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Oval 32" descr="A circle showing the location of Uxacona on a map. ">
              <a:extLst>
                <a:ext uri="{FF2B5EF4-FFF2-40B4-BE49-F238E27FC236}">
                  <a16:creationId xmlns:a16="http://schemas.microsoft.com/office/drawing/2014/main" id="{ECC2D7F3-98B6-872F-CE9E-4F8AB9B6828C}"/>
                </a:ext>
              </a:extLst>
            </p:cNvPr>
            <p:cNvSpPr/>
            <p:nvPr/>
          </p:nvSpPr>
          <p:spPr>
            <a:xfrm>
              <a:off x="10158359" y="5762863"/>
              <a:ext cx="394283" cy="394283"/>
            </a:xfrm>
            <a:prstGeom prst="ellipse">
              <a:avLst/>
            </a:prstGeom>
            <a:solidFill>
              <a:srgbClr val="00B0F0">
                <a:alpha val="5856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27693559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fade">
                                      <p:cBhvr>
                                        <p:cTn id="11" dur="1000"/>
                                        <p:tgtEl>
                                          <p:spTgt spid="16">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animEffect transition="in" filter="fade">
                                      <p:cBhvr>
                                        <p:cTn id="15" dur="1000"/>
                                        <p:tgtEl>
                                          <p:spTgt spid="16">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1000"/>
                                        <p:tgtEl>
                                          <p:spTgt spid="35"/>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26"/>
                    </p:tgtEl>
                  </p:cond>
                </p:stCondLst>
                <p:endSync evt="end" delay="0">
                  <p:rtn val="all"/>
                </p:endSync>
                <p:childTnLst>
                  <p:par>
                    <p:cTn id="25" fill="hold">
                      <p:stCondLst>
                        <p:cond delay="0"/>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childTnLst>
                                </p:cTn>
                              </p:par>
                              <p:par>
                                <p:cTn id="31" presetID="10"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childTnLst>
              </p:cTn>
              <p:nextCondLst>
                <p:cond evt="onClick" delay="0">
                  <p:tgtEl>
                    <p:spTgt spid="26"/>
                  </p:tgtEl>
                </p:cond>
              </p:nextCondLst>
            </p:seq>
            <p:seq concurrent="1" nextAc="seek">
              <p:cTn id="34" restart="whenNotActive" fill="hold" evtFilter="cancelBubble" nodeType="interactiveSeq">
                <p:stCondLst>
                  <p:cond evt="onClick" delay="0">
                    <p:tgtEl>
                      <p:spTgt spid="28"/>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28"/>
                                        </p:tgtEl>
                                      </p:cBhvr>
                                    </p:animEffect>
                                    <p:set>
                                      <p:cBhvr>
                                        <p:cTn id="39" dur="1" fill="hold">
                                          <p:stCondLst>
                                            <p:cond delay="499"/>
                                          </p:stCondLst>
                                        </p:cTn>
                                        <p:tgtEl>
                                          <p:spTgt spid="28"/>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34"/>
                                        </p:tgtEl>
                                      </p:cBhvr>
                                    </p:animEffect>
                                    <p:set>
                                      <p:cBhvr>
                                        <p:cTn id="42"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bldLst>
      <p:bldP spid="5" grpId="0"/>
      <p:bldP spid="16"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83373AA0-7E67-0396-2249-D3E3C215D12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DED7B22-916D-6821-6066-43BE901604F7}"/>
              </a:ext>
            </a:extLst>
          </p:cNvPr>
          <p:cNvSpPr>
            <a:spLocks noGrp="1"/>
          </p:cNvSpPr>
          <p:nvPr>
            <p:ph type="ctrTitle"/>
          </p:nvPr>
        </p:nvSpPr>
        <p:spPr>
          <a:xfrm>
            <a:off x="2898648" y="-1346631"/>
            <a:ext cx="7385304" cy="978566"/>
          </a:xfrm>
        </p:spPr>
        <p:txBody>
          <a:bodyPr/>
          <a:lstStyle/>
          <a:p>
            <a:r>
              <a:rPr lang="en-US" dirty="0"/>
              <a:t>Discoveries at </a:t>
            </a:r>
            <a:r>
              <a:rPr lang="en-US" dirty="0" err="1"/>
              <a:t>Uxacona</a:t>
            </a:r>
            <a:endParaRPr lang="en-US" dirty="0"/>
          </a:p>
        </p:txBody>
      </p:sp>
      <p:sp>
        <p:nvSpPr>
          <p:cNvPr id="10" name="TextBox 9">
            <a:extLst>
              <a:ext uri="{FF2B5EF4-FFF2-40B4-BE49-F238E27FC236}">
                <a16:creationId xmlns:a16="http://schemas.microsoft.com/office/drawing/2014/main" id="{67518FC1-1994-B977-AE60-0B4019837FB8}"/>
              </a:ext>
            </a:extLst>
          </p:cNvPr>
          <p:cNvSpPr txBox="1"/>
          <p:nvPr/>
        </p:nvSpPr>
        <p:spPr>
          <a:xfrm>
            <a:off x="0" y="-106946"/>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a:t>
            </a:r>
            <a:r>
              <a:rPr lang="en-GB" sz="1100" dirty="0" err="1">
                <a:solidFill>
                  <a:schemeClr val="bg1"/>
                </a:solidFill>
                <a:effectLst/>
                <a:latin typeface="Superclarendon Rg" panose="02000505080000020003" pitchFamily="2" charset="77"/>
              </a:rPr>
              <a:t>Uxacona</a:t>
            </a:r>
            <a:r>
              <a:rPr lang="en-GB" sz="1100" dirty="0">
                <a:solidFill>
                  <a:schemeClr val="bg1"/>
                </a:solidFill>
                <a:effectLst/>
                <a:latin typeface="Superclarendon Rg" panose="02000505080000020003" pitchFamily="2" charset="77"/>
              </a:rPr>
              <a:t>?</a:t>
            </a:r>
          </a:p>
        </p:txBody>
      </p:sp>
      <p:sp>
        <p:nvSpPr>
          <p:cNvPr id="5" name="Title 1">
            <a:extLst>
              <a:ext uri="{FF2B5EF4-FFF2-40B4-BE49-F238E27FC236}">
                <a16:creationId xmlns:a16="http://schemas.microsoft.com/office/drawing/2014/main" id="{C4FDC1BF-7787-AEBF-E2E5-EDCA2502877D}"/>
              </a:ext>
            </a:extLst>
          </p:cNvPr>
          <p:cNvSpPr txBox="1">
            <a:spLocks/>
          </p:cNvSpPr>
          <p:nvPr/>
        </p:nvSpPr>
        <p:spPr>
          <a:xfrm>
            <a:off x="515117" y="410923"/>
            <a:ext cx="935739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Discoveries at </a:t>
            </a:r>
            <a:r>
              <a:rPr lang="en-GB" sz="4000" dirty="0" err="1">
                <a:ln w="12700">
                  <a:noFill/>
                </a:ln>
                <a:latin typeface="Superclarendon Rg" panose="02060605060000020003" pitchFamily="18" charset="77"/>
              </a:rPr>
              <a:t>Uxacona</a:t>
            </a:r>
            <a:endParaRPr lang="en-GB" sz="4000" dirty="0">
              <a:ln w="12700">
                <a:noFill/>
              </a:ln>
              <a:latin typeface="Superclarendon Rg" panose="02060605060000020003" pitchFamily="18" charset="77"/>
            </a:endParaRPr>
          </a:p>
        </p:txBody>
      </p:sp>
      <p:sp>
        <p:nvSpPr>
          <p:cNvPr id="16" name="TextBox 15">
            <a:extLst>
              <a:ext uri="{FF2B5EF4-FFF2-40B4-BE49-F238E27FC236}">
                <a16:creationId xmlns:a16="http://schemas.microsoft.com/office/drawing/2014/main" id="{4DAE3BD4-C728-719C-8178-E8C8BF927743}"/>
              </a:ext>
            </a:extLst>
          </p:cNvPr>
          <p:cNvSpPr txBox="1"/>
          <p:nvPr/>
        </p:nvSpPr>
        <p:spPr>
          <a:xfrm>
            <a:off x="515117" y="1240768"/>
            <a:ext cx="6349349" cy="190077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Excavations in 2011 revealed a wealth of incredible finds!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Up to 5 buildings would have sat within the enclosure, with 8 fired clay ovens, which perhaps hints at commercial activity – maybe a bakery for passing soldiers. Could it have been Britain’s first Greggs?</a:t>
            </a:r>
          </a:p>
        </p:txBody>
      </p:sp>
      <p:sp>
        <p:nvSpPr>
          <p:cNvPr id="24" name="TextBox 23">
            <a:extLst>
              <a:ext uri="{FF2B5EF4-FFF2-40B4-BE49-F238E27FC236}">
                <a16:creationId xmlns:a16="http://schemas.microsoft.com/office/drawing/2014/main" id="{C9281C9A-D222-3803-B9CF-6DC8E234D4A8}"/>
              </a:ext>
            </a:extLst>
          </p:cNvPr>
          <p:cNvSpPr txBox="1"/>
          <p:nvPr/>
        </p:nvSpPr>
        <p:spPr>
          <a:xfrm>
            <a:off x="513837" y="3434022"/>
            <a:ext cx="3847846" cy="2585323"/>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Large amounts of pottery and coins were also discovered – such as the examples shown here. Amazingly, the stamp on this vase reveals this item was produced in Spain! This suggests how important international trade was at this time.</a:t>
            </a:r>
            <a:endParaRPr lang="en-GB" sz="1600" dirty="0">
              <a:latin typeface="Linkpen 17a Print" panose="03050602060000000000" pitchFamily="66" charset="77"/>
              <a:ea typeface="Calibri" panose="020F0502020204030204"/>
              <a:cs typeface="Calibri" panose="020F0502020204030204"/>
            </a:endParaRPr>
          </a:p>
          <a:p>
            <a:endParaRPr lang="en-US" dirty="0"/>
          </a:p>
        </p:txBody>
      </p:sp>
      <p:pic>
        <p:nvPicPr>
          <p:cNvPr id="23" name="Picture 22" descr="An illustration of a male archeaologist wearing a green hat, glasses, a green shirt and jeans with his left hand on his hip and his right hand motioning towards the right.">
            <a:extLst>
              <a:ext uri="{FF2B5EF4-FFF2-40B4-BE49-F238E27FC236}">
                <a16:creationId xmlns:a16="http://schemas.microsoft.com/office/drawing/2014/main" id="{68AF70E0-A51F-EC43-832A-6CFEA32903B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176591" y="3423978"/>
            <a:ext cx="3184908" cy="6355747"/>
          </a:xfrm>
          <a:prstGeom prst="rect">
            <a:avLst/>
          </a:prstGeom>
        </p:spPr>
      </p:pic>
      <p:grpSp>
        <p:nvGrpSpPr>
          <p:cNvPr id="4" name="Group 3" descr="Diagrams of pottery found at Uxacona.">
            <a:extLst>
              <a:ext uri="{FF2B5EF4-FFF2-40B4-BE49-F238E27FC236}">
                <a16:creationId xmlns:a16="http://schemas.microsoft.com/office/drawing/2014/main" id="{6DE0A4F1-CB7D-5F74-58A7-B79B616A72B5}"/>
              </a:ext>
            </a:extLst>
          </p:cNvPr>
          <p:cNvGrpSpPr/>
          <p:nvPr/>
        </p:nvGrpSpPr>
        <p:grpSpPr>
          <a:xfrm>
            <a:off x="7466563" y="314395"/>
            <a:ext cx="8501949" cy="6120901"/>
            <a:chOff x="7451663" y="276237"/>
            <a:chExt cx="8501949" cy="6120901"/>
          </a:xfrm>
        </p:grpSpPr>
        <p:sp>
          <p:nvSpPr>
            <p:cNvPr id="3" name="TextBox 2">
              <a:extLst>
                <a:ext uri="{FF2B5EF4-FFF2-40B4-BE49-F238E27FC236}">
                  <a16:creationId xmlns:a16="http://schemas.microsoft.com/office/drawing/2014/main" id="{F13262DA-BD35-B0CB-85B6-E315351D31D0}"/>
                </a:ext>
              </a:extLst>
            </p:cNvPr>
            <p:cNvSpPr txBox="1"/>
            <p:nvPr/>
          </p:nvSpPr>
          <p:spPr>
            <a:xfrm>
              <a:off x="9857612" y="276237"/>
              <a:ext cx="6096000" cy="261610"/>
            </a:xfrm>
            <a:prstGeom prst="rect">
              <a:avLst/>
            </a:prstGeom>
            <a:noFill/>
          </p:spPr>
          <p:txBody>
            <a:bodyPr wrap="square">
              <a:spAutoFit/>
            </a:bodyPr>
            <a:lstStyle/>
            <a:p>
              <a:r>
                <a:rPr lang="en-GB" sz="1100" dirty="0">
                  <a:solidFill>
                    <a:schemeClr val="bg1">
                      <a:lumMod val="85000"/>
                    </a:schemeClr>
                  </a:solidFill>
                  <a:effectLst/>
                  <a:latin typeface="Arial" panose="020B0604020202020204" pitchFamily="34" charset="0"/>
                  <a:cs typeface="Arial" panose="020B0604020202020204" pitchFamily="34" charset="0"/>
                </a:rPr>
                <a:t>© Worcestershire Archaeology</a:t>
              </a:r>
            </a:p>
          </p:txBody>
        </p:sp>
        <p:pic>
          <p:nvPicPr>
            <p:cNvPr id="2" name="Content Placeholder 4" descr="A drawing of a vase&#10;&#10;Description automatically generated with medium confidence">
              <a:extLst>
                <a:ext uri="{FF2B5EF4-FFF2-40B4-BE49-F238E27FC236}">
                  <a16:creationId xmlns:a16="http://schemas.microsoft.com/office/drawing/2014/main" id="{4136BB1E-9DD9-610F-0E72-0BCC72EA0167}"/>
                </a:ext>
              </a:extLst>
            </p:cNvPr>
            <p:cNvPicPr>
              <a:picLocks noChangeAspect="1"/>
            </p:cNvPicPr>
            <p:nvPr/>
          </p:nvPicPr>
          <p:blipFill>
            <a:blip r:embed="rId5"/>
            <a:stretch>
              <a:fillRect/>
            </a:stretch>
          </p:blipFill>
          <p:spPr>
            <a:xfrm>
              <a:off x="7451663" y="460142"/>
              <a:ext cx="4054906" cy="5936996"/>
            </a:xfrm>
            <a:prstGeom prst="rect">
              <a:avLst/>
            </a:prstGeom>
          </p:spPr>
        </p:pic>
      </p:grpSp>
      <p:pic>
        <p:nvPicPr>
          <p:cNvPr id="12" name="Picture 11">
            <a:extLst>
              <a:ext uri="{FF2B5EF4-FFF2-40B4-BE49-F238E27FC236}">
                <a16:creationId xmlns:a16="http://schemas.microsoft.com/office/drawing/2014/main" id="{3F23A6A4-DCB1-03B9-6714-B1911141403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1098696" y="5819194"/>
            <a:ext cx="1093304" cy="1038086"/>
          </a:xfrm>
          <a:prstGeom prst="rect">
            <a:avLst/>
          </a:prstGeom>
        </p:spPr>
      </p:pic>
    </p:spTree>
    <p:extLst>
      <p:ext uri="{BB962C8B-B14F-4D97-AF65-F5344CB8AC3E}">
        <p14:creationId xmlns:p14="http://schemas.microsoft.com/office/powerpoint/2010/main" val="163514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fade">
                                      <p:cBhvr>
                                        <p:cTn id="11" dur="1000"/>
                                        <p:tgtEl>
                                          <p:spTgt spid="16">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animEffect transition="in" filter="fade">
                                      <p:cBhvr>
                                        <p:cTn id="15" dur="1000"/>
                                        <p:tgtEl>
                                          <p:spTgt spid="16">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childTnLst>
                                </p:cTn>
                              </p:par>
                            </p:childTnLst>
                          </p:cTn>
                        </p:par>
                        <p:par>
                          <p:cTn id="20" fill="hold">
                            <p:stCondLst>
                              <p:cond delay="40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ppt_x"/>
                                          </p:val>
                                        </p:tav>
                                        <p:tav tm="100000">
                                          <p:val>
                                            <p:strVal val="#ppt_x"/>
                                          </p:val>
                                        </p:tav>
                                      </p:tavLst>
                                    </p:anim>
                                    <p:anim calcmode="lin" valueType="num">
                                      <p:cBhvr additive="base">
                                        <p:cTn id="24" dur="10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5000"/>
                            </p:stCondLst>
                            <p:childTnLst>
                              <p:par>
                                <p:cTn id="26" presetID="2" presetClass="entr" presetSubtype="4"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ppt_x"/>
                                          </p:val>
                                        </p:tav>
                                        <p:tav tm="100000">
                                          <p:val>
                                            <p:strVal val="#ppt_x"/>
                                          </p:val>
                                        </p:tav>
                                      </p:tavLst>
                                    </p:anim>
                                    <p:anim calcmode="lin" valueType="num">
                                      <p:cBhvr additive="base">
                                        <p:cTn id="29"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91BFF379-17B1-9150-DD6C-85DA38BF1BC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6B1BA66-2BA9-6CCA-3137-0C1B4CD17A45}"/>
              </a:ext>
            </a:extLst>
          </p:cNvPr>
          <p:cNvSpPr>
            <a:spLocks noGrp="1"/>
          </p:cNvSpPr>
          <p:nvPr>
            <p:ph type="ctrTitle"/>
          </p:nvPr>
        </p:nvSpPr>
        <p:spPr>
          <a:xfrm>
            <a:off x="2988564" y="-1184824"/>
            <a:ext cx="6214872" cy="849059"/>
          </a:xfrm>
        </p:spPr>
        <p:txBody>
          <a:bodyPr>
            <a:normAutofit fontScale="90000"/>
          </a:bodyPr>
          <a:lstStyle/>
          <a:p>
            <a:r>
              <a:rPr lang="en-US" dirty="0"/>
              <a:t>Roman Departure</a:t>
            </a:r>
          </a:p>
        </p:txBody>
      </p:sp>
      <p:sp>
        <p:nvSpPr>
          <p:cNvPr id="10" name="TextBox 9">
            <a:extLst>
              <a:ext uri="{FF2B5EF4-FFF2-40B4-BE49-F238E27FC236}">
                <a16:creationId xmlns:a16="http://schemas.microsoft.com/office/drawing/2014/main" id="{C1AAF82F-C6D2-118F-9512-E0E562E08E66}"/>
              </a:ext>
            </a:extLst>
          </p:cNvPr>
          <p:cNvSpPr txBox="1"/>
          <p:nvPr/>
        </p:nvSpPr>
        <p:spPr>
          <a:xfrm>
            <a:off x="0" y="-106946"/>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16" name="TextBox 15">
            <a:extLst>
              <a:ext uri="{FF2B5EF4-FFF2-40B4-BE49-F238E27FC236}">
                <a16:creationId xmlns:a16="http://schemas.microsoft.com/office/drawing/2014/main" id="{260C148F-98D7-D8F7-0B8B-3AD3DF581ACC}"/>
              </a:ext>
            </a:extLst>
          </p:cNvPr>
          <p:cNvSpPr txBox="1"/>
          <p:nvPr/>
        </p:nvSpPr>
        <p:spPr>
          <a:xfrm>
            <a:off x="7390897" y="1451750"/>
            <a:ext cx="4254451" cy="4204356"/>
          </a:xfrm>
          <a:prstGeom prst="rect">
            <a:avLst/>
          </a:prstGeom>
          <a:noFill/>
        </p:spPr>
        <p:txBody>
          <a:bodyPr wrap="square">
            <a:spAutoFit/>
          </a:bodyPr>
          <a:lstStyle/>
          <a:p>
            <a:pPr>
              <a:lnSpc>
                <a:spcPct val="150000"/>
              </a:lnSpc>
            </a:pPr>
            <a:r>
              <a:rPr lang="en-GB" dirty="0">
                <a:latin typeface="Linkpen 17a Print" panose="03050602060000000000" pitchFamily="66" charset="77"/>
              </a:rPr>
              <a:t>By AD 410, most of the Romans had left Britain as they were needed back home to defend their empire.</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Roman settlements around Telford would have still been lived in but, gradually, declined as new settlers arrived (Anglo-Saxons).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It was time for a new era in British history.</a:t>
            </a:r>
            <a:endParaRPr lang="en-GB" sz="1325" dirty="0">
              <a:latin typeface="Linkpen 17a Print" panose="03050602060000000000" pitchFamily="66" charset="77"/>
            </a:endParaRPr>
          </a:p>
        </p:txBody>
      </p:sp>
      <p:sp>
        <p:nvSpPr>
          <p:cNvPr id="5" name="Title 1">
            <a:extLst>
              <a:ext uri="{FF2B5EF4-FFF2-40B4-BE49-F238E27FC236}">
                <a16:creationId xmlns:a16="http://schemas.microsoft.com/office/drawing/2014/main" id="{A632830E-4D93-C9B7-75FC-754231E8BD01}"/>
              </a:ext>
            </a:extLst>
          </p:cNvPr>
          <p:cNvSpPr txBox="1">
            <a:spLocks/>
          </p:cNvSpPr>
          <p:nvPr/>
        </p:nvSpPr>
        <p:spPr>
          <a:xfrm>
            <a:off x="546652" y="320439"/>
            <a:ext cx="935739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Roman Departure</a:t>
            </a:r>
          </a:p>
        </p:txBody>
      </p:sp>
      <p:pic>
        <p:nvPicPr>
          <p:cNvPr id="3" name="Picture 2" descr="A map of the Western and Eastern Roman Empire. &#10;There are arrows showing the Gaels invading England, Scotland, and Wales, from Ireland and Northern Ireland.&#10;Angles, Saxons, and Jutes come to the Uk from the areas of Denmark.&#10;The Franks move across Germany to get to France.&#10;The Goths come from Sweden and travel towards the direction of Russia.&#10;The Huns come from the east and spread around Russian and Europe.&#10;The Vandals for from Carthage and spread up to Europe.&#10;Visigoths move from the direction of Russia and move all through Europe, mostly around Titally and towards Spain and Greece.&#10;The Ostrogoths move from around Russia towards Kazakhstan, and through Europe to get to Italy.">
            <a:extLst>
              <a:ext uri="{FF2B5EF4-FFF2-40B4-BE49-F238E27FC236}">
                <a16:creationId xmlns:a16="http://schemas.microsoft.com/office/drawing/2014/main" id="{59DB274E-E4E2-8123-0167-45686BD7B349}"/>
              </a:ext>
            </a:extLst>
          </p:cNvPr>
          <p:cNvPicPr>
            <a:picLocks noChangeAspect="1"/>
          </p:cNvPicPr>
          <p:nvPr/>
        </p:nvPicPr>
        <p:blipFill>
          <a:blip r:embed="rId4"/>
          <a:stretch>
            <a:fillRect/>
          </a:stretch>
        </p:blipFill>
        <p:spPr>
          <a:xfrm>
            <a:off x="546652" y="1288663"/>
            <a:ext cx="6440617" cy="4530531"/>
          </a:xfrm>
          <a:prstGeom prst="rect">
            <a:avLst/>
          </a:prstGeom>
        </p:spPr>
      </p:pic>
      <p:pic>
        <p:nvPicPr>
          <p:cNvPr id="12" name="Picture 11">
            <a:extLst>
              <a:ext uri="{FF2B5EF4-FFF2-40B4-BE49-F238E27FC236}">
                <a16:creationId xmlns:a16="http://schemas.microsoft.com/office/drawing/2014/main" id="{F93976E1-3F30-CF34-6C24-95C8547198E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8696" y="5819194"/>
            <a:ext cx="1093304" cy="1038086"/>
          </a:xfrm>
          <a:prstGeom prst="rect">
            <a:avLst/>
          </a:prstGeom>
        </p:spPr>
      </p:pic>
    </p:spTree>
    <p:extLst>
      <p:ext uri="{BB962C8B-B14F-4D97-AF65-F5344CB8AC3E}">
        <p14:creationId xmlns:p14="http://schemas.microsoft.com/office/powerpoint/2010/main" val="17233653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6">
                                            <p:txEl>
                                              <p:pRg st="0" end="0"/>
                                            </p:txEl>
                                          </p:spTgt>
                                        </p:tgtEl>
                                        <p:attrNameLst>
                                          <p:attrName>style.visibility</p:attrName>
                                        </p:attrNameLst>
                                      </p:cBhvr>
                                      <p:to>
                                        <p:strVal val="visible"/>
                                      </p:to>
                                    </p:set>
                                    <p:animEffect transition="in" filter="fade">
                                      <p:cBhvr>
                                        <p:cTn id="16" dur="1000"/>
                                        <p:tgtEl>
                                          <p:spTgt spid="16">
                                            <p:txEl>
                                              <p:pRg st="0" end="0"/>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6">
                                            <p:txEl>
                                              <p:pRg st="2" end="2"/>
                                            </p:txEl>
                                          </p:spTgt>
                                        </p:tgtEl>
                                        <p:attrNameLst>
                                          <p:attrName>style.visibility</p:attrName>
                                        </p:attrNameLst>
                                      </p:cBhvr>
                                      <p:to>
                                        <p:strVal val="visible"/>
                                      </p:to>
                                    </p:set>
                                    <p:animEffect transition="in" filter="fade">
                                      <p:cBhvr>
                                        <p:cTn id="20" dur="1000"/>
                                        <p:tgtEl>
                                          <p:spTgt spid="16">
                                            <p:txEl>
                                              <p:pRg st="2" end="2"/>
                                            </p:txEl>
                                          </p:spTgt>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16">
                                            <p:txEl>
                                              <p:pRg st="4" end="4"/>
                                            </p:txEl>
                                          </p:spTgt>
                                        </p:tgtEl>
                                        <p:attrNameLst>
                                          <p:attrName>style.visibility</p:attrName>
                                        </p:attrNameLst>
                                      </p:cBhvr>
                                      <p:to>
                                        <p:strVal val="visible"/>
                                      </p:to>
                                    </p:set>
                                    <p:animEffect transition="in" filter="fade">
                                      <p:cBhvr>
                                        <p:cTn id="24" dur="10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allAtOnce"/>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AAA16E-C3B2-E0D7-E499-8C16A59B848C}"/>
              </a:ext>
            </a:extLst>
          </p:cNvPr>
          <p:cNvSpPr>
            <a:spLocks noGrp="1"/>
          </p:cNvSpPr>
          <p:nvPr>
            <p:ph type="ctrTitle"/>
          </p:nvPr>
        </p:nvSpPr>
        <p:spPr>
          <a:xfrm>
            <a:off x="1810512" y="-2059832"/>
            <a:ext cx="8199120" cy="1681163"/>
          </a:xfrm>
        </p:spPr>
        <p:txBody>
          <a:bodyPr>
            <a:normAutofit fontScale="90000"/>
          </a:bodyPr>
          <a:lstStyle/>
          <a:p>
            <a:r>
              <a:rPr lang="en-US" dirty="0"/>
              <a:t>Who were</a:t>
            </a:r>
            <a:r>
              <a:rPr lang="en-US" baseline="0" dirty="0"/>
              <a:t> the first people to live in and around Telford?</a:t>
            </a:r>
            <a:endParaRPr lang="en-US" dirty="0"/>
          </a:p>
        </p:txBody>
      </p:sp>
      <p:grpSp>
        <p:nvGrpSpPr>
          <p:cNvPr id="14" name="Group 13" descr="What happened at the Wrekin?">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106990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happened at the Wrekin?</a:t>
              </a:r>
            </a:p>
          </p:txBody>
        </p:sp>
      </p:grpSp>
      <p:grpSp>
        <p:nvGrpSpPr>
          <p:cNvPr id="17" name="Group 16" descr="Why was Wroxeter important?">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106990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was </a:t>
              </a:r>
              <a:r>
                <a:rPr lang="en-GB" sz="2600" dirty="0" err="1">
                  <a:latin typeface="Superclarendon Rg" panose="02000505080000020003" pitchFamily="2" charset="77"/>
                </a:rPr>
                <a:t>Wroxeter</a:t>
              </a:r>
              <a:r>
                <a:rPr lang="en-GB" sz="2600" dirty="0">
                  <a:latin typeface="Superclarendon Rg" panose="02000505080000020003" pitchFamily="2" charset="77"/>
                </a:rPr>
                <a:t> important?</a:t>
              </a:r>
            </a:p>
          </p:txBody>
        </p:sp>
      </p:grpSp>
      <p:sp>
        <p:nvSpPr>
          <p:cNvPr id="11" name="TextBox 10" descr="Who were the first people to live in and around Telford?&#10;">
            <a:extLst>
              <a:ext uri="{FF2B5EF4-FFF2-40B4-BE49-F238E27FC236}">
                <a16:creationId xmlns:a16="http://schemas.microsoft.com/office/drawing/2014/main" id="{C9DE474D-C648-979F-EEEB-3C7D530F59E7}"/>
              </a:ext>
            </a:extLst>
          </p:cNvPr>
          <p:cNvSpPr txBox="1"/>
          <p:nvPr/>
        </p:nvSpPr>
        <p:spPr>
          <a:xfrm>
            <a:off x="2034022" y="2778062"/>
            <a:ext cx="8123956" cy="1077218"/>
          </a:xfrm>
          <a:prstGeom prst="rect">
            <a:avLst/>
          </a:prstGeom>
          <a:noFill/>
        </p:spPr>
        <p:txBody>
          <a:bodyPr wrap="square">
            <a:spAutoFit/>
          </a:bodyPr>
          <a:lstStyle/>
          <a:p>
            <a:pPr algn="ctr"/>
            <a:r>
              <a:rPr lang="en-GB" sz="3200" dirty="0">
                <a:solidFill>
                  <a:srgbClr val="FAB721"/>
                </a:solidFill>
                <a:latin typeface="Superclarendon Rg" panose="02000505080000020003" pitchFamily="2" charset="77"/>
              </a:rPr>
              <a:t>Who were the first people to live in and around Telford?</a:t>
            </a:r>
          </a:p>
        </p:txBody>
      </p:sp>
      <p:grpSp>
        <p:nvGrpSpPr>
          <p:cNvPr id="20" name="Group 19" descr="What was Uxacona?">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1266582" y="4853987"/>
              <a:ext cx="4001541" cy="492443"/>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a:t>
              </a:r>
              <a:r>
                <a:rPr lang="en-GB" sz="2600" dirty="0" err="1">
                  <a:latin typeface="Superclarendon Rg" panose="02000505080000020003" pitchFamily="2" charset="77"/>
                </a:rPr>
                <a:t>Uxacona</a:t>
              </a:r>
              <a:r>
                <a:rPr lang="en-GB" sz="2600" dirty="0">
                  <a:latin typeface="Superclarendon Rg" panose="02000505080000020003" pitchFamily="2" charset="77"/>
                </a:rPr>
                <a:t>?</a:t>
              </a:r>
            </a:p>
          </p:txBody>
        </p:sp>
      </p:grpSp>
      <p:grpSp>
        <p:nvGrpSpPr>
          <p:cNvPr id="23" name="Group 22" descr="Who settled here first?">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7" y="4853987"/>
              <a:ext cx="4547679" cy="492443"/>
            </a:xfrm>
            <a:prstGeom prst="rect">
              <a:avLst/>
            </a:prstGeom>
            <a:noFill/>
            <a:ln w="19050">
              <a:noFill/>
            </a:ln>
          </p:spPr>
          <p:txBody>
            <a:bodyPr wrap="square">
              <a:spAutoFit/>
            </a:bodyPr>
            <a:lstStyle/>
            <a:p>
              <a:pPr algn="ctr"/>
              <a:r>
                <a:rPr lang="en-GB" sz="2600" dirty="0">
                  <a:latin typeface="Superclarendon Rg" panose="02000505080000020003" pitchFamily="2" charset="77"/>
                </a:rPr>
                <a:t>Who settled here first?</a:t>
              </a:r>
            </a:p>
          </p:txBody>
        </p:sp>
      </p:grpSp>
      <p:pic>
        <p:nvPicPr>
          <p:cNvPr id="3" name="Picture 2">
            <a:extLst>
              <a:ext uri="{FF2B5EF4-FFF2-40B4-BE49-F238E27FC236}">
                <a16:creationId xmlns:a16="http://schemas.microsoft.com/office/drawing/2014/main" id="{7154804B-A2CC-1C19-2D4C-AB6EF92C086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1119189" y="5725819"/>
            <a:ext cx="1109272" cy="1131461"/>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4F4A6C74-BDD0-E2E6-1CE7-4FF920718D58}"/>
              </a:ext>
            </a:extLst>
          </p:cNvPr>
          <p:cNvSpPr>
            <a:spLocks noGrp="1"/>
          </p:cNvSpPr>
          <p:nvPr>
            <p:ph type="title" idx="4294967295"/>
          </p:nvPr>
        </p:nvSpPr>
        <p:spPr>
          <a:xfrm>
            <a:off x="2977896" y="-1417955"/>
            <a:ext cx="5416296" cy="579255"/>
          </a:xfrm>
        </p:spPr>
        <p:txBody>
          <a:bodyPr>
            <a:normAutofit fontScale="90000"/>
          </a:bodyPr>
          <a:lstStyle/>
          <a:p>
            <a:r>
              <a:rPr lang="en-US" dirty="0"/>
              <a:t>An Ever-Changing Area</a:t>
            </a:r>
          </a:p>
        </p:txBody>
      </p:sp>
      <p:sp>
        <p:nvSpPr>
          <p:cNvPr id="6" name="TextBox 5">
            <a:extLst>
              <a:ext uri="{FF2B5EF4-FFF2-40B4-BE49-F238E27FC236}">
                <a16:creationId xmlns:a16="http://schemas.microsoft.com/office/drawing/2014/main" id="{F7E0AD6E-00B4-2370-F80F-1FC5B2AC4DB3}"/>
              </a:ext>
            </a:extLst>
          </p:cNvPr>
          <p:cNvSpPr txBox="1"/>
          <p:nvPr/>
        </p:nvSpPr>
        <p:spPr>
          <a:xfrm>
            <a:off x="532737" y="381709"/>
            <a:ext cx="6830171" cy="646331"/>
          </a:xfrm>
          <a:prstGeom prst="rect">
            <a:avLst/>
          </a:prstGeom>
          <a:noFill/>
        </p:spPr>
        <p:txBody>
          <a:bodyPr wrap="square" rtlCol="0">
            <a:spAutoFit/>
          </a:bodyPr>
          <a:lstStyle/>
          <a:p>
            <a:r>
              <a:rPr lang="en-US" sz="3600" dirty="0">
                <a:latin typeface="Superclarendon Rg" panose="02060605060000020003" pitchFamily="18" charset="77"/>
              </a:rPr>
              <a:t>An Ever-Changing Area</a:t>
            </a:r>
          </a:p>
        </p:txBody>
      </p:sp>
      <p:grpSp>
        <p:nvGrpSpPr>
          <p:cNvPr id="14" name="Group 13" descr="The town of Telford and its surrounding area have undergone many changes since its beginning.&#10;&#10;The Telford we know and love today, looked very different in its early days, but traces of its history can still be found within the surrounding streets and fields.">
            <a:extLst>
              <a:ext uri="{FF2B5EF4-FFF2-40B4-BE49-F238E27FC236}">
                <a16:creationId xmlns:a16="http://schemas.microsoft.com/office/drawing/2014/main" id="{3EEC5D8E-5DED-D4F8-E825-1B63D5296F86}"/>
              </a:ext>
            </a:extLst>
          </p:cNvPr>
          <p:cNvGrpSpPr/>
          <p:nvPr/>
        </p:nvGrpSpPr>
        <p:grpSpPr>
          <a:xfrm>
            <a:off x="532737" y="1274165"/>
            <a:ext cx="4242216" cy="4639455"/>
            <a:chOff x="442211" y="1424066"/>
            <a:chExt cx="4242216" cy="4639455"/>
          </a:xfrm>
        </p:grpSpPr>
        <p:sp>
          <p:nvSpPr>
            <p:cNvPr id="13" name="Rectangle 12">
              <a:extLst>
                <a:ext uri="{FF2B5EF4-FFF2-40B4-BE49-F238E27FC236}">
                  <a16:creationId xmlns:a16="http://schemas.microsoft.com/office/drawing/2014/main" id="{9456DC1C-7490-6597-8D4E-98F214E5EEA3}"/>
                </a:ext>
              </a:extLst>
            </p:cNvPr>
            <p:cNvSpPr/>
            <p:nvPr/>
          </p:nvSpPr>
          <p:spPr>
            <a:xfrm>
              <a:off x="442211" y="1424066"/>
              <a:ext cx="4242216" cy="4639455"/>
            </a:xfrm>
            <a:prstGeom prst="rect">
              <a:avLst/>
            </a:prstGeom>
            <a:solidFill>
              <a:schemeClr val="bg1">
                <a:alpha val="83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descr="&#10;">
              <a:extLst>
                <a:ext uri="{FF2B5EF4-FFF2-40B4-BE49-F238E27FC236}">
                  <a16:creationId xmlns:a16="http://schemas.microsoft.com/office/drawing/2014/main" id="{CA94FF77-B056-A011-618B-6A7773F4863A}"/>
                </a:ext>
              </a:extLst>
            </p:cNvPr>
            <p:cNvSpPr txBox="1"/>
            <p:nvPr/>
          </p:nvSpPr>
          <p:spPr>
            <a:xfrm>
              <a:off x="569921" y="1555694"/>
              <a:ext cx="3986797" cy="4376198"/>
            </a:xfrm>
            <a:prstGeom prst="rect">
              <a:avLst/>
            </a:prstGeom>
            <a:noFill/>
            <a:ln w="28575">
              <a:noFill/>
            </a:ln>
          </p:spPr>
          <p:txBody>
            <a:bodyPr wrap="square" rtlCol="0">
              <a:spAutoFit/>
            </a:bodyPr>
            <a:lstStyle/>
            <a:p>
              <a:pPr marL="0" indent="0">
                <a:lnSpc>
                  <a:spcPct val="150000"/>
                </a:lnSpc>
                <a:buNone/>
              </a:pPr>
              <a:r>
                <a:rPr lang="en-GB" sz="1700" dirty="0">
                  <a:latin typeface="Linkpen 17a Print" panose="03050602060000000000" pitchFamily="66" charset="77"/>
                </a:rPr>
                <a:t>The town of Telford and its surrounding area have undergone many changes since its beginning.</a:t>
              </a:r>
            </a:p>
            <a:p>
              <a:pPr marL="0" indent="0">
                <a:lnSpc>
                  <a:spcPct val="150000"/>
                </a:lnSpc>
                <a:buNone/>
              </a:pPr>
              <a:endParaRPr lang="en-GB" sz="1700" dirty="0">
                <a:latin typeface="Linkpen 17a Print" panose="03050602060000000000" pitchFamily="66" charset="77"/>
              </a:endParaRPr>
            </a:p>
            <a:p>
              <a:pPr marL="0" indent="0">
                <a:lnSpc>
                  <a:spcPct val="150000"/>
                </a:lnSpc>
                <a:buNone/>
              </a:pPr>
              <a:r>
                <a:rPr lang="en-GB" sz="1700" dirty="0">
                  <a:latin typeface="Linkpen 17a Print" panose="03050602060000000000" pitchFamily="66" charset="77"/>
                </a:rPr>
                <a:t>The Telford we know and love today looked very different in its early days, but traces of its history can still be found within the surrounding streets and fields.</a:t>
              </a:r>
            </a:p>
          </p:txBody>
        </p:sp>
      </p:grpSp>
      <p:sp>
        <p:nvSpPr>
          <p:cNvPr id="20" name="Rectangle 19" descr="A photograph of Telford with a hill in the background and fields and trees in the foreground.">
            <a:extLst>
              <a:ext uri="{FF2B5EF4-FFF2-40B4-BE49-F238E27FC236}">
                <a16:creationId xmlns:a16="http://schemas.microsoft.com/office/drawing/2014/main" id="{8284A5B9-E8BE-E94A-A1D1-F8B6B3FE22C4}"/>
              </a:ext>
            </a:extLst>
          </p:cNvPr>
          <p:cNvSpPr/>
          <p:nvPr/>
        </p:nvSpPr>
        <p:spPr>
          <a:xfrm>
            <a:off x="292608" y="246888"/>
            <a:ext cx="11640312" cy="63642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A1C6FE15-2152-C707-086A-3417C69AADA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42824" y="5542148"/>
            <a:ext cx="1249176" cy="1274164"/>
          </a:xfrm>
          <a:prstGeom prst="rect">
            <a:avLst/>
          </a:prstGeom>
        </p:spPr>
      </p:pic>
    </p:spTree>
    <p:extLst>
      <p:ext uri="{BB962C8B-B14F-4D97-AF65-F5344CB8AC3E}">
        <p14:creationId xmlns:p14="http://schemas.microsoft.com/office/powerpoint/2010/main" val="3821333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ppt_x"/>
                                          </p:val>
                                        </p:tav>
                                        <p:tav tm="100000">
                                          <p:val>
                                            <p:strVal val="#ppt_x"/>
                                          </p:val>
                                        </p:tav>
                                      </p:tavLst>
                                    </p:anim>
                                    <p:anim calcmode="lin" valueType="num">
                                      <p:cBhvr additive="base">
                                        <p:cTn id="14"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31CB2BB-9A90-EF5F-4035-8F4B66C707A4}"/>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6EFD1F5D-0E89-F4AD-73CC-803CE10E31BE}"/>
              </a:ext>
            </a:extLst>
          </p:cNvPr>
          <p:cNvSpPr>
            <a:spLocks noGrp="1"/>
          </p:cNvSpPr>
          <p:nvPr>
            <p:ph type="title" idx="4294967295"/>
          </p:nvPr>
        </p:nvSpPr>
        <p:spPr>
          <a:xfrm>
            <a:off x="792480" y="-954288"/>
            <a:ext cx="2654808" cy="391434"/>
          </a:xfrm>
        </p:spPr>
        <p:txBody>
          <a:bodyPr>
            <a:normAutofit fontScale="90000"/>
          </a:bodyPr>
          <a:lstStyle/>
          <a:p>
            <a:r>
              <a:rPr lang="en-US" dirty="0"/>
              <a:t>The Wrekin</a:t>
            </a:r>
          </a:p>
        </p:txBody>
      </p:sp>
      <p:sp>
        <p:nvSpPr>
          <p:cNvPr id="10" name="TextBox 9">
            <a:extLst>
              <a:ext uri="{FF2B5EF4-FFF2-40B4-BE49-F238E27FC236}">
                <a16:creationId xmlns:a16="http://schemas.microsoft.com/office/drawing/2014/main" id="{E9D1B94C-8BCB-74E2-C3E5-3E899CE0A924}"/>
              </a:ext>
            </a:extLst>
          </p:cNvPr>
          <p:cNvSpPr txBox="1"/>
          <p:nvPr/>
        </p:nvSpPr>
        <p:spPr>
          <a:xfrm>
            <a:off x="0" y="0"/>
            <a:ext cx="2776271" cy="246221"/>
          </a:xfrm>
          <a:prstGeom prst="rect">
            <a:avLst/>
          </a:prstGeom>
          <a:noFill/>
        </p:spPr>
        <p:txBody>
          <a:bodyPr wrap="square" rtlCol="0">
            <a:spAutoFit/>
          </a:bodyPr>
          <a:lstStyle/>
          <a:p>
            <a:r>
              <a:rPr lang="en-US" sz="1000" dirty="0">
                <a:solidFill>
                  <a:schemeClr val="bg1"/>
                </a:solidFill>
                <a:latin typeface="Superclarendon Rg" panose="02060605060000020003" pitchFamily="18" charset="77"/>
              </a:rPr>
              <a:t>What happened at the Wrekin?</a:t>
            </a:r>
          </a:p>
        </p:txBody>
      </p:sp>
      <p:pic>
        <p:nvPicPr>
          <p:cNvPr id="7" name="Picture 6">
            <a:extLst>
              <a:ext uri="{FF2B5EF4-FFF2-40B4-BE49-F238E27FC236}">
                <a16:creationId xmlns:a16="http://schemas.microsoft.com/office/drawing/2014/main" id="{FD9B7AD8-4B07-645C-AF36-E41EBEF6252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1034675" y="-68528"/>
            <a:ext cx="1249176" cy="1274164"/>
          </a:xfrm>
          <a:prstGeom prst="rect">
            <a:avLst/>
          </a:prstGeom>
        </p:spPr>
      </p:pic>
      <p:sp>
        <p:nvSpPr>
          <p:cNvPr id="6" name="TextBox 5">
            <a:extLst>
              <a:ext uri="{FF2B5EF4-FFF2-40B4-BE49-F238E27FC236}">
                <a16:creationId xmlns:a16="http://schemas.microsoft.com/office/drawing/2014/main" id="{AA7D2876-3D16-E839-29E2-14BFF5F84D40}"/>
              </a:ext>
            </a:extLst>
          </p:cNvPr>
          <p:cNvSpPr txBox="1"/>
          <p:nvPr/>
        </p:nvSpPr>
        <p:spPr>
          <a:xfrm>
            <a:off x="532737" y="436195"/>
            <a:ext cx="6830171" cy="769441"/>
          </a:xfrm>
          <a:prstGeom prst="rect">
            <a:avLst/>
          </a:prstGeom>
          <a:noFill/>
        </p:spPr>
        <p:txBody>
          <a:bodyPr wrap="square" rtlCol="0">
            <a:spAutoFit/>
          </a:bodyPr>
          <a:lstStyle/>
          <a:p>
            <a:r>
              <a:rPr lang="en-US" sz="4400" dirty="0">
                <a:latin typeface="Superclarendon Rg" panose="02060605060000020003" pitchFamily="18" charset="77"/>
              </a:rPr>
              <a:t>The Wrekin</a:t>
            </a:r>
          </a:p>
        </p:txBody>
      </p:sp>
      <p:grpSp>
        <p:nvGrpSpPr>
          <p:cNvPr id="12" name="Group 11" descr="A landscape of the Wrekin with a hill in the background and trees in the foreground.">
            <a:extLst>
              <a:ext uri="{FF2B5EF4-FFF2-40B4-BE49-F238E27FC236}">
                <a16:creationId xmlns:a16="http://schemas.microsoft.com/office/drawing/2014/main" id="{30DEE09C-2924-D996-3C4B-B49F9B751612}"/>
              </a:ext>
            </a:extLst>
          </p:cNvPr>
          <p:cNvGrpSpPr/>
          <p:nvPr/>
        </p:nvGrpSpPr>
        <p:grpSpPr>
          <a:xfrm>
            <a:off x="532737" y="1515130"/>
            <a:ext cx="6305334" cy="3976024"/>
            <a:chOff x="532737" y="1515130"/>
            <a:chExt cx="6305334" cy="3976024"/>
          </a:xfrm>
        </p:grpSpPr>
        <p:sp>
          <p:nvSpPr>
            <p:cNvPr id="9" name="TextBox 8">
              <a:extLst>
                <a:ext uri="{FF2B5EF4-FFF2-40B4-BE49-F238E27FC236}">
                  <a16:creationId xmlns:a16="http://schemas.microsoft.com/office/drawing/2014/main" id="{F7251B9C-2F56-BBDA-A014-1E6B453BBE3A}"/>
                </a:ext>
              </a:extLst>
            </p:cNvPr>
            <p:cNvSpPr txBox="1"/>
            <p:nvPr/>
          </p:nvSpPr>
          <p:spPr>
            <a:xfrm>
              <a:off x="5553619" y="1548544"/>
              <a:ext cx="1284452" cy="200055"/>
            </a:xfrm>
            <a:prstGeom prst="rect">
              <a:avLst/>
            </a:prstGeom>
            <a:noFill/>
          </p:spPr>
          <p:txBody>
            <a:bodyPr wrap="square">
              <a:spAutoFit/>
            </a:bodyPr>
            <a:lstStyle/>
            <a:p>
              <a:r>
                <a:rPr lang="en-GB" sz="700" dirty="0">
                  <a:solidFill>
                    <a:schemeClr val="bg1"/>
                  </a:solidFill>
                  <a:latin typeface="Arial" panose="020B0604020202020204" pitchFamily="34" charset="0"/>
                  <a:cs typeface="Arial" panose="020B0604020202020204" pitchFamily="34" charset="0"/>
                </a:rPr>
                <a:t>© Adobe Stock </a:t>
              </a:r>
              <a:r>
                <a:rPr lang="en-GB" sz="700" b="0" i="0" strike="noStrike" dirty="0">
                  <a:solidFill>
                    <a:schemeClr val="bg1"/>
                  </a:solidFill>
                  <a:effectLst/>
                  <a:latin typeface="Arial" panose="020B0604020202020204" pitchFamily="34" charset="0"/>
                  <a:cs typeface="Arial" panose="020B0604020202020204" pitchFamily="34" charset="0"/>
                  <a:hlinkClick r:id="rId5" tooltip="Go to content details page">
                    <a:extLst>
                      <a:ext uri="{A12FA001-AC4F-418D-AE19-62706E023703}">
                        <ahyp:hlinkClr xmlns:ahyp="http://schemas.microsoft.com/office/drawing/2018/hyperlinkcolor" val="tx"/>
                      </a:ext>
                    </a:extLst>
                  </a:hlinkClick>
                </a:rPr>
                <a:t>272409875</a:t>
              </a:r>
              <a:r>
                <a:rPr lang="en-GB" sz="700" dirty="0">
                  <a:solidFill>
                    <a:schemeClr val="bg1"/>
                  </a:solidFill>
                  <a:latin typeface="Arial" panose="020B0604020202020204" pitchFamily="34" charset="0"/>
                  <a:cs typeface="Arial" panose="020B0604020202020204" pitchFamily="34" charset="0"/>
                </a:rPr>
                <a:t> </a:t>
              </a:r>
            </a:p>
          </p:txBody>
        </p:sp>
        <p:grpSp>
          <p:nvGrpSpPr>
            <p:cNvPr id="16" name="Group 15" descr="A photograph of the Wrekin showing a hill surrounded by trees and houses. ">
              <a:extLst>
                <a:ext uri="{FF2B5EF4-FFF2-40B4-BE49-F238E27FC236}">
                  <a16:creationId xmlns:a16="http://schemas.microsoft.com/office/drawing/2014/main" id="{F96386B7-A11C-ACD2-D9D0-AE1D388183B6}"/>
                </a:ext>
              </a:extLst>
            </p:cNvPr>
            <p:cNvGrpSpPr/>
            <p:nvPr/>
          </p:nvGrpSpPr>
          <p:grpSpPr>
            <a:xfrm>
              <a:off x="532737" y="1515130"/>
              <a:ext cx="6264337" cy="3976024"/>
              <a:chOff x="532737" y="1440988"/>
              <a:chExt cx="6264337" cy="3976024"/>
            </a:xfrm>
          </p:grpSpPr>
          <p:pic>
            <p:nvPicPr>
              <p:cNvPr id="2" name="Content Placeholder 4">
                <a:extLst>
                  <a:ext uri="{FF2B5EF4-FFF2-40B4-BE49-F238E27FC236}">
                    <a16:creationId xmlns:a16="http://schemas.microsoft.com/office/drawing/2014/main" id="{5E1D9863-E1C4-8C78-3781-AE5BE72C493F}"/>
                  </a:ext>
                </a:extLst>
              </p:cNvPr>
              <p:cNvPicPr>
                <a:picLocks noChangeAspect="1"/>
              </p:cNvPicPr>
              <p:nvPr/>
            </p:nvPicPr>
            <p:blipFill>
              <a:blip r:embed="rId6"/>
              <a:stretch>
                <a:fillRect/>
              </a:stretch>
            </p:blipFill>
            <p:spPr>
              <a:xfrm>
                <a:off x="532737" y="1440988"/>
                <a:ext cx="6223341" cy="3976024"/>
              </a:xfrm>
              <a:prstGeom prst="rect">
                <a:avLst/>
              </a:prstGeom>
              <a:ln w="28575">
                <a:solidFill>
                  <a:schemeClr val="tx1"/>
                </a:solidFill>
              </a:ln>
            </p:spPr>
          </p:pic>
          <p:sp>
            <p:nvSpPr>
              <p:cNvPr id="14" name="TextBox 13">
                <a:extLst>
                  <a:ext uri="{FF2B5EF4-FFF2-40B4-BE49-F238E27FC236}">
                    <a16:creationId xmlns:a16="http://schemas.microsoft.com/office/drawing/2014/main" id="{39A01197-04BB-303B-F26E-B8DEFA0D8D1F}"/>
                  </a:ext>
                </a:extLst>
              </p:cNvPr>
              <p:cNvSpPr txBox="1"/>
              <p:nvPr/>
            </p:nvSpPr>
            <p:spPr>
              <a:xfrm>
                <a:off x="5512621" y="1448516"/>
                <a:ext cx="1284453" cy="200055"/>
              </a:xfrm>
              <a:prstGeom prst="rect">
                <a:avLst/>
              </a:prstGeom>
              <a:noFill/>
            </p:spPr>
            <p:txBody>
              <a:bodyPr wrap="square" rtlCol="0">
                <a:spAutoFit/>
              </a:bodyPr>
              <a:lstStyle/>
              <a:p>
                <a:r>
                  <a:rPr lang="en-GB" sz="700" b="0" i="0" strike="noStrike" dirty="0">
                    <a:solidFill>
                      <a:srgbClr val="D2BEB9"/>
                    </a:solidFill>
                    <a:effectLst/>
                    <a:latin typeface="Arial" panose="020B0604020202020204" pitchFamily="34" charset="0"/>
                    <a:cs typeface="Arial" panose="020B0604020202020204" pitchFamily="34" charset="0"/>
                  </a:rPr>
                  <a:t>© Adobe Stock 272409834</a:t>
                </a:r>
                <a:endParaRPr lang="en-GB" sz="700" dirty="0">
                  <a:solidFill>
                    <a:srgbClr val="D2BEB9"/>
                  </a:solidFill>
                  <a:latin typeface="Arial" panose="020B0604020202020204" pitchFamily="34" charset="0"/>
                  <a:cs typeface="Arial" panose="020B0604020202020204" pitchFamily="34" charset="0"/>
                </a:endParaRPr>
              </a:p>
            </p:txBody>
          </p:sp>
        </p:grpSp>
      </p:grpSp>
      <p:sp>
        <p:nvSpPr>
          <p:cNvPr id="3" name="Oval 2" descr=" a yellow circle showing  the location of the Wrekin.">
            <a:extLst>
              <a:ext uri="{FF2B5EF4-FFF2-40B4-BE49-F238E27FC236}">
                <a16:creationId xmlns:a16="http://schemas.microsoft.com/office/drawing/2014/main" id="{0A9E3994-BEEB-7D66-49FA-3130F0BD751B}"/>
              </a:ext>
            </a:extLst>
          </p:cNvPr>
          <p:cNvSpPr/>
          <p:nvPr/>
        </p:nvSpPr>
        <p:spPr>
          <a:xfrm>
            <a:off x="1326737" y="1715253"/>
            <a:ext cx="2727213" cy="2727213"/>
          </a:xfrm>
          <a:prstGeom prst="ellipse">
            <a:avLst/>
          </a:prstGeom>
          <a:solidFill>
            <a:srgbClr val="FAB721">
              <a:alpha val="52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14B73B47-6220-53E9-5EDF-8277E5631F0D}"/>
              </a:ext>
            </a:extLst>
          </p:cNvPr>
          <p:cNvSpPr txBox="1"/>
          <p:nvPr/>
        </p:nvSpPr>
        <p:spPr>
          <a:xfrm>
            <a:off x="7005221" y="820915"/>
            <a:ext cx="4687835" cy="3869329"/>
          </a:xfrm>
          <a:prstGeom prst="rect">
            <a:avLst/>
          </a:prstGeom>
          <a:noFill/>
        </p:spPr>
        <p:txBody>
          <a:bodyPr wrap="square" rtlCol="0">
            <a:spAutoFit/>
          </a:bodyPr>
          <a:lstStyle/>
          <a:p>
            <a:pPr marL="0" indent="0">
              <a:lnSpc>
                <a:spcPct val="150000"/>
              </a:lnSpc>
              <a:buFont typeface="Arial" panose="020B0604020202020204" pitchFamily="34" charset="0"/>
              <a:buNone/>
            </a:pPr>
            <a:r>
              <a:rPr lang="en-GB" sz="1650" dirty="0">
                <a:latin typeface="Linkpen 17a Print" panose="03050602060000000000" pitchFamily="66" charset="77"/>
              </a:rPr>
              <a:t>The Wrekin is one of the most important historical sites in Telford.</a:t>
            </a:r>
          </a:p>
          <a:p>
            <a:pPr marL="0" indent="0">
              <a:lnSpc>
                <a:spcPct val="150000"/>
              </a:lnSpc>
              <a:buNone/>
            </a:pPr>
            <a:endParaRPr lang="en-GB" sz="1650" dirty="0">
              <a:latin typeface="Linkpen 17a Print" panose="03050602060000000000" pitchFamily="66" charset="77"/>
            </a:endParaRPr>
          </a:p>
          <a:p>
            <a:pPr marL="0" indent="0">
              <a:lnSpc>
                <a:spcPct val="150000"/>
              </a:lnSpc>
              <a:buNone/>
            </a:pPr>
            <a:r>
              <a:rPr lang="en-GB" sz="1650" dirty="0">
                <a:latin typeface="Linkpen 17a Print" panose="03050602060000000000" pitchFamily="66" charset="77"/>
              </a:rPr>
              <a:t>There is evidence of people here from as far back as 4,000 years ago, with the discovery of a few flint tools.</a:t>
            </a:r>
          </a:p>
          <a:p>
            <a:pPr marL="0" indent="0">
              <a:lnSpc>
                <a:spcPct val="150000"/>
              </a:lnSpc>
              <a:buNone/>
            </a:pPr>
            <a:endParaRPr lang="en-GB" sz="1650" dirty="0">
              <a:latin typeface="Linkpen 17a Print" panose="03050602060000000000" pitchFamily="66" charset="77"/>
              <a:ea typeface="Calibri"/>
              <a:cs typeface="Calibri"/>
            </a:endParaRPr>
          </a:p>
          <a:p>
            <a:pPr marL="0" indent="0">
              <a:lnSpc>
                <a:spcPct val="150000"/>
              </a:lnSpc>
              <a:buNone/>
            </a:pPr>
            <a:r>
              <a:rPr lang="en-GB" sz="1650" dirty="0">
                <a:latin typeface="Linkpen 17a Print" panose="03050602060000000000" pitchFamily="66" charset="77"/>
                <a:ea typeface="Calibri"/>
                <a:cs typeface="Calibri"/>
              </a:rPr>
              <a:t>However, more significant evidence of activity comes from the Bronze Age.</a:t>
            </a:r>
          </a:p>
        </p:txBody>
      </p:sp>
      <p:sp>
        <p:nvSpPr>
          <p:cNvPr id="13" name="Rectangle 12">
            <a:extLst>
              <a:ext uri="{FF2B5EF4-FFF2-40B4-BE49-F238E27FC236}">
                <a16:creationId xmlns:a16="http://schemas.microsoft.com/office/drawing/2014/main" id="{074138DE-A1C9-C9ED-3EB9-8F591490DDE9}"/>
              </a:ext>
            </a:extLst>
          </p:cNvPr>
          <p:cNvSpPr/>
          <p:nvPr/>
        </p:nvSpPr>
        <p:spPr>
          <a:xfrm>
            <a:off x="7125644" y="5074964"/>
            <a:ext cx="4446988" cy="1216573"/>
          </a:xfrm>
          <a:prstGeom prst="rect">
            <a:avLst/>
          </a:prstGeom>
          <a:solidFill>
            <a:srgbClr val="FAB721"/>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Superclarendon Rg" panose="02060605060000020003" pitchFamily="18" charset="77"/>
              </a:rPr>
              <a:t>Why do you think people were drawn to this location?</a:t>
            </a:r>
          </a:p>
        </p:txBody>
      </p:sp>
    </p:spTree>
    <p:extLst>
      <p:ext uri="{BB962C8B-B14F-4D97-AF65-F5344CB8AC3E}">
        <p14:creationId xmlns:p14="http://schemas.microsoft.com/office/powerpoint/2010/main" val="209113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ppt_x"/>
                                          </p:val>
                                        </p:tav>
                                        <p:tav tm="100000">
                                          <p:val>
                                            <p:strVal val="#ppt_x"/>
                                          </p:val>
                                        </p:tav>
                                      </p:tavLst>
                                    </p:anim>
                                    <p:anim calcmode="lin" valueType="num">
                                      <p:cBhvr additive="base">
                                        <p:cTn id="17" dur="10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1000"/>
                                        <p:tgtEl>
                                          <p:spTgt spid="8">
                                            <p:txEl>
                                              <p:pRg st="0" end="0"/>
                                            </p:txEl>
                                          </p:spTgt>
                                        </p:tgtEl>
                                      </p:cBhvr>
                                    </p:animEffect>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Effect transition="in" filter="fade">
                                      <p:cBhvr>
                                        <p:cTn id="25" dur="1000"/>
                                        <p:tgtEl>
                                          <p:spTgt spid="8">
                                            <p:txEl>
                                              <p:pRg st="2" end="2"/>
                                            </p:txEl>
                                          </p:spTgt>
                                        </p:tgtEl>
                                      </p:cBhvr>
                                    </p:animEffect>
                                  </p:childTnLst>
                                </p:cTn>
                              </p:par>
                            </p:childTnLst>
                          </p:cTn>
                        </p:par>
                        <p:par>
                          <p:cTn id="26" fill="hold">
                            <p:stCondLst>
                              <p:cond delay="5000"/>
                            </p:stCondLst>
                            <p:childTnLst>
                              <p:par>
                                <p:cTn id="27" presetID="10" presetClass="entr" presetSubtype="0" fill="hold" nodeType="afterEffect">
                                  <p:stCondLst>
                                    <p:cond delay="0"/>
                                  </p:stCondLst>
                                  <p:childTnLst>
                                    <p:set>
                                      <p:cBhvr>
                                        <p:cTn id="28" dur="1" fill="hold">
                                          <p:stCondLst>
                                            <p:cond delay="0"/>
                                          </p:stCondLst>
                                        </p:cTn>
                                        <p:tgtEl>
                                          <p:spTgt spid="8">
                                            <p:txEl>
                                              <p:pRg st="4" end="4"/>
                                            </p:txEl>
                                          </p:spTgt>
                                        </p:tgtEl>
                                        <p:attrNameLst>
                                          <p:attrName>style.visibility</p:attrName>
                                        </p:attrNameLst>
                                      </p:cBhvr>
                                      <p:to>
                                        <p:strVal val="visible"/>
                                      </p:to>
                                    </p:set>
                                    <p:animEffect transition="in" filter="fade">
                                      <p:cBhvr>
                                        <p:cTn id="29" dur="1000"/>
                                        <p:tgtEl>
                                          <p:spTgt spid="8">
                                            <p:txEl>
                                              <p:pRg st="4" end="4"/>
                                            </p:txEl>
                                          </p:spTgt>
                                        </p:tgtEl>
                                      </p:cBhvr>
                                    </p:animEffect>
                                  </p:childTnLst>
                                </p:cTn>
                              </p:par>
                            </p:childTnLst>
                          </p:cTn>
                        </p:par>
                        <p:par>
                          <p:cTn id="30" fill="hold">
                            <p:stCondLst>
                              <p:cond delay="6000"/>
                            </p:stCondLst>
                            <p:childTnLst>
                              <p:par>
                                <p:cTn id="31" presetID="22" presetClass="entr" presetSubtype="4"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3541B190-FAA1-ABA6-3770-47BF44E73C7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B517671-E59F-89B0-83DB-1763C49031AA}"/>
              </a:ext>
            </a:extLst>
          </p:cNvPr>
          <p:cNvSpPr>
            <a:spLocks noGrp="1"/>
          </p:cNvSpPr>
          <p:nvPr>
            <p:ph type="ctrTitle"/>
          </p:nvPr>
        </p:nvSpPr>
        <p:spPr>
          <a:xfrm>
            <a:off x="1540565" y="-1277209"/>
            <a:ext cx="9144000" cy="849059"/>
          </a:xfrm>
        </p:spPr>
        <p:txBody>
          <a:bodyPr>
            <a:normAutofit fontScale="90000"/>
          </a:bodyPr>
          <a:lstStyle/>
          <a:p>
            <a:r>
              <a:rPr lang="en-US" dirty="0"/>
              <a:t>Discoveries - Early</a:t>
            </a:r>
            <a:r>
              <a:rPr lang="en-US" baseline="0" dirty="0"/>
              <a:t> Bronze age</a:t>
            </a:r>
            <a:endParaRPr lang="en-US" dirty="0"/>
          </a:p>
        </p:txBody>
      </p:sp>
      <p:pic>
        <p:nvPicPr>
          <p:cNvPr id="19" name="Picture 18">
            <a:extLst>
              <a:ext uri="{FF2B5EF4-FFF2-40B4-BE49-F238E27FC236}">
                <a16:creationId xmlns:a16="http://schemas.microsoft.com/office/drawing/2014/main" id="{45B27E99-B711-2E8E-60EB-0F641E1FCE0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96654" y="23894"/>
            <a:ext cx="1195346" cy="1134974"/>
          </a:xfrm>
          <a:prstGeom prst="rect">
            <a:avLst/>
          </a:prstGeom>
        </p:spPr>
      </p:pic>
      <p:sp>
        <p:nvSpPr>
          <p:cNvPr id="5" name="Title 1">
            <a:extLst>
              <a:ext uri="{FF2B5EF4-FFF2-40B4-BE49-F238E27FC236}">
                <a16:creationId xmlns:a16="http://schemas.microsoft.com/office/drawing/2014/main" id="{38F0FE5B-CE7D-C6FF-7911-163095730202}"/>
              </a:ext>
            </a:extLst>
          </p:cNvPr>
          <p:cNvSpPr txBox="1">
            <a:spLocks/>
          </p:cNvSpPr>
          <p:nvPr/>
        </p:nvSpPr>
        <p:spPr>
          <a:xfrm>
            <a:off x="494269" y="232553"/>
            <a:ext cx="1019029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a:rPr>
              <a:t>Discoveries - Early Bronze Age</a:t>
            </a:r>
            <a:endParaRPr lang="en-GB" sz="4400" dirty="0">
              <a:ln w="12700">
                <a:noFill/>
              </a:ln>
              <a:latin typeface="Superclarendon Rg"/>
            </a:endParaRPr>
          </a:p>
        </p:txBody>
      </p:sp>
      <p:sp>
        <p:nvSpPr>
          <p:cNvPr id="6" name="TextBox 5">
            <a:extLst>
              <a:ext uri="{FF2B5EF4-FFF2-40B4-BE49-F238E27FC236}">
                <a16:creationId xmlns:a16="http://schemas.microsoft.com/office/drawing/2014/main" id="{BF77DC05-8C3F-54B8-4E0B-4FC9CCD7A4D8}"/>
              </a:ext>
            </a:extLst>
          </p:cNvPr>
          <p:cNvSpPr txBox="1"/>
          <p:nvPr/>
        </p:nvSpPr>
        <p:spPr>
          <a:xfrm>
            <a:off x="494269" y="1108873"/>
            <a:ext cx="5101642" cy="5071581"/>
          </a:xfrm>
          <a:prstGeom prst="rect">
            <a:avLst/>
          </a:prstGeom>
          <a:noFill/>
        </p:spPr>
        <p:txBody>
          <a:bodyPr wrap="square" lIns="91440" tIns="45720" rIns="91440" bIns="45720" anchor="t">
            <a:spAutoFit/>
          </a:bodyPr>
          <a:lstStyle/>
          <a:p>
            <a:pPr>
              <a:lnSpc>
                <a:spcPct val="150000"/>
              </a:lnSpc>
            </a:pPr>
            <a:r>
              <a:rPr lang="en-US" sz="1550" dirty="0">
                <a:solidFill>
                  <a:srgbClr val="151515"/>
                </a:solidFill>
                <a:latin typeface="Linkpen 17a Print" panose="03050602060000000000" pitchFamily="66" charset="77"/>
                <a:ea typeface="Source Sans Pro"/>
              </a:rPr>
              <a:t>The earliest known visible feature surviving on the summit of The Wrekin is a Bronze Age round barrow. It was built on the highest part of the hill and is surrounded by the later Iron Age hillfort</a:t>
            </a:r>
            <a:r>
              <a:rPr lang="en-GB" sz="1550" dirty="0">
                <a:latin typeface="Linkpen 17a Print" panose="03050602060000000000" pitchFamily="66" charset="77"/>
              </a:rPr>
              <a:t>.</a:t>
            </a:r>
            <a:endParaRPr lang="en-US" sz="1550" dirty="0">
              <a:latin typeface="Linkpen 17a Print" panose="03050602060000000000" pitchFamily="66" charset="77"/>
              <a:ea typeface="Calibri"/>
              <a:cs typeface="Calibri"/>
            </a:endParaRPr>
          </a:p>
          <a:p>
            <a:pPr>
              <a:lnSpc>
                <a:spcPct val="150000"/>
              </a:lnSpc>
            </a:pPr>
            <a:endParaRPr lang="en-GB" sz="1550" dirty="0">
              <a:latin typeface="Linkpen 17a Print" panose="03050602060000000000" pitchFamily="66" charset="77"/>
            </a:endParaRPr>
          </a:p>
          <a:p>
            <a:pPr>
              <a:lnSpc>
                <a:spcPct val="150000"/>
              </a:lnSpc>
            </a:pPr>
            <a:r>
              <a:rPr lang="en-GB" sz="1550" dirty="0">
                <a:latin typeface="Linkpen 17a Print"/>
              </a:rPr>
              <a:t>This suggests it was an important place where people came to honour the dead.</a:t>
            </a:r>
          </a:p>
          <a:p>
            <a:pPr>
              <a:lnSpc>
                <a:spcPct val="150000"/>
              </a:lnSpc>
            </a:pPr>
            <a:endParaRPr lang="en-GB" sz="1550" dirty="0">
              <a:latin typeface="Linkpen 17a Print" panose="03050602060000000000" pitchFamily="66" charset="77"/>
            </a:endParaRPr>
          </a:p>
          <a:p>
            <a:pPr>
              <a:lnSpc>
                <a:spcPct val="150000"/>
              </a:lnSpc>
            </a:pPr>
            <a:r>
              <a:rPr lang="en-GB" sz="1550" dirty="0">
                <a:latin typeface="Linkpen 17a Print" panose="03050602060000000000" pitchFamily="66" charset="77"/>
              </a:rPr>
              <a:t>In the Bronze Age (c3,000 - 4,000 years ago) human burials were often covered by large circular mounds of earth or stone, which archaeologists call round barrows.</a:t>
            </a:r>
          </a:p>
        </p:txBody>
      </p:sp>
      <p:grpSp>
        <p:nvGrpSpPr>
          <p:cNvPr id="8" name="Group 7" descr="A depiction of burial mounds on a field with the sun shining down in the distance and birds flying over. A group of people is gathered around a mound that is being constructed.">
            <a:extLst>
              <a:ext uri="{FF2B5EF4-FFF2-40B4-BE49-F238E27FC236}">
                <a16:creationId xmlns:a16="http://schemas.microsoft.com/office/drawing/2014/main" id="{F299AF40-08CF-9DC2-555D-A24624C7C2F4}"/>
              </a:ext>
            </a:extLst>
          </p:cNvPr>
          <p:cNvGrpSpPr/>
          <p:nvPr/>
        </p:nvGrpSpPr>
        <p:grpSpPr>
          <a:xfrm>
            <a:off x="5783871" y="1305142"/>
            <a:ext cx="5913860" cy="4456416"/>
            <a:chOff x="5783871" y="1416456"/>
            <a:chExt cx="5913860" cy="4456416"/>
          </a:xfrm>
        </p:grpSpPr>
        <p:pic>
          <p:nvPicPr>
            <p:cNvPr id="2" name="Picture 1" descr="A group of people standing in a field&#10;&#10;Description automatically generated">
              <a:extLst>
                <a:ext uri="{FF2B5EF4-FFF2-40B4-BE49-F238E27FC236}">
                  <a16:creationId xmlns:a16="http://schemas.microsoft.com/office/drawing/2014/main" id="{56FFD27D-8434-626B-E87E-FB6519BB4B10}"/>
                </a:ext>
              </a:extLst>
            </p:cNvPr>
            <p:cNvPicPr>
              <a:picLocks noChangeAspect="1"/>
            </p:cNvPicPr>
            <p:nvPr/>
          </p:nvPicPr>
          <p:blipFill>
            <a:blip r:embed="rId5"/>
            <a:stretch>
              <a:fillRect/>
            </a:stretch>
          </p:blipFill>
          <p:spPr>
            <a:xfrm>
              <a:off x="5783871" y="1416456"/>
              <a:ext cx="5913860" cy="4456416"/>
            </a:xfrm>
            <a:prstGeom prst="rect">
              <a:avLst/>
            </a:prstGeom>
            <a:ln w="28575">
              <a:solidFill>
                <a:schemeClr val="tx1"/>
              </a:solidFill>
            </a:ln>
          </p:spPr>
        </p:pic>
        <p:sp>
          <p:nvSpPr>
            <p:cNvPr id="4" name="TextBox 3">
              <a:extLst>
                <a:ext uri="{FF2B5EF4-FFF2-40B4-BE49-F238E27FC236}">
                  <a16:creationId xmlns:a16="http://schemas.microsoft.com/office/drawing/2014/main" id="{7A76A286-2FB2-0670-8C2B-CF555B18F268}"/>
                </a:ext>
              </a:extLst>
            </p:cNvPr>
            <p:cNvSpPr txBox="1"/>
            <p:nvPr/>
          </p:nvSpPr>
          <p:spPr>
            <a:xfrm>
              <a:off x="5783871" y="5597730"/>
              <a:ext cx="2780270" cy="246221"/>
            </a:xfrm>
            <a:prstGeom prst="rect">
              <a:avLst/>
            </a:prstGeom>
            <a:noFill/>
          </p:spPr>
          <p:txBody>
            <a:bodyPr wrap="square" rtlCol="0">
              <a:spAutoFit/>
            </a:bodyPr>
            <a:lstStyle/>
            <a:p>
              <a:r>
                <a:rPr lang="en-GB" sz="1000" dirty="0">
                  <a:solidFill>
                    <a:srgbClr val="998F54"/>
                  </a:solidFill>
                  <a:latin typeface="Arial" panose="020B0604020202020204" pitchFamily="34" charset="0"/>
                  <a:cs typeface="Arial" panose="020B0604020202020204" pitchFamily="34" charset="0"/>
                </a:rPr>
                <a:t>© Historic England</a:t>
              </a:r>
            </a:p>
          </p:txBody>
        </p:sp>
      </p:grpSp>
      <p:pic>
        <p:nvPicPr>
          <p:cNvPr id="13" name="Picture 12" descr="An illustration go a Bronze Age woman with red hair, wearing a coat and boots made of animal pelts.">
            <a:extLst>
              <a:ext uri="{FF2B5EF4-FFF2-40B4-BE49-F238E27FC236}">
                <a16:creationId xmlns:a16="http://schemas.microsoft.com/office/drawing/2014/main" id="{ADD8A997-8A2F-6A11-98A7-C1F6A0EFBFC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256142" y="2480274"/>
            <a:ext cx="2555565" cy="5796020"/>
          </a:xfrm>
          <a:prstGeom prst="rect">
            <a:avLst/>
          </a:prstGeom>
        </p:spPr>
      </p:pic>
    </p:spTree>
    <p:extLst>
      <p:ext uri="{BB962C8B-B14F-4D97-AF65-F5344CB8AC3E}">
        <p14:creationId xmlns:p14="http://schemas.microsoft.com/office/powerpoint/2010/main" val="34582079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1000"/>
                                        <p:tgtEl>
                                          <p:spTgt spid="6">
                                            <p:txEl>
                                              <p:pRg st="4" end="4"/>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childTnLst>
                                </p:cTn>
                              </p:par>
                            </p:childTnLst>
                          </p:cTn>
                        </p:par>
                        <p:par>
                          <p:cTn id="24" fill="hold">
                            <p:stCondLst>
                              <p:cond delay="5000"/>
                            </p:stCondLst>
                            <p:childTnLst>
                              <p:par>
                                <p:cTn id="25" presetID="2" presetClass="entr" presetSubtype="2" decel="5000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1+#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AC849166-1CD5-AFD0-F496-825E3E0BAF86}"/>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613211A1-172A-D420-1264-B5F68D24B2EB}"/>
              </a:ext>
            </a:extLst>
          </p:cNvPr>
          <p:cNvSpPr>
            <a:spLocks noGrp="1"/>
          </p:cNvSpPr>
          <p:nvPr>
            <p:ph type="ctrTitle"/>
          </p:nvPr>
        </p:nvSpPr>
        <p:spPr>
          <a:xfrm>
            <a:off x="1688592" y="-1149283"/>
            <a:ext cx="9144000" cy="757619"/>
          </a:xfrm>
        </p:spPr>
        <p:txBody>
          <a:bodyPr>
            <a:normAutofit fontScale="90000"/>
          </a:bodyPr>
          <a:lstStyle/>
          <a:p>
            <a:r>
              <a:rPr lang="en-US" dirty="0"/>
              <a:t>What are Round</a:t>
            </a:r>
            <a:r>
              <a:rPr lang="en-US" baseline="0" dirty="0"/>
              <a:t> Barrows?</a:t>
            </a:r>
            <a:endParaRPr lang="en-US" dirty="0"/>
          </a:p>
        </p:txBody>
      </p:sp>
      <p:sp>
        <p:nvSpPr>
          <p:cNvPr id="10" name="TextBox 9">
            <a:extLst>
              <a:ext uri="{FF2B5EF4-FFF2-40B4-BE49-F238E27FC236}">
                <a16:creationId xmlns:a16="http://schemas.microsoft.com/office/drawing/2014/main" id="{24553CDC-9192-45F7-AB46-DE967081C8C7}"/>
              </a:ext>
            </a:extLst>
          </p:cNvPr>
          <p:cNvSpPr txBox="1"/>
          <p:nvPr/>
        </p:nvSpPr>
        <p:spPr>
          <a:xfrm>
            <a:off x="0" y="-106946"/>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Who settled here first?</a:t>
            </a:r>
          </a:p>
        </p:txBody>
      </p:sp>
      <p:sp>
        <p:nvSpPr>
          <p:cNvPr id="5" name="Title 1">
            <a:extLst>
              <a:ext uri="{FF2B5EF4-FFF2-40B4-BE49-F238E27FC236}">
                <a16:creationId xmlns:a16="http://schemas.microsoft.com/office/drawing/2014/main" id="{E196E18B-0E24-2105-51FB-2AE16258B547}"/>
              </a:ext>
            </a:extLst>
          </p:cNvPr>
          <p:cNvSpPr txBox="1">
            <a:spLocks/>
          </p:cNvSpPr>
          <p:nvPr/>
        </p:nvSpPr>
        <p:spPr>
          <a:xfrm>
            <a:off x="322441" y="393433"/>
            <a:ext cx="115786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dirty="0">
                <a:ln w="12700">
                  <a:noFill/>
                </a:ln>
                <a:latin typeface="Superclarendon Rg" panose="02060605060000020003" pitchFamily="18" charset="77"/>
              </a:rPr>
              <a:t>What are Round Barrows?</a:t>
            </a:r>
          </a:p>
        </p:txBody>
      </p:sp>
      <p:sp>
        <p:nvSpPr>
          <p:cNvPr id="6" name="TextBox 5">
            <a:extLst>
              <a:ext uri="{FF2B5EF4-FFF2-40B4-BE49-F238E27FC236}">
                <a16:creationId xmlns:a16="http://schemas.microsoft.com/office/drawing/2014/main" id="{2D8B4D74-42AC-0F0B-427A-EC6759AF428D}"/>
              </a:ext>
            </a:extLst>
          </p:cNvPr>
          <p:cNvSpPr txBox="1"/>
          <p:nvPr/>
        </p:nvSpPr>
        <p:spPr>
          <a:xfrm>
            <a:off x="536294" y="1278568"/>
            <a:ext cx="11161679"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At first, most of the people buried under round barrows were buried as whole bodies in a crouched position, sometimes in a coffin. Over time cremation became more common, with the ashes being collected and put in a pottery urn, which was often placed upside down within the barrow.</a:t>
            </a:r>
          </a:p>
        </p:txBody>
      </p:sp>
      <p:grpSp>
        <p:nvGrpSpPr>
          <p:cNvPr id="8" name="Group 7" descr="A depiction of burial mounds on a field with the sun shining down in the distance and birds flying over. A group of people is gathered around a mound that is being constructed.">
            <a:extLst>
              <a:ext uri="{FF2B5EF4-FFF2-40B4-BE49-F238E27FC236}">
                <a16:creationId xmlns:a16="http://schemas.microsoft.com/office/drawing/2014/main" id="{D60275A3-E3B7-3B29-ED98-C18BDDD3DFB0}"/>
              </a:ext>
            </a:extLst>
          </p:cNvPr>
          <p:cNvGrpSpPr/>
          <p:nvPr/>
        </p:nvGrpSpPr>
        <p:grpSpPr>
          <a:xfrm>
            <a:off x="1430470" y="2618509"/>
            <a:ext cx="9331061" cy="3434999"/>
            <a:chOff x="1442535" y="2524233"/>
            <a:chExt cx="9738084" cy="3584834"/>
          </a:xfrm>
        </p:grpSpPr>
        <p:pic>
          <p:nvPicPr>
            <p:cNvPr id="2" name="Picture 1">
              <a:extLst>
                <a:ext uri="{FF2B5EF4-FFF2-40B4-BE49-F238E27FC236}">
                  <a16:creationId xmlns:a16="http://schemas.microsoft.com/office/drawing/2014/main" id="{1A5C46AC-01B3-61F9-C358-81F633A5997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42535" y="2524233"/>
              <a:ext cx="9738084" cy="3581451"/>
            </a:xfrm>
            <a:prstGeom prst="rect">
              <a:avLst/>
            </a:prstGeom>
            <a:ln w="28575">
              <a:solidFill>
                <a:schemeClr val="tx1"/>
              </a:solidFill>
            </a:ln>
          </p:spPr>
        </p:pic>
        <p:sp>
          <p:nvSpPr>
            <p:cNvPr id="4" name="TextBox 3">
              <a:extLst>
                <a:ext uri="{FF2B5EF4-FFF2-40B4-BE49-F238E27FC236}">
                  <a16:creationId xmlns:a16="http://schemas.microsoft.com/office/drawing/2014/main" id="{19CEA47A-C025-327F-E004-55E6E2125927}"/>
                </a:ext>
              </a:extLst>
            </p:cNvPr>
            <p:cNvSpPr txBox="1"/>
            <p:nvPr/>
          </p:nvSpPr>
          <p:spPr>
            <a:xfrm>
              <a:off x="1442535" y="5844075"/>
              <a:ext cx="4123296" cy="264992"/>
            </a:xfrm>
            <a:prstGeom prst="rect">
              <a:avLst/>
            </a:prstGeom>
            <a:noFill/>
            <a:ln w="28575">
              <a:noFill/>
            </a:ln>
          </p:spPr>
          <p:txBody>
            <a:bodyPr wrap="square" lIns="91440" tIns="45720" rIns="91440" bIns="45720" rtlCol="0" anchor="t">
              <a:spAutoFit/>
            </a:bodyPr>
            <a:lstStyle/>
            <a:p>
              <a:r>
                <a:rPr lang="en-GB" sz="1050" dirty="0">
                  <a:solidFill>
                    <a:srgbClr val="CCBAAD"/>
                  </a:solidFill>
                </a:rPr>
                <a:t>© Historic England Archive Ref: </a:t>
              </a:r>
              <a:r>
                <a:rPr lang="en-GB" sz="1050" dirty="0">
                  <a:solidFill>
                    <a:srgbClr val="CCBAAD"/>
                  </a:solidFill>
                  <a:latin typeface="Calibri"/>
                  <a:ea typeface="Calibri"/>
                  <a:cs typeface="Calibri"/>
                </a:rPr>
                <a:t>IC095/081</a:t>
              </a:r>
            </a:p>
          </p:txBody>
        </p:sp>
      </p:grpSp>
      <p:pic>
        <p:nvPicPr>
          <p:cNvPr id="3" name="Picture 2">
            <a:extLst>
              <a:ext uri="{FF2B5EF4-FFF2-40B4-BE49-F238E27FC236}">
                <a16:creationId xmlns:a16="http://schemas.microsoft.com/office/drawing/2014/main" id="{0365182B-61A7-250F-320B-9ED9EAB860C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27085" y="5583836"/>
            <a:ext cx="1249176" cy="1274164"/>
          </a:xfrm>
          <a:prstGeom prst="rect">
            <a:avLst/>
          </a:prstGeom>
        </p:spPr>
      </p:pic>
    </p:spTree>
    <p:extLst>
      <p:ext uri="{BB962C8B-B14F-4D97-AF65-F5344CB8AC3E}">
        <p14:creationId xmlns:p14="http://schemas.microsoft.com/office/powerpoint/2010/main" val="30330723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D95412EF-8CF4-1923-C0D2-0CFB1DF425E8}"/>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E497B092-8369-15EC-FA11-36D87C000EC7}"/>
              </a:ext>
            </a:extLst>
          </p:cNvPr>
          <p:cNvSpPr>
            <a:spLocks noGrp="1"/>
          </p:cNvSpPr>
          <p:nvPr>
            <p:ph type="ctrTitle"/>
          </p:nvPr>
        </p:nvSpPr>
        <p:spPr>
          <a:xfrm>
            <a:off x="1539748" y="-1940689"/>
            <a:ext cx="9144000" cy="1705299"/>
          </a:xfrm>
        </p:spPr>
        <p:txBody>
          <a:bodyPr>
            <a:normAutofit fontScale="90000"/>
          </a:bodyPr>
          <a:lstStyle/>
          <a:p>
            <a:r>
              <a:rPr lang="en-US" dirty="0"/>
              <a:t>What are Round Barrows?- Part 2</a:t>
            </a:r>
          </a:p>
        </p:txBody>
      </p:sp>
      <p:sp>
        <p:nvSpPr>
          <p:cNvPr id="7" name="TextBox 6">
            <a:extLst>
              <a:ext uri="{FF2B5EF4-FFF2-40B4-BE49-F238E27FC236}">
                <a16:creationId xmlns:a16="http://schemas.microsoft.com/office/drawing/2014/main" id="{EF7098F8-E59D-42A8-2067-0B17E3C1DB1D}"/>
              </a:ext>
            </a:extLst>
          </p:cNvPr>
          <p:cNvSpPr txBox="1"/>
          <p:nvPr/>
        </p:nvSpPr>
        <p:spPr>
          <a:xfrm>
            <a:off x="0" y="-106946"/>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excavations took place?</a:t>
            </a:r>
          </a:p>
        </p:txBody>
      </p:sp>
      <p:pic>
        <p:nvPicPr>
          <p:cNvPr id="26" name="Picture 25">
            <a:extLst>
              <a:ext uri="{FF2B5EF4-FFF2-40B4-BE49-F238E27FC236}">
                <a16:creationId xmlns:a16="http://schemas.microsoft.com/office/drawing/2014/main" id="{083C4F1C-693A-5D60-1F6B-1716DEA599A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94365" y="44933"/>
            <a:ext cx="1314616" cy="1248220"/>
          </a:xfrm>
          <a:prstGeom prst="rect">
            <a:avLst/>
          </a:prstGeom>
        </p:spPr>
      </p:pic>
      <p:sp>
        <p:nvSpPr>
          <p:cNvPr id="2" name="Title 1">
            <a:extLst>
              <a:ext uri="{FF2B5EF4-FFF2-40B4-BE49-F238E27FC236}">
                <a16:creationId xmlns:a16="http://schemas.microsoft.com/office/drawing/2014/main" id="{1FA2D058-0420-4A2E-519D-8DBAFF86AE5F}"/>
              </a:ext>
            </a:extLst>
          </p:cNvPr>
          <p:cNvSpPr txBox="1">
            <a:spLocks/>
          </p:cNvSpPr>
          <p:nvPr/>
        </p:nvSpPr>
        <p:spPr>
          <a:xfrm>
            <a:off x="322441" y="345727"/>
            <a:ext cx="115786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dirty="0">
                <a:ln w="12700">
                  <a:noFill/>
                </a:ln>
                <a:latin typeface="Superclarendon Rg" panose="02060605060000020003" pitchFamily="18" charset="77"/>
              </a:rPr>
              <a:t>What are Round Barrows?</a:t>
            </a:r>
          </a:p>
        </p:txBody>
      </p:sp>
      <p:sp>
        <p:nvSpPr>
          <p:cNvPr id="4" name="TextBox 3">
            <a:extLst>
              <a:ext uri="{FF2B5EF4-FFF2-40B4-BE49-F238E27FC236}">
                <a16:creationId xmlns:a16="http://schemas.microsoft.com/office/drawing/2014/main" id="{8B354C0D-2695-E759-B6DC-3FC0BDF6030F}"/>
              </a:ext>
            </a:extLst>
          </p:cNvPr>
          <p:cNvSpPr txBox="1"/>
          <p:nvPr/>
        </p:nvSpPr>
        <p:spPr>
          <a:xfrm>
            <a:off x="540326" y="1076230"/>
            <a:ext cx="11111347" cy="473206"/>
          </a:xfrm>
          <a:prstGeom prst="rect">
            <a:avLst/>
          </a:prstGeom>
          <a:noFill/>
        </p:spPr>
        <p:txBody>
          <a:bodyPr wrap="square">
            <a:spAutoFit/>
          </a:bodyPr>
          <a:lstStyle/>
          <a:p>
            <a:pPr algn="ctr">
              <a:lnSpc>
                <a:spcPct val="150000"/>
              </a:lnSpc>
            </a:pPr>
            <a:r>
              <a:rPr lang="en-GB" dirty="0">
                <a:latin typeface="Linkpen 17a Print" panose="03050602060000000000" pitchFamily="66" charset="77"/>
              </a:rPr>
              <a:t>Stages of a round barrow</a:t>
            </a:r>
          </a:p>
        </p:txBody>
      </p:sp>
      <p:grpSp>
        <p:nvGrpSpPr>
          <p:cNvPr id="15" name="Group 14" descr="A group of people digging a hole in a field.">
            <a:extLst>
              <a:ext uri="{FF2B5EF4-FFF2-40B4-BE49-F238E27FC236}">
                <a16:creationId xmlns:a16="http://schemas.microsoft.com/office/drawing/2014/main" id="{F2E3F1D3-639A-8C0C-EE9B-C0B49AC7502B}"/>
              </a:ext>
            </a:extLst>
          </p:cNvPr>
          <p:cNvGrpSpPr/>
          <p:nvPr/>
        </p:nvGrpSpPr>
        <p:grpSpPr>
          <a:xfrm>
            <a:off x="420075" y="1677880"/>
            <a:ext cx="3743978" cy="2303078"/>
            <a:chOff x="174399" y="1511567"/>
            <a:chExt cx="4025900" cy="2476500"/>
          </a:xfrm>
        </p:grpSpPr>
        <p:pic>
          <p:nvPicPr>
            <p:cNvPr id="31" name="Picture 30">
              <a:extLst>
                <a:ext uri="{FF2B5EF4-FFF2-40B4-BE49-F238E27FC236}">
                  <a16:creationId xmlns:a16="http://schemas.microsoft.com/office/drawing/2014/main" id="{DEB6BFD7-8B3F-C4FA-A48B-470027E36C1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4399" y="1511567"/>
              <a:ext cx="4025900" cy="2476500"/>
            </a:xfrm>
            <a:prstGeom prst="rect">
              <a:avLst/>
            </a:prstGeom>
          </p:spPr>
        </p:pic>
        <p:sp>
          <p:nvSpPr>
            <p:cNvPr id="6" name="TextBox 5">
              <a:extLst>
                <a:ext uri="{FF2B5EF4-FFF2-40B4-BE49-F238E27FC236}">
                  <a16:creationId xmlns:a16="http://schemas.microsoft.com/office/drawing/2014/main" id="{36B85245-3380-A34D-1D41-D607923D1B4D}"/>
                </a:ext>
              </a:extLst>
            </p:cNvPr>
            <p:cNvSpPr txBox="1"/>
            <p:nvPr/>
          </p:nvSpPr>
          <p:spPr>
            <a:xfrm>
              <a:off x="1029336" y="1637002"/>
              <a:ext cx="2283662" cy="346249"/>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1. Digging the first hole.</a:t>
              </a:r>
            </a:p>
          </p:txBody>
        </p:sp>
      </p:grpSp>
      <p:grpSp>
        <p:nvGrpSpPr>
          <p:cNvPr id="16" name="Group 15" descr="A small hut being placed in a hole in the ground.">
            <a:extLst>
              <a:ext uri="{FF2B5EF4-FFF2-40B4-BE49-F238E27FC236}">
                <a16:creationId xmlns:a16="http://schemas.microsoft.com/office/drawing/2014/main" id="{1145A1F7-E697-DF81-BB9C-7074463160EC}"/>
              </a:ext>
            </a:extLst>
          </p:cNvPr>
          <p:cNvGrpSpPr/>
          <p:nvPr/>
        </p:nvGrpSpPr>
        <p:grpSpPr>
          <a:xfrm>
            <a:off x="4224012" y="1677880"/>
            <a:ext cx="3743978" cy="2303078"/>
            <a:chOff x="4072370" y="1513326"/>
            <a:chExt cx="4025900" cy="2476500"/>
          </a:xfrm>
        </p:grpSpPr>
        <p:pic>
          <p:nvPicPr>
            <p:cNvPr id="37" name="Picture 36">
              <a:extLst>
                <a:ext uri="{FF2B5EF4-FFF2-40B4-BE49-F238E27FC236}">
                  <a16:creationId xmlns:a16="http://schemas.microsoft.com/office/drawing/2014/main" id="{0A3CD5CB-5451-4938-1622-610F08B97B6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72370" y="1513326"/>
              <a:ext cx="4025900" cy="2476500"/>
            </a:xfrm>
            <a:prstGeom prst="rect">
              <a:avLst/>
            </a:prstGeom>
          </p:spPr>
        </p:pic>
        <p:sp>
          <p:nvSpPr>
            <p:cNvPr id="19" name="TextBox 18">
              <a:extLst>
                <a:ext uri="{FF2B5EF4-FFF2-40B4-BE49-F238E27FC236}">
                  <a16:creationId xmlns:a16="http://schemas.microsoft.com/office/drawing/2014/main" id="{59373FB4-1664-116B-6B08-6F769C764B99}"/>
                </a:ext>
              </a:extLst>
            </p:cNvPr>
            <p:cNvSpPr txBox="1"/>
            <p:nvPr/>
          </p:nvSpPr>
          <p:spPr>
            <a:xfrm>
              <a:off x="4337313" y="1661454"/>
              <a:ext cx="3496015" cy="346249"/>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2. Making a place for the first burial.</a:t>
              </a:r>
            </a:p>
          </p:txBody>
        </p:sp>
      </p:grpSp>
      <p:grpSp>
        <p:nvGrpSpPr>
          <p:cNvPr id="17" name="Group 16" descr="A body crouched facing downwards on the floor.">
            <a:extLst>
              <a:ext uri="{FF2B5EF4-FFF2-40B4-BE49-F238E27FC236}">
                <a16:creationId xmlns:a16="http://schemas.microsoft.com/office/drawing/2014/main" id="{3CD06DB6-8756-0CD4-9865-2BD87A997630}"/>
              </a:ext>
            </a:extLst>
          </p:cNvPr>
          <p:cNvGrpSpPr/>
          <p:nvPr/>
        </p:nvGrpSpPr>
        <p:grpSpPr>
          <a:xfrm>
            <a:off x="8027948" y="1677880"/>
            <a:ext cx="3743978" cy="2303078"/>
            <a:chOff x="7984196" y="1495904"/>
            <a:chExt cx="4025900" cy="2476500"/>
          </a:xfrm>
        </p:grpSpPr>
        <p:pic>
          <p:nvPicPr>
            <p:cNvPr id="35" name="Picture 34">
              <a:extLst>
                <a:ext uri="{FF2B5EF4-FFF2-40B4-BE49-F238E27FC236}">
                  <a16:creationId xmlns:a16="http://schemas.microsoft.com/office/drawing/2014/main" id="{77A5BDD5-3A59-B7FE-6F4F-B3618E30F53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84196" y="1495904"/>
              <a:ext cx="4025900" cy="2476500"/>
            </a:xfrm>
            <a:prstGeom prst="rect">
              <a:avLst/>
            </a:prstGeom>
          </p:spPr>
        </p:pic>
        <p:sp>
          <p:nvSpPr>
            <p:cNvPr id="20" name="TextBox 19">
              <a:extLst>
                <a:ext uri="{FF2B5EF4-FFF2-40B4-BE49-F238E27FC236}">
                  <a16:creationId xmlns:a16="http://schemas.microsoft.com/office/drawing/2014/main" id="{C15C61DA-0655-0B63-3A84-D54C45A8CFE8}"/>
                </a:ext>
              </a:extLst>
            </p:cNvPr>
            <p:cNvSpPr txBox="1"/>
            <p:nvPr/>
          </p:nvSpPr>
          <p:spPr>
            <a:xfrm>
              <a:off x="8371742" y="1623439"/>
              <a:ext cx="3250809" cy="623248"/>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3. Placing the first burial, usually crouched and facing downwards.</a:t>
              </a:r>
            </a:p>
          </p:txBody>
        </p:sp>
      </p:grpSp>
      <p:grpSp>
        <p:nvGrpSpPr>
          <p:cNvPr id="9" name="Group 8" descr="People burying the hut in the ground with dirt.">
            <a:extLst>
              <a:ext uri="{FF2B5EF4-FFF2-40B4-BE49-F238E27FC236}">
                <a16:creationId xmlns:a16="http://schemas.microsoft.com/office/drawing/2014/main" id="{6D71A481-7A36-F9F0-FE28-6C94E3E8326A}"/>
              </a:ext>
            </a:extLst>
          </p:cNvPr>
          <p:cNvGrpSpPr/>
          <p:nvPr/>
        </p:nvGrpSpPr>
        <p:grpSpPr>
          <a:xfrm>
            <a:off x="420075" y="3880167"/>
            <a:ext cx="3743978" cy="2303078"/>
            <a:chOff x="420075" y="3880167"/>
            <a:chExt cx="3743978" cy="2303078"/>
          </a:xfrm>
        </p:grpSpPr>
        <p:pic>
          <p:nvPicPr>
            <p:cNvPr id="39" name="Picture 38">
              <a:extLst>
                <a:ext uri="{FF2B5EF4-FFF2-40B4-BE49-F238E27FC236}">
                  <a16:creationId xmlns:a16="http://schemas.microsoft.com/office/drawing/2014/main" id="{023B4D09-39B0-9E77-1CC5-9A1AC42237C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0075" y="3880167"/>
              <a:ext cx="3743978" cy="2303078"/>
            </a:xfrm>
            <a:prstGeom prst="rect">
              <a:avLst/>
            </a:prstGeom>
          </p:spPr>
        </p:pic>
        <p:sp>
          <p:nvSpPr>
            <p:cNvPr id="21" name="TextBox 20">
              <a:extLst>
                <a:ext uri="{FF2B5EF4-FFF2-40B4-BE49-F238E27FC236}">
                  <a16:creationId xmlns:a16="http://schemas.microsoft.com/office/drawing/2014/main" id="{90EEB2F3-B13E-6B30-49DA-F10122BEEB61}"/>
                </a:ext>
              </a:extLst>
            </p:cNvPr>
            <p:cNvSpPr txBox="1"/>
            <p:nvPr/>
          </p:nvSpPr>
          <p:spPr>
            <a:xfrm>
              <a:off x="1098673" y="4029317"/>
              <a:ext cx="2386783" cy="579005"/>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4. Covering the first burial to make a mound.</a:t>
              </a:r>
            </a:p>
          </p:txBody>
        </p:sp>
      </p:grpSp>
      <p:grpSp>
        <p:nvGrpSpPr>
          <p:cNvPr id="10" name="Group 9" descr="A circular structure is being dug around the buried hut.">
            <a:extLst>
              <a:ext uri="{FF2B5EF4-FFF2-40B4-BE49-F238E27FC236}">
                <a16:creationId xmlns:a16="http://schemas.microsoft.com/office/drawing/2014/main" id="{D32879C8-0A8E-9D44-3CE7-F492C0AE2F85}"/>
              </a:ext>
            </a:extLst>
          </p:cNvPr>
          <p:cNvGrpSpPr/>
          <p:nvPr/>
        </p:nvGrpSpPr>
        <p:grpSpPr>
          <a:xfrm>
            <a:off x="4224012" y="3880167"/>
            <a:ext cx="3743978" cy="2303078"/>
            <a:chOff x="4224012" y="3880167"/>
            <a:chExt cx="3743978" cy="2303078"/>
          </a:xfrm>
        </p:grpSpPr>
        <p:pic>
          <p:nvPicPr>
            <p:cNvPr id="41" name="Picture 40">
              <a:extLst>
                <a:ext uri="{FF2B5EF4-FFF2-40B4-BE49-F238E27FC236}">
                  <a16:creationId xmlns:a16="http://schemas.microsoft.com/office/drawing/2014/main" id="{D398C7D1-832E-7149-69AA-8D76F684A97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224012" y="3880167"/>
              <a:ext cx="3743978" cy="2303078"/>
            </a:xfrm>
            <a:prstGeom prst="rect">
              <a:avLst/>
            </a:prstGeom>
          </p:spPr>
        </p:pic>
        <p:sp>
          <p:nvSpPr>
            <p:cNvPr id="22" name="TextBox 21">
              <a:extLst>
                <a:ext uri="{FF2B5EF4-FFF2-40B4-BE49-F238E27FC236}">
                  <a16:creationId xmlns:a16="http://schemas.microsoft.com/office/drawing/2014/main" id="{3155D9A3-CA1B-E819-47E3-525D3EC68782}"/>
                </a:ext>
              </a:extLst>
            </p:cNvPr>
            <p:cNvSpPr txBox="1"/>
            <p:nvPr/>
          </p:nvSpPr>
          <p:spPr>
            <a:xfrm>
              <a:off x="4553398" y="3949800"/>
              <a:ext cx="3085207" cy="579604"/>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5. Digging a ditch around the first burial to get the soil to cover it.</a:t>
              </a:r>
            </a:p>
          </p:txBody>
        </p:sp>
      </p:grpSp>
      <p:grpSp>
        <p:nvGrpSpPr>
          <p:cNvPr id="11" name="Group 10" descr="People have added more structures around this one.">
            <a:extLst>
              <a:ext uri="{FF2B5EF4-FFF2-40B4-BE49-F238E27FC236}">
                <a16:creationId xmlns:a16="http://schemas.microsoft.com/office/drawing/2014/main" id="{BD0CB300-AA3B-71AF-C73B-712E02FFD9C0}"/>
              </a:ext>
            </a:extLst>
          </p:cNvPr>
          <p:cNvGrpSpPr/>
          <p:nvPr/>
        </p:nvGrpSpPr>
        <p:grpSpPr>
          <a:xfrm>
            <a:off x="8027948" y="3880167"/>
            <a:ext cx="3743978" cy="2303078"/>
            <a:chOff x="8027948" y="3880167"/>
            <a:chExt cx="3743978" cy="2303078"/>
          </a:xfrm>
        </p:grpSpPr>
        <p:pic>
          <p:nvPicPr>
            <p:cNvPr id="33" name="Picture 32">
              <a:extLst>
                <a:ext uri="{FF2B5EF4-FFF2-40B4-BE49-F238E27FC236}">
                  <a16:creationId xmlns:a16="http://schemas.microsoft.com/office/drawing/2014/main" id="{D1827D23-1004-BA0F-DC59-7D60A5C99C5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027948" y="3880167"/>
              <a:ext cx="3743978" cy="2303078"/>
            </a:xfrm>
            <a:prstGeom prst="rect">
              <a:avLst/>
            </a:prstGeom>
          </p:spPr>
        </p:pic>
        <p:sp>
          <p:nvSpPr>
            <p:cNvPr id="23" name="TextBox 22">
              <a:extLst>
                <a:ext uri="{FF2B5EF4-FFF2-40B4-BE49-F238E27FC236}">
                  <a16:creationId xmlns:a16="http://schemas.microsoft.com/office/drawing/2014/main" id="{4BF480C1-EEB5-D3A8-346B-29AEEA45DCC0}"/>
                </a:ext>
              </a:extLst>
            </p:cNvPr>
            <p:cNvSpPr txBox="1"/>
            <p:nvPr/>
          </p:nvSpPr>
          <p:spPr>
            <a:xfrm>
              <a:off x="8182084" y="3980958"/>
              <a:ext cx="3435708" cy="579604"/>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6. Coming back a later to add more burials – often pots of cremation ashes.</a:t>
              </a:r>
            </a:p>
          </p:txBody>
        </p:sp>
      </p:grpSp>
      <p:sp>
        <p:nvSpPr>
          <p:cNvPr id="8" name="TextBox 7">
            <a:extLst>
              <a:ext uri="{FF2B5EF4-FFF2-40B4-BE49-F238E27FC236}">
                <a16:creationId xmlns:a16="http://schemas.microsoft.com/office/drawing/2014/main" id="{0152E681-AAFD-3B42-85D1-698BFBBBD7C0}"/>
              </a:ext>
            </a:extLst>
          </p:cNvPr>
          <p:cNvSpPr txBox="1"/>
          <p:nvPr/>
        </p:nvSpPr>
        <p:spPr>
          <a:xfrm>
            <a:off x="8138332" y="6626448"/>
            <a:ext cx="4014352" cy="230832"/>
          </a:xfrm>
          <a:prstGeom prst="rect">
            <a:avLst/>
          </a:prstGeom>
          <a:noFill/>
        </p:spPr>
        <p:txBody>
          <a:bodyPr wrap="square" lIns="91440" tIns="45720" rIns="91440" bIns="45720" rtlCol="0" anchor="t">
            <a:spAutoFit/>
          </a:bodyPr>
          <a:lstStyle/>
          <a:p>
            <a:pPr algn="r"/>
            <a:r>
              <a:rPr lang="en-GB" sz="900" dirty="0">
                <a:solidFill>
                  <a:srgbClr val="A8B787"/>
                </a:solidFill>
                <a:latin typeface="Arial" panose="020B0604020202020204" pitchFamily="34" charset="0"/>
                <a:cs typeface="Arial" panose="020B0604020202020204" pitchFamily="34" charset="0"/>
              </a:rPr>
              <a:t>© Historic England Archive Ref: IC095/098-103</a:t>
            </a:r>
            <a:endParaRPr lang="en-GB" sz="900" dirty="0">
              <a:solidFill>
                <a:srgbClr val="A8B787"/>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12910244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100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ppt_x"/>
                                          </p:val>
                                        </p:tav>
                                        <p:tav tm="100000">
                                          <p:val>
                                            <p:strVal val="#ppt_x"/>
                                          </p:val>
                                        </p:tav>
                                      </p:tavLst>
                                    </p:anim>
                                    <p:anim calcmode="lin" valueType="num">
                                      <p:cBhvr additive="base">
                                        <p:cTn id="17"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1000" fill="hold"/>
                                        <p:tgtEl>
                                          <p:spTgt spid="16"/>
                                        </p:tgtEl>
                                        <p:attrNameLst>
                                          <p:attrName>ppt_x</p:attrName>
                                        </p:attrNameLst>
                                      </p:cBhvr>
                                      <p:tavLst>
                                        <p:tav tm="0">
                                          <p:val>
                                            <p:strVal val="#ppt_x"/>
                                          </p:val>
                                        </p:tav>
                                        <p:tav tm="100000">
                                          <p:val>
                                            <p:strVal val="#ppt_x"/>
                                          </p:val>
                                        </p:tav>
                                      </p:tavLst>
                                    </p:anim>
                                    <p:anim calcmode="lin" valueType="num">
                                      <p:cBhvr additive="base">
                                        <p:cTn id="23"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000" fill="hold"/>
                                        <p:tgtEl>
                                          <p:spTgt spid="17"/>
                                        </p:tgtEl>
                                        <p:attrNameLst>
                                          <p:attrName>ppt_x</p:attrName>
                                        </p:attrNameLst>
                                      </p:cBhvr>
                                      <p:tavLst>
                                        <p:tav tm="0">
                                          <p:val>
                                            <p:strVal val="#ppt_x"/>
                                          </p:val>
                                        </p:tav>
                                        <p:tav tm="100000">
                                          <p:val>
                                            <p:strVal val="#ppt_x"/>
                                          </p:val>
                                        </p:tav>
                                      </p:tavLst>
                                    </p:anim>
                                    <p:anim calcmode="lin" valueType="num">
                                      <p:cBhvr additive="base">
                                        <p:cTn id="29"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1000" fill="hold"/>
                                        <p:tgtEl>
                                          <p:spTgt spid="9"/>
                                        </p:tgtEl>
                                        <p:attrNameLst>
                                          <p:attrName>ppt_x</p:attrName>
                                        </p:attrNameLst>
                                      </p:cBhvr>
                                      <p:tavLst>
                                        <p:tav tm="0">
                                          <p:val>
                                            <p:strVal val="#ppt_x"/>
                                          </p:val>
                                        </p:tav>
                                        <p:tav tm="100000">
                                          <p:val>
                                            <p:strVal val="#ppt_x"/>
                                          </p:val>
                                        </p:tav>
                                      </p:tavLst>
                                    </p:anim>
                                    <p:anim calcmode="lin" valueType="num">
                                      <p:cBhvr additive="base">
                                        <p:cTn id="35"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1000" fill="hold"/>
                                        <p:tgtEl>
                                          <p:spTgt spid="10"/>
                                        </p:tgtEl>
                                        <p:attrNameLst>
                                          <p:attrName>ppt_x</p:attrName>
                                        </p:attrNameLst>
                                      </p:cBhvr>
                                      <p:tavLst>
                                        <p:tav tm="0">
                                          <p:val>
                                            <p:strVal val="#ppt_x"/>
                                          </p:val>
                                        </p:tav>
                                        <p:tav tm="100000">
                                          <p:val>
                                            <p:strVal val="#ppt_x"/>
                                          </p:val>
                                        </p:tav>
                                      </p:tavLst>
                                    </p:anim>
                                    <p:anim calcmode="lin" valueType="num">
                                      <p:cBhvr additive="base">
                                        <p:cTn id="41"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1000" fill="hold"/>
                                        <p:tgtEl>
                                          <p:spTgt spid="11"/>
                                        </p:tgtEl>
                                        <p:attrNameLst>
                                          <p:attrName>ppt_x</p:attrName>
                                        </p:attrNameLst>
                                      </p:cBhvr>
                                      <p:tavLst>
                                        <p:tav tm="0">
                                          <p:val>
                                            <p:strVal val="#ppt_x"/>
                                          </p:val>
                                        </p:tav>
                                        <p:tav tm="100000">
                                          <p:val>
                                            <p:strVal val="#ppt_x"/>
                                          </p:val>
                                        </p:tav>
                                      </p:tavLst>
                                    </p:anim>
                                    <p:anim calcmode="lin" valueType="num">
                                      <p:cBhvr additive="base">
                                        <p:cTn id="47"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C95BF527-2D67-5782-1C45-5665BE92EAAB}"/>
            </a:ext>
          </a:extLst>
        </p:cNvPr>
        <p:cNvGrpSpPr/>
        <p:nvPr/>
      </p:nvGrpSpPr>
      <p:grpSpPr>
        <a:xfrm>
          <a:off x="0" y="0"/>
          <a:ext cx="0" cy="0"/>
          <a:chOff x="0" y="0"/>
          <a:chExt cx="0" cy="0"/>
        </a:xfrm>
      </p:grpSpPr>
      <p:sp>
        <p:nvSpPr>
          <p:cNvPr id="48" name="Title 47">
            <a:extLst>
              <a:ext uri="{FF2B5EF4-FFF2-40B4-BE49-F238E27FC236}">
                <a16:creationId xmlns:a16="http://schemas.microsoft.com/office/drawing/2014/main" id="{48986EA0-4982-194E-ABA0-577B47856380}"/>
              </a:ext>
            </a:extLst>
          </p:cNvPr>
          <p:cNvSpPr>
            <a:spLocks noGrp="1"/>
          </p:cNvSpPr>
          <p:nvPr>
            <p:ph type="ctrTitle"/>
          </p:nvPr>
        </p:nvSpPr>
        <p:spPr>
          <a:xfrm>
            <a:off x="3252205" y="-1458363"/>
            <a:ext cx="5181600" cy="846485"/>
          </a:xfrm>
        </p:spPr>
        <p:txBody>
          <a:bodyPr>
            <a:normAutofit fontScale="90000"/>
          </a:bodyPr>
          <a:lstStyle/>
          <a:p>
            <a:r>
              <a:rPr lang="en-US" dirty="0"/>
              <a:t>Bronze Age Hoard</a:t>
            </a:r>
          </a:p>
        </p:txBody>
      </p:sp>
      <p:sp>
        <p:nvSpPr>
          <p:cNvPr id="5" name="Title 1">
            <a:extLst>
              <a:ext uri="{FF2B5EF4-FFF2-40B4-BE49-F238E27FC236}">
                <a16:creationId xmlns:a16="http://schemas.microsoft.com/office/drawing/2014/main" id="{6A267893-7A8A-5F5C-DFAF-723218D42B2C}"/>
              </a:ext>
            </a:extLst>
          </p:cNvPr>
          <p:cNvSpPr txBox="1">
            <a:spLocks/>
          </p:cNvSpPr>
          <p:nvPr/>
        </p:nvSpPr>
        <p:spPr>
          <a:xfrm>
            <a:off x="494269" y="148320"/>
            <a:ext cx="1019029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500" dirty="0">
                <a:ln w="12700">
                  <a:noFill/>
                </a:ln>
                <a:latin typeface="Superclarendon Rg"/>
              </a:rPr>
              <a:t>Bronze Age Hoard</a:t>
            </a:r>
          </a:p>
        </p:txBody>
      </p:sp>
      <p:sp>
        <p:nvSpPr>
          <p:cNvPr id="6" name="TextBox 5">
            <a:extLst>
              <a:ext uri="{FF2B5EF4-FFF2-40B4-BE49-F238E27FC236}">
                <a16:creationId xmlns:a16="http://schemas.microsoft.com/office/drawing/2014/main" id="{B7DBD22C-00AA-36C5-B7B3-2B0461AFE1EA}"/>
              </a:ext>
            </a:extLst>
          </p:cNvPr>
          <p:cNvSpPr txBox="1"/>
          <p:nvPr/>
        </p:nvSpPr>
        <p:spPr>
          <a:xfrm>
            <a:off x="494268" y="1051930"/>
            <a:ext cx="5601731" cy="4268476"/>
          </a:xfrm>
          <a:prstGeom prst="rect">
            <a:avLst/>
          </a:prstGeom>
          <a:noFill/>
        </p:spPr>
        <p:txBody>
          <a:bodyPr wrap="square" lIns="91440" tIns="45720" rIns="91440" bIns="45720" anchor="t">
            <a:spAutoFit/>
          </a:bodyPr>
          <a:lstStyle/>
          <a:p>
            <a:pPr>
              <a:lnSpc>
                <a:spcPct val="150000"/>
              </a:lnSpc>
            </a:pPr>
            <a:r>
              <a:rPr lang="en-US" sz="1300" dirty="0">
                <a:solidFill>
                  <a:srgbClr val="151515"/>
                </a:solidFill>
                <a:latin typeface="Linkpen 17a Print" panose="03050602060000000000" pitchFamily="66" charset="77"/>
                <a:ea typeface="Source Sans Pro"/>
                <a:cs typeface="Arial"/>
              </a:rPr>
              <a:t>In 1834 workmen digging a drain at Willow Moor discovered a Bronze Age hoard.</a:t>
            </a:r>
          </a:p>
          <a:p>
            <a:pPr>
              <a:lnSpc>
                <a:spcPct val="150000"/>
              </a:lnSpc>
            </a:pPr>
            <a:endParaRPr lang="en-US" sz="1300" dirty="0">
              <a:solidFill>
                <a:srgbClr val="151515"/>
              </a:solidFill>
              <a:latin typeface="Linkpen 17a Print" panose="03050602060000000000" pitchFamily="66" charset="77"/>
              <a:ea typeface="Source Sans Pro"/>
              <a:cs typeface="Arial"/>
            </a:endParaRPr>
          </a:p>
          <a:p>
            <a:pPr>
              <a:lnSpc>
                <a:spcPct val="150000"/>
              </a:lnSpc>
            </a:pPr>
            <a:r>
              <a:rPr lang="en-US" sz="1300" dirty="0">
                <a:solidFill>
                  <a:srgbClr val="151515"/>
                </a:solidFill>
                <a:latin typeface="Linkpen 17a Print" panose="03050602060000000000" pitchFamily="66" charset="77"/>
                <a:ea typeface="Source Sans Pro"/>
                <a:cs typeface="Arial"/>
              </a:rPr>
              <a:t>It contained over 150 bronze artefacts including socketed spearheads, a socketed axe, and some swords.</a:t>
            </a:r>
          </a:p>
          <a:p>
            <a:pPr>
              <a:lnSpc>
                <a:spcPct val="150000"/>
              </a:lnSpc>
            </a:pPr>
            <a:endParaRPr lang="en-US" sz="1300" dirty="0">
              <a:solidFill>
                <a:srgbClr val="151515"/>
              </a:solidFill>
              <a:latin typeface="Linkpen 17a Print" panose="03050602060000000000" pitchFamily="66" charset="77"/>
              <a:ea typeface="Source Sans Pro"/>
              <a:cs typeface="Arial"/>
            </a:endParaRPr>
          </a:p>
          <a:p>
            <a:pPr>
              <a:lnSpc>
                <a:spcPct val="150000"/>
              </a:lnSpc>
            </a:pPr>
            <a:r>
              <a:rPr lang="en-US" sz="1300" dirty="0">
                <a:solidFill>
                  <a:srgbClr val="151515"/>
                </a:solidFill>
                <a:latin typeface="Linkpen 17a Print" panose="03050602060000000000" pitchFamily="66" charset="77"/>
                <a:ea typeface="Source Sans Pro"/>
                <a:cs typeface="Arial"/>
              </a:rPr>
              <a:t>As well as the bronze tools/weapons there were also whetstones – these are stones used to sharpen metal objects.</a:t>
            </a:r>
          </a:p>
          <a:p>
            <a:pPr>
              <a:lnSpc>
                <a:spcPct val="150000"/>
              </a:lnSpc>
            </a:pPr>
            <a:endParaRPr lang="en-US" sz="1300" dirty="0">
              <a:solidFill>
                <a:srgbClr val="151515"/>
              </a:solidFill>
              <a:latin typeface="Linkpen 17a Print" panose="03050602060000000000" pitchFamily="66" charset="77"/>
              <a:ea typeface="Open Sans"/>
              <a:cs typeface="Arial"/>
            </a:endParaRPr>
          </a:p>
          <a:p>
            <a:pPr>
              <a:lnSpc>
                <a:spcPct val="150000"/>
              </a:lnSpc>
            </a:pPr>
            <a:r>
              <a:rPr lang="en-US" sz="1300" dirty="0">
                <a:solidFill>
                  <a:srgbClr val="151515"/>
                </a:solidFill>
                <a:latin typeface="Linkpen 17a Print" panose="03050602060000000000" pitchFamily="66" charset="77"/>
                <a:ea typeface="Open Sans"/>
                <a:cs typeface="Arial"/>
              </a:rPr>
              <a:t>Most of the hoard was lost, but some artefacts ended up in museums.</a:t>
            </a:r>
            <a:br>
              <a:rPr lang="en-US" sz="1300" dirty="0">
                <a:latin typeface="Linkpen 17a Print" panose="03050602060000000000" pitchFamily="66" charset="77"/>
                <a:ea typeface="Open Sans"/>
                <a:cs typeface="Open Sans"/>
              </a:rPr>
            </a:br>
            <a:br>
              <a:rPr lang="en-US" sz="1300" dirty="0">
                <a:latin typeface="Linkpen 17a Print" panose="03050602060000000000" pitchFamily="66" charset="77"/>
                <a:ea typeface="Open Sans"/>
                <a:cs typeface="Open Sans"/>
              </a:rPr>
            </a:br>
            <a:endParaRPr lang="en-US" sz="1300" dirty="0">
              <a:latin typeface="Linkpen 17a Print" panose="03050602060000000000" pitchFamily="66" charset="77"/>
            </a:endParaRPr>
          </a:p>
        </p:txBody>
      </p:sp>
      <p:grpSp>
        <p:nvGrpSpPr>
          <p:cNvPr id="47" name="Group 46" descr="A photograph of a bronze socketed spearhead.">
            <a:extLst>
              <a:ext uri="{FF2B5EF4-FFF2-40B4-BE49-F238E27FC236}">
                <a16:creationId xmlns:a16="http://schemas.microsoft.com/office/drawing/2014/main" id="{69A3E399-3CA6-B1DF-E618-573C4B349191}"/>
              </a:ext>
            </a:extLst>
          </p:cNvPr>
          <p:cNvGrpSpPr/>
          <p:nvPr/>
        </p:nvGrpSpPr>
        <p:grpSpPr>
          <a:xfrm>
            <a:off x="494269" y="4758997"/>
            <a:ext cx="2664165" cy="1243282"/>
            <a:chOff x="494269" y="4738015"/>
            <a:chExt cx="2664165" cy="1243282"/>
          </a:xfrm>
        </p:grpSpPr>
        <p:pic>
          <p:nvPicPr>
            <p:cNvPr id="34" name="Picture 33" descr="A black background with a black square&#10;&#10;Description automatically generated with medium confidence">
              <a:extLst>
                <a:ext uri="{FF2B5EF4-FFF2-40B4-BE49-F238E27FC236}">
                  <a16:creationId xmlns:a16="http://schemas.microsoft.com/office/drawing/2014/main" id="{EFBE9DE7-5A4E-49C9-8D3A-0EB897239F5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94269" y="4738015"/>
              <a:ext cx="2664165" cy="1058217"/>
            </a:xfrm>
            <a:prstGeom prst="rect">
              <a:avLst/>
            </a:prstGeom>
          </p:spPr>
        </p:pic>
        <p:sp>
          <p:nvSpPr>
            <p:cNvPr id="46" name="TextBox 45">
              <a:extLst>
                <a:ext uri="{FF2B5EF4-FFF2-40B4-BE49-F238E27FC236}">
                  <a16:creationId xmlns:a16="http://schemas.microsoft.com/office/drawing/2014/main" id="{51CD5C61-582B-E778-466F-EA82E1A32042}"/>
                </a:ext>
              </a:extLst>
            </p:cNvPr>
            <p:cNvSpPr txBox="1"/>
            <p:nvPr/>
          </p:nvSpPr>
          <p:spPr>
            <a:xfrm>
              <a:off x="634464" y="5750465"/>
              <a:ext cx="2007910" cy="230832"/>
            </a:xfrm>
            <a:prstGeom prst="rect">
              <a:avLst/>
            </a:prstGeom>
            <a:noFill/>
          </p:spPr>
          <p:txBody>
            <a:bodyPr wrap="square" lIns="91440" tIns="45720" rIns="91440" bIns="45720" rtlCol="0" anchor="t">
              <a:spAutoFit/>
            </a:bodyPr>
            <a:lstStyle/>
            <a:p>
              <a:r>
                <a:rPr lang="en-GB" sz="900" dirty="0">
                  <a:solidFill>
                    <a:schemeClr val="bg1">
                      <a:lumMod val="85000"/>
                    </a:schemeClr>
                  </a:solidFill>
                </a:rPr>
                <a:t>All images © Kent Archaeology</a:t>
              </a:r>
              <a:endParaRPr lang="en-GB" sz="900" dirty="0">
                <a:solidFill>
                  <a:schemeClr val="bg1">
                    <a:lumMod val="85000"/>
                  </a:schemeClr>
                </a:solidFill>
                <a:latin typeface="Calibri"/>
                <a:ea typeface="Calibri"/>
                <a:cs typeface="Calibri"/>
              </a:endParaRPr>
            </a:p>
          </p:txBody>
        </p:sp>
      </p:grpSp>
      <p:pic>
        <p:nvPicPr>
          <p:cNvPr id="44" name="Picture 43" descr="A photograph of a bronze socketed axe.">
            <a:extLst>
              <a:ext uri="{FF2B5EF4-FFF2-40B4-BE49-F238E27FC236}">
                <a16:creationId xmlns:a16="http://schemas.microsoft.com/office/drawing/2014/main" id="{34FE27D8-D7DD-EAE2-F4BD-51A274708CC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84934" y="4585250"/>
            <a:ext cx="2358071" cy="1470312"/>
          </a:xfrm>
          <a:prstGeom prst="rect">
            <a:avLst/>
          </a:prstGeom>
        </p:spPr>
      </p:pic>
      <p:grpSp>
        <p:nvGrpSpPr>
          <p:cNvPr id="9" name="Group 8" descr="An aerial photo of the Wrekin">
            <a:extLst>
              <a:ext uri="{FF2B5EF4-FFF2-40B4-BE49-F238E27FC236}">
                <a16:creationId xmlns:a16="http://schemas.microsoft.com/office/drawing/2014/main" id="{4FC4F029-A495-D539-3B5E-2827F6175564}"/>
              </a:ext>
            </a:extLst>
          </p:cNvPr>
          <p:cNvGrpSpPr/>
          <p:nvPr/>
        </p:nvGrpSpPr>
        <p:grpSpPr>
          <a:xfrm>
            <a:off x="6294142" y="527154"/>
            <a:ext cx="5084619" cy="2934286"/>
            <a:chOff x="6294142" y="527154"/>
            <a:chExt cx="5084619" cy="2934286"/>
          </a:xfrm>
        </p:grpSpPr>
        <p:grpSp>
          <p:nvGrpSpPr>
            <p:cNvPr id="31" name="Group 30" descr="An aerial photo of the Wrekin">
              <a:extLst>
                <a:ext uri="{FF2B5EF4-FFF2-40B4-BE49-F238E27FC236}">
                  <a16:creationId xmlns:a16="http://schemas.microsoft.com/office/drawing/2014/main" id="{77EB659D-062E-8E21-08F1-53BA7405D115}"/>
                </a:ext>
              </a:extLst>
            </p:cNvPr>
            <p:cNvGrpSpPr/>
            <p:nvPr/>
          </p:nvGrpSpPr>
          <p:grpSpPr>
            <a:xfrm>
              <a:off x="6294142" y="527154"/>
              <a:ext cx="5084619" cy="2934286"/>
              <a:chOff x="6294142" y="543902"/>
              <a:chExt cx="5084619" cy="2934286"/>
            </a:xfrm>
          </p:grpSpPr>
          <p:pic>
            <p:nvPicPr>
              <p:cNvPr id="24" name="Picture 23">
                <a:extLst>
                  <a:ext uri="{FF2B5EF4-FFF2-40B4-BE49-F238E27FC236}">
                    <a16:creationId xmlns:a16="http://schemas.microsoft.com/office/drawing/2014/main" id="{EE65465A-375D-A30F-491D-77580ACC614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94143" y="543902"/>
                <a:ext cx="5084618" cy="2929569"/>
              </a:xfrm>
              <a:prstGeom prst="rect">
                <a:avLst/>
              </a:prstGeom>
              <a:ln w="28575">
                <a:solidFill>
                  <a:schemeClr val="tx1"/>
                </a:solidFill>
              </a:ln>
            </p:spPr>
          </p:pic>
          <p:sp>
            <p:nvSpPr>
              <p:cNvPr id="27" name="TextBox 26">
                <a:extLst>
                  <a:ext uri="{FF2B5EF4-FFF2-40B4-BE49-F238E27FC236}">
                    <a16:creationId xmlns:a16="http://schemas.microsoft.com/office/drawing/2014/main" id="{E1A25C02-18F4-972B-74B8-C09CD9859E26}"/>
                  </a:ext>
                </a:extLst>
              </p:cNvPr>
              <p:cNvSpPr txBox="1"/>
              <p:nvPr/>
            </p:nvSpPr>
            <p:spPr>
              <a:xfrm>
                <a:off x="6294142" y="3247356"/>
                <a:ext cx="1240311" cy="230832"/>
              </a:xfrm>
              <a:prstGeom prst="rect">
                <a:avLst/>
              </a:prstGeom>
              <a:noFill/>
            </p:spPr>
            <p:txBody>
              <a:bodyPr wrap="square" lIns="91440" tIns="45720" rIns="91440" bIns="45720" rtlCol="0" anchor="t">
                <a:spAutoFit/>
              </a:bodyPr>
              <a:lstStyle/>
              <a:p>
                <a:r>
                  <a:rPr lang="en-GB" sz="900" dirty="0">
                    <a:solidFill>
                      <a:srgbClr val="689E7A"/>
                    </a:solidFill>
                  </a:rPr>
                  <a:t>©Google Maps 2025</a:t>
                </a:r>
                <a:endParaRPr lang="en-GB" sz="900" dirty="0">
                  <a:solidFill>
                    <a:srgbClr val="689E7A"/>
                  </a:solidFill>
                  <a:latin typeface="Calibri"/>
                  <a:ea typeface="Calibri"/>
                  <a:cs typeface="Calibri"/>
                </a:endParaRPr>
              </a:p>
            </p:txBody>
          </p:sp>
          <p:pic>
            <p:nvPicPr>
              <p:cNvPr id="26" name="Picture 25">
                <a:extLst>
                  <a:ext uri="{FF2B5EF4-FFF2-40B4-BE49-F238E27FC236}">
                    <a16:creationId xmlns:a16="http://schemas.microsoft.com/office/drawing/2014/main" id="{C294A2AC-AC0D-07E8-7C89-F92E29E6A521}"/>
                  </a:ext>
                </a:extLst>
              </p:cNvPr>
              <p:cNvPicPr>
                <a:picLocks noChangeAspect="1"/>
              </p:cNvPicPr>
              <p:nvPr/>
            </p:nvPicPr>
            <p:blipFill>
              <a:blip r:embed="rId7"/>
              <a:srcRect l="81493" t="4280"/>
              <a:stretch/>
            </p:blipFill>
            <p:spPr>
              <a:xfrm>
                <a:off x="7308669" y="1833446"/>
                <a:ext cx="183334" cy="243128"/>
              </a:xfrm>
              <a:prstGeom prst="rect">
                <a:avLst/>
              </a:prstGeom>
            </p:spPr>
          </p:pic>
          <p:sp>
            <p:nvSpPr>
              <p:cNvPr id="25" name="Oval 24" descr="A circle showing where the Bronze Age hoard was found.">
                <a:extLst>
                  <a:ext uri="{FF2B5EF4-FFF2-40B4-BE49-F238E27FC236}">
                    <a16:creationId xmlns:a16="http://schemas.microsoft.com/office/drawing/2014/main" id="{0CA9C07A-E61A-108F-C2D0-317A43ABCAA8}"/>
                  </a:ext>
                </a:extLst>
              </p:cNvPr>
              <p:cNvSpPr/>
              <p:nvPr/>
            </p:nvSpPr>
            <p:spPr>
              <a:xfrm>
                <a:off x="8180815" y="1623661"/>
                <a:ext cx="252990" cy="243127"/>
              </a:xfrm>
              <a:prstGeom prst="ellipse">
                <a:avLst/>
              </a:prstGeom>
              <a:solidFill>
                <a:srgbClr val="F9B722">
                  <a:alpha val="50641"/>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extBox 1">
              <a:extLst>
                <a:ext uri="{FF2B5EF4-FFF2-40B4-BE49-F238E27FC236}">
                  <a16:creationId xmlns:a16="http://schemas.microsoft.com/office/drawing/2014/main" id="{82F4C9F3-FAFD-600E-3287-4810B8905DA0}"/>
                </a:ext>
              </a:extLst>
            </p:cNvPr>
            <p:cNvSpPr txBox="1"/>
            <p:nvPr/>
          </p:nvSpPr>
          <p:spPr>
            <a:xfrm>
              <a:off x="6469834" y="1843063"/>
              <a:ext cx="2044337" cy="215444"/>
            </a:xfrm>
            <a:prstGeom prst="rect">
              <a:avLst/>
            </a:prstGeom>
            <a:noFill/>
          </p:spPr>
          <p:txBody>
            <a:bodyPr wrap="square" rtlCol="0">
              <a:spAutoFit/>
            </a:bodyPr>
            <a:lstStyle/>
            <a:p>
              <a:r>
                <a:rPr lang="en-US" sz="800" b="1" dirty="0">
                  <a:solidFill>
                    <a:srgbClr val="FFFFFF"/>
                  </a:solidFill>
                  <a:latin typeface="Linkpen 17a Print" panose="03050602060000000000" pitchFamily="66" charset="77"/>
                </a:rPr>
                <a:t>The Wrekin</a:t>
              </a:r>
            </a:p>
          </p:txBody>
        </p:sp>
      </p:grpSp>
      <p:grpSp>
        <p:nvGrpSpPr>
          <p:cNvPr id="7" name="Group 6" descr="An aerial photo of the Wrekin">
            <a:extLst>
              <a:ext uri="{FF2B5EF4-FFF2-40B4-BE49-F238E27FC236}">
                <a16:creationId xmlns:a16="http://schemas.microsoft.com/office/drawing/2014/main" id="{30977702-DFA0-2A53-01EE-96F7CD553FC0}"/>
              </a:ext>
            </a:extLst>
          </p:cNvPr>
          <p:cNvGrpSpPr/>
          <p:nvPr/>
        </p:nvGrpSpPr>
        <p:grpSpPr>
          <a:xfrm>
            <a:off x="6294142" y="3651126"/>
            <a:ext cx="5263393" cy="2662972"/>
            <a:chOff x="6294142" y="3651126"/>
            <a:chExt cx="5263393" cy="2662972"/>
          </a:xfrm>
        </p:grpSpPr>
        <p:grpSp>
          <p:nvGrpSpPr>
            <p:cNvPr id="22" name="Group 21" descr="An aerial photo of the Wreakin">
              <a:extLst>
                <a:ext uri="{FF2B5EF4-FFF2-40B4-BE49-F238E27FC236}">
                  <a16:creationId xmlns:a16="http://schemas.microsoft.com/office/drawing/2014/main" id="{3217217A-B253-E646-5633-AC33E2CF6755}"/>
                </a:ext>
              </a:extLst>
            </p:cNvPr>
            <p:cNvGrpSpPr/>
            <p:nvPr/>
          </p:nvGrpSpPr>
          <p:grpSpPr>
            <a:xfrm>
              <a:off x="6294142" y="3651126"/>
              <a:ext cx="5263393" cy="2662972"/>
              <a:chOff x="6294143" y="3793967"/>
              <a:chExt cx="5263393" cy="2662972"/>
            </a:xfrm>
          </p:grpSpPr>
          <p:pic>
            <p:nvPicPr>
              <p:cNvPr id="4" name="Picture 3">
                <a:extLst>
                  <a:ext uri="{FF2B5EF4-FFF2-40B4-BE49-F238E27FC236}">
                    <a16:creationId xmlns:a16="http://schemas.microsoft.com/office/drawing/2014/main" id="{4B35AA67-0049-30A5-5C41-58145C4CAF2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297328" y="3793967"/>
                <a:ext cx="5260208" cy="2653538"/>
              </a:xfrm>
              <a:prstGeom prst="rect">
                <a:avLst/>
              </a:prstGeom>
              <a:ln w="28575">
                <a:solidFill>
                  <a:schemeClr val="tx1"/>
                </a:solidFill>
              </a:ln>
            </p:spPr>
          </p:pic>
          <p:pic>
            <p:nvPicPr>
              <p:cNvPr id="8" name="Picture 7">
                <a:extLst>
                  <a:ext uri="{FF2B5EF4-FFF2-40B4-BE49-F238E27FC236}">
                    <a16:creationId xmlns:a16="http://schemas.microsoft.com/office/drawing/2014/main" id="{B842C6FC-8414-E8B9-8917-DA936445D0D9}"/>
                  </a:ext>
                </a:extLst>
              </p:cNvPr>
              <p:cNvPicPr>
                <a:picLocks noChangeAspect="1"/>
              </p:cNvPicPr>
              <p:nvPr/>
            </p:nvPicPr>
            <p:blipFill>
              <a:blip r:embed="rId9"/>
              <a:srcRect r="82760" b="-10089"/>
              <a:stretch/>
            </p:blipFill>
            <p:spPr>
              <a:xfrm>
                <a:off x="7631981" y="4875089"/>
                <a:ext cx="192671" cy="279627"/>
              </a:xfrm>
              <a:prstGeom prst="rect">
                <a:avLst/>
              </a:prstGeom>
            </p:spPr>
          </p:pic>
          <p:sp>
            <p:nvSpPr>
              <p:cNvPr id="16" name="Oval 15" descr=" A circle of the Wreakin showing where the Bronze Age hoard was found.">
                <a:extLst>
                  <a:ext uri="{FF2B5EF4-FFF2-40B4-BE49-F238E27FC236}">
                    <a16:creationId xmlns:a16="http://schemas.microsoft.com/office/drawing/2014/main" id="{B7CE37DE-3779-5D85-51DC-B85BB2F36393}"/>
                  </a:ext>
                </a:extLst>
              </p:cNvPr>
              <p:cNvSpPr/>
              <p:nvPr/>
            </p:nvSpPr>
            <p:spPr>
              <a:xfrm>
                <a:off x="10370142" y="5154717"/>
                <a:ext cx="116280" cy="112407"/>
              </a:xfrm>
              <a:prstGeom prst="ellipse">
                <a:avLst/>
              </a:prstGeom>
              <a:solidFill>
                <a:srgbClr val="F9B722">
                  <a:alpha val="71000"/>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B10C2301-E05E-9950-A48D-896BF053B875}"/>
                  </a:ext>
                </a:extLst>
              </p:cNvPr>
              <p:cNvSpPr txBox="1"/>
              <p:nvPr/>
            </p:nvSpPr>
            <p:spPr>
              <a:xfrm>
                <a:off x="6294143" y="6233600"/>
                <a:ext cx="1240311" cy="223339"/>
              </a:xfrm>
              <a:prstGeom prst="rect">
                <a:avLst/>
              </a:prstGeom>
              <a:noFill/>
            </p:spPr>
            <p:txBody>
              <a:bodyPr wrap="square" lIns="91440" tIns="45720" rIns="91440" bIns="45720" rtlCol="0" anchor="t">
                <a:spAutoFit/>
              </a:bodyPr>
              <a:lstStyle/>
              <a:p>
                <a:r>
                  <a:rPr lang="en-GB" sz="900" dirty="0">
                    <a:solidFill>
                      <a:srgbClr val="486A51"/>
                    </a:solidFill>
                  </a:rPr>
                  <a:t>©Google Maps 2025</a:t>
                </a:r>
                <a:endParaRPr lang="en-GB" sz="900" dirty="0">
                  <a:solidFill>
                    <a:srgbClr val="486A51"/>
                  </a:solidFill>
                  <a:latin typeface="Calibri"/>
                  <a:ea typeface="Calibri"/>
                  <a:cs typeface="Calibri"/>
                </a:endParaRPr>
              </a:p>
            </p:txBody>
          </p:sp>
        </p:grpSp>
        <p:sp>
          <p:nvSpPr>
            <p:cNvPr id="3" name="TextBox 2">
              <a:extLst>
                <a:ext uri="{FF2B5EF4-FFF2-40B4-BE49-F238E27FC236}">
                  <a16:creationId xmlns:a16="http://schemas.microsoft.com/office/drawing/2014/main" id="{EA83E514-922D-FFEE-C044-1B2E4A2E5B7C}"/>
                </a:ext>
              </a:extLst>
            </p:cNvPr>
            <p:cNvSpPr txBox="1"/>
            <p:nvPr/>
          </p:nvSpPr>
          <p:spPr>
            <a:xfrm>
              <a:off x="7764854" y="4796431"/>
              <a:ext cx="888361" cy="215444"/>
            </a:xfrm>
            <a:prstGeom prst="rect">
              <a:avLst/>
            </a:prstGeom>
            <a:noFill/>
          </p:spPr>
          <p:txBody>
            <a:bodyPr wrap="square" rtlCol="0">
              <a:spAutoFit/>
            </a:bodyPr>
            <a:lstStyle/>
            <a:p>
              <a:r>
                <a:rPr lang="en-US" sz="800" b="1" dirty="0">
                  <a:solidFill>
                    <a:srgbClr val="FFFFFF"/>
                  </a:solidFill>
                  <a:latin typeface="Linkpen 17a Print" panose="03050602060000000000" pitchFamily="66" charset="77"/>
                </a:rPr>
                <a:t>The Wrekin</a:t>
              </a:r>
            </a:p>
          </p:txBody>
        </p:sp>
      </p:grpSp>
      <p:pic>
        <p:nvPicPr>
          <p:cNvPr id="19" name="Picture 18">
            <a:extLst>
              <a:ext uri="{FF2B5EF4-FFF2-40B4-BE49-F238E27FC236}">
                <a16:creationId xmlns:a16="http://schemas.microsoft.com/office/drawing/2014/main" id="{F80FEE00-68F9-C0AB-9E86-2B27C0FD695A}"/>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11100058" y="5723026"/>
            <a:ext cx="1195346" cy="1134974"/>
          </a:xfrm>
          <a:prstGeom prst="rect">
            <a:avLst/>
          </a:prstGeom>
        </p:spPr>
      </p:pic>
    </p:spTree>
    <p:extLst>
      <p:ext uri="{BB962C8B-B14F-4D97-AF65-F5344CB8AC3E}">
        <p14:creationId xmlns:p14="http://schemas.microsoft.com/office/powerpoint/2010/main" val="31433320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1000"/>
                                        <p:tgtEl>
                                          <p:spTgt spid="6">
                                            <p:txEl>
                                              <p:pRg st="4" end="4"/>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fade">
                                      <p:cBhvr>
                                        <p:cTn id="23" dur="1000"/>
                                        <p:tgtEl>
                                          <p:spTgt spid="6">
                                            <p:txEl>
                                              <p:pRg st="6" end="6"/>
                                            </p:txEl>
                                          </p:spTgt>
                                        </p:tgtEl>
                                      </p:cBhvr>
                                    </p:animEffect>
                                  </p:childTnLst>
                                </p:cTn>
                              </p:par>
                            </p:childTnLst>
                          </p:cTn>
                        </p:par>
                        <p:par>
                          <p:cTn id="24" fill="hold">
                            <p:stCondLst>
                              <p:cond delay="5000"/>
                            </p:stCondLst>
                            <p:childTnLst>
                              <p:par>
                                <p:cTn id="25" presetID="2" presetClass="entr" presetSubtype="4"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1000" fill="hold"/>
                                        <p:tgtEl>
                                          <p:spTgt spid="47"/>
                                        </p:tgtEl>
                                        <p:attrNameLst>
                                          <p:attrName>ppt_x</p:attrName>
                                        </p:attrNameLst>
                                      </p:cBhvr>
                                      <p:tavLst>
                                        <p:tav tm="0">
                                          <p:val>
                                            <p:strVal val="#ppt_x"/>
                                          </p:val>
                                        </p:tav>
                                        <p:tav tm="100000">
                                          <p:val>
                                            <p:strVal val="#ppt_x"/>
                                          </p:val>
                                        </p:tav>
                                      </p:tavLst>
                                    </p:anim>
                                    <p:anim calcmode="lin" valueType="num">
                                      <p:cBhvr additive="base">
                                        <p:cTn id="28" dur="1000" fill="hold"/>
                                        <p:tgtEl>
                                          <p:spTgt spid="47"/>
                                        </p:tgtEl>
                                        <p:attrNameLst>
                                          <p:attrName>ppt_y</p:attrName>
                                        </p:attrNameLst>
                                      </p:cBhvr>
                                      <p:tavLst>
                                        <p:tav tm="0">
                                          <p:val>
                                            <p:strVal val="1+#ppt_h/2"/>
                                          </p:val>
                                        </p:tav>
                                        <p:tav tm="100000">
                                          <p:val>
                                            <p:strVal val="#ppt_y"/>
                                          </p:val>
                                        </p:tav>
                                      </p:tavLst>
                                    </p:anim>
                                  </p:childTnLst>
                                </p:cTn>
                              </p:par>
                            </p:childTnLst>
                          </p:cTn>
                        </p:par>
                        <p:par>
                          <p:cTn id="29" fill="hold">
                            <p:stCondLst>
                              <p:cond delay="6000"/>
                            </p:stCondLst>
                            <p:childTnLst>
                              <p:par>
                                <p:cTn id="30" presetID="2" presetClass="entr" presetSubtype="4"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1000" fill="hold"/>
                                        <p:tgtEl>
                                          <p:spTgt spid="44"/>
                                        </p:tgtEl>
                                        <p:attrNameLst>
                                          <p:attrName>ppt_x</p:attrName>
                                        </p:attrNameLst>
                                      </p:cBhvr>
                                      <p:tavLst>
                                        <p:tav tm="0">
                                          <p:val>
                                            <p:strVal val="#ppt_x"/>
                                          </p:val>
                                        </p:tav>
                                        <p:tav tm="100000">
                                          <p:val>
                                            <p:strVal val="#ppt_x"/>
                                          </p:val>
                                        </p:tav>
                                      </p:tavLst>
                                    </p:anim>
                                    <p:anim calcmode="lin" valueType="num">
                                      <p:cBhvr additive="base">
                                        <p:cTn id="33" dur="1000" fill="hold"/>
                                        <p:tgtEl>
                                          <p:spTgt spid="44"/>
                                        </p:tgtEl>
                                        <p:attrNameLst>
                                          <p:attrName>ppt_y</p:attrName>
                                        </p:attrNameLst>
                                      </p:cBhvr>
                                      <p:tavLst>
                                        <p:tav tm="0">
                                          <p:val>
                                            <p:strVal val="1+#ppt_h/2"/>
                                          </p:val>
                                        </p:tav>
                                        <p:tav tm="100000">
                                          <p:val>
                                            <p:strVal val="#ppt_y"/>
                                          </p:val>
                                        </p:tav>
                                      </p:tavLst>
                                    </p:anim>
                                  </p:childTnLst>
                                </p:cTn>
                              </p:par>
                            </p:childTnLst>
                          </p:cTn>
                        </p:par>
                        <p:par>
                          <p:cTn id="34" fill="hold">
                            <p:stCondLst>
                              <p:cond delay="7000"/>
                            </p:stCondLst>
                            <p:childTnLst>
                              <p:par>
                                <p:cTn id="35" presetID="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7500"/>
                            </p:stCondLst>
                            <p:childTnLst>
                              <p:par>
                                <p:cTn id="40" presetID="2" presetClass="entr" presetSubtype="4"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1000" fill="hold"/>
                                        <p:tgtEl>
                                          <p:spTgt spid="7"/>
                                        </p:tgtEl>
                                        <p:attrNameLst>
                                          <p:attrName>ppt_x</p:attrName>
                                        </p:attrNameLst>
                                      </p:cBhvr>
                                      <p:tavLst>
                                        <p:tav tm="0">
                                          <p:val>
                                            <p:strVal val="#ppt_x"/>
                                          </p:val>
                                        </p:tav>
                                        <p:tav tm="100000">
                                          <p:val>
                                            <p:strVal val="#ppt_x"/>
                                          </p:val>
                                        </p:tav>
                                      </p:tavLst>
                                    </p:anim>
                                    <p:anim calcmode="lin" valueType="num">
                                      <p:cBhvr additive="base">
                                        <p:cTn id="43"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F0E0214-9B7C-43C9-F412-CF075B1B5CF7}"/>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4A375B35-B5CF-A3AB-3E36-17185538439F}"/>
              </a:ext>
            </a:extLst>
          </p:cNvPr>
          <p:cNvSpPr>
            <a:spLocks noGrp="1"/>
          </p:cNvSpPr>
          <p:nvPr>
            <p:ph type="ctrTitle"/>
          </p:nvPr>
        </p:nvSpPr>
        <p:spPr>
          <a:xfrm>
            <a:off x="3291840" y="-1072356"/>
            <a:ext cx="4834128" cy="821627"/>
          </a:xfrm>
        </p:spPr>
        <p:txBody>
          <a:bodyPr>
            <a:normAutofit fontScale="90000"/>
          </a:bodyPr>
          <a:lstStyle/>
          <a:p>
            <a:r>
              <a:rPr lang="en-US" dirty="0"/>
              <a:t>An Iron Age Fort</a:t>
            </a:r>
          </a:p>
        </p:txBody>
      </p:sp>
      <p:sp>
        <p:nvSpPr>
          <p:cNvPr id="10" name="TextBox 9">
            <a:extLst>
              <a:ext uri="{FF2B5EF4-FFF2-40B4-BE49-F238E27FC236}">
                <a16:creationId xmlns:a16="http://schemas.microsoft.com/office/drawing/2014/main" id="{4DD600BB-89E2-03DD-0FC8-37E992D71208}"/>
              </a:ext>
            </a:extLst>
          </p:cNvPr>
          <p:cNvSpPr txBox="1"/>
          <p:nvPr/>
        </p:nvSpPr>
        <p:spPr>
          <a:xfrm>
            <a:off x="0" y="-122848"/>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happened at the Wrekin?</a:t>
            </a:r>
          </a:p>
        </p:txBody>
      </p:sp>
      <p:sp>
        <p:nvSpPr>
          <p:cNvPr id="17" name="Rectangle 16" descr="An illustration of an Iron Age fort.">
            <a:extLst>
              <a:ext uri="{FF2B5EF4-FFF2-40B4-BE49-F238E27FC236}">
                <a16:creationId xmlns:a16="http://schemas.microsoft.com/office/drawing/2014/main" id="{9B1D11DC-4EDB-EBC2-8B61-A333A246DB09}"/>
              </a:ext>
            </a:extLst>
          </p:cNvPr>
          <p:cNvSpPr/>
          <p:nvPr/>
        </p:nvSpPr>
        <p:spPr>
          <a:xfrm>
            <a:off x="7251192" y="231801"/>
            <a:ext cx="4663440" cy="63975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B121C76-EF19-2952-4EC9-258BCEC1E217}"/>
              </a:ext>
            </a:extLst>
          </p:cNvPr>
          <p:cNvSpPr txBox="1">
            <a:spLocks/>
          </p:cNvSpPr>
          <p:nvPr/>
        </p:nvSpPr>
        <p:spPr>
          <a:xfrm>
            <a:off x="502221" y="267115"/>
            <a:ext cx="1019029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500" dirty="0">
                <a:ln w="12700">
                  <a:noFill/>
                </a:ln>
                <a:latin typeface="Superclarendon Rg"/>
              </a:rPr>
              <a:t>An Iron Age Fort</a:t>
            </a:r>
          </a:p>
        </p:txBody>
      </p:sp>
      <p:sp>
        <p:nvSpPr>
          <p:cNvPr id="12" name="Content Placeholder 2">
            <a:extLst>
              <a:ext uri="{FF2B5EF4-FFF2-40B4-BE49-F238E27FC236}">
                <a16:creationId xmlns:a16="http://schemas.microsoft.com/office/drawing/2014/main" id="{2088C465-B04C-34F0-88E7-A0FA73292CE3}"/>
              </a:ext>
            </a:extLst>
          </p:cNvPr>
          <p:cNvSpPr txBox="1">
            <a:spLocks/>
          </p:cNvSpPr>
          <p:nvPr/>
        </p:nvSpPr>
        <p:spPr>
          <a:xfrm>
            <a:off x="502221" y="1220582"/>
            <a:ext cx="6327950" cy="5545289"/>
          </a:xfrm>
          <a:prstGeom prst="rect">
            <a:avLst/>
          </a:prstGeom>
        </p:spPr>
        <p:txBody>
          <a:bodyPr vert="horz" lIns="91440" tIns="45720" rIns="91440" bIns="45720" rtlCol="0" anchor="t">
            <a:normAutofit fontScale="3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None/>
            </a:pPr>
            <a:r>
              <a:rPr lang="en-GB" sz="5500" dirty="0">
                <a:latin typeface="Linkpen 17a Print" panose="03050602060000000000" pitchFamily="66" charset="77"/>
              </a:rPr>
              <a:t>The location would have provided an excellent viewpoint across the Telford area.</a:t>
            </a:r>
          </a:p>
          <a:p>
            <a:pPr marL="0" indent="0">
              <a:lnSpc>
                <a:spcPct val="170000"/>
              </a:lnSpc>
              <a:buNone/>
            </a:pPr>
            <a:endParaRPr lang="en-US" sz="5500" dirty="0">
              <a:latin typeface="Linkpen 17a Print" panose="03050602060000000000" pitchFamily="66" charset="77"/>
            </a:endParaRPr>
          </a:p>
          <a:p>
            <a:pPr marL="0" indent="0">
              <a:lnSpc>
                <a:spcPct val="170000"/>
              </a:lnSpc>
              <a:buNone/>
            </a:pPr>
            <a:r>
              <a:rPr lang="en-GB" sz="5500" dirty="0">
                <a:latin typeface="Linkpen 17a Print" panose="03050602060000000000" pitchFamily="66" charset="77"/>
              </a:rPr>
              <a:t>At first a few people would have called it home. Soon after, simple ramparts were built around the hill for defence. </a:t>
            </a:r>
          </a:p>
          <a:p>
            <a:pPr marL="0" indent="0">
              <a:lnSpc>
                <a:spcPct val="170000"/>
              </a:lnSpc>
              <a:buNone/>
            </a:pPr>
            <a:endParaRPr lang="en-GB" sz="5500" dirty="0">
              <a:latin typeface="Linkpen 17a Print" panose="03050602060000000000" pitchFamily="66" charset="77"/>
            </a:endParaRPr>
          </a:p>
          <a:p>
            <a:pPr marL="0" indent="0">
              <a:lnSpc>
                <a:spcPct val="170000"/>
              </a:lnSpc>
              <a:buNone/>
            </a:pPr>
            <a:r>
              <a:rPr lang="en-GB" sz="5500" dirty="0">
                <a:latin typeface="Linkpen 17a Print" panose="03050602060000000000" pitchFamily="66" charset="77"/>
              </a:rPr>
              <a:t>By 400 BC, an inner circuit of ramparts were added - suggesting that the hill had become home to a larger number of people.</a:t>
            </a:r>
          </a:p>
          <a:p>
            <a:pPr marL="0" indent="0">
              <a:lnSpc>
                <a:spcPct val="170000"/>
              </a:lnSpc>
              <a:buNone/>
            </a:pPr>
            <a:endParaRPr lang="en-GB" sz="5500" dirty="0">
              <a:latin typeface="Linkpen 17a Print" panose="03050602060000000000" pitchFamily="66" charset="77"/>
            </a:endParaRPr>
          </a:p>
          <a:p>
            <a:pPr marL="0" indent="0">
              <a:lnSpc>
                <a:spcPct val="170000"/>
              </a:lnSpc>
              <a:buNone/>
            </a:pPr>
            <a:endParaRPr lang="en-GB" sz="5500" dirty="0">
              <a:latin typeface="Linkpen 17a Print" panose="03050602060000000000" pitchFamily="66" charset="77"/>
            </a:endParaRPr>
          </a:p>
          <a:p>
            <a:pPr marL="0" indent="0">
              <a:lnSpc>
                <a:spcPct val="170000"/>
              </a:lnSpc>
              <a:buNone/>
            </a:pPr>
            <a:endParaRPr lang="en-GB" sz="5700" dirty="0">
              <a:latin typeface="Linkpen 17a Print" panose="03050602060000000000" pitchFamily="66" charset="77"/>
            </a:endParaRPr>
          </a:p>
          <a:p>
            <a:pPr marL="0" indent="0">
              <a:buNone/>
            </a:pPr>
            <a:endParaRPr lang="en-GB" dirty="0">
              <a:ea typeface="Calibri"/>
              <a:cs typeface="Calibri"/>
            </a:endParaRPr>
          </a:p>
        </p:txBody>
      </p:sp>
      <p:pic>
        <p:nvPicPr>
          <p:cNvPr id="13" name="Picture 12">
            <a:extLst>
              <a:ext uri="{FF2B5EF4-FFF2-40B4-BE49-F238E27FC236}">
                <a16:creationId xmlns:a16="http://schemas.microsoft.com/office/drawing/2014/main" id="{87B0C0BF-CC16-F0C8-B59C-8BBD20595C6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1046231" y="5698827"/>
            <a:ext cx="1226694" cy="1159173"/>
          </a:xfrm>
          <a:prstGeom prst="rect">
            <a:avLst/>
          </a:prstGeom>
        </p:spPr>
      </p:pic>
    </p:spTree>
    <p:extLst>
      <p:ext uri="{BB962C8B-B14F-4D97-AF65-F5344CB8AC3E}">
        <p14:creationId xmlns:p14="http://schemas.microsoft.com/office/powerpoint/2010/main" val="4010683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1000"/>
                                        <p:tgtEl>
                                          <p:spTgt spid="12">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1000"/>
                                        <p:tgtEl>
                                          <p:spTgt spid="12">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10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1058</TotalTime>
  <Words>1482</Words>
  <Application>Microsoft Office PowerPoint</Application>
  <PresentationFormat>Widescreen</PresentationFormat>
  <Paragraphs>152</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 Light</vt:lpstr>
      <vt:lpstr>Aptos</vt:lpstr>
      <vt:lpstr>Superclarendon Rg</vt:lpstr>
      <vt:lpstr>Linkpen 17a Print</vt:lpstr>
      <vt:lpstr>Calibri</vt:lpstr>
      <vt:lpstr>Office Theme</vt:lpstr>
      <vt:lpstr>Telford in the Early Ages</vt:lpstr>
      <vt:lpstr>Who were the first people to live in and around Telford?</vt:lpstr>
      <vt:lpstr>An Ever-Changing Area</vt:lpstr>
      <vt:lpstr>The Wrekin</vt:lpstr>
      <vt:lpstr>Discoveries - Early Bronze age</vt:lpstr>
      <vt:lpstr>What are Round Barrows?</vt:lpstr>
      <vt:lpstr>What are Round Barrows?- Part 2</vt:lpstr>
      <vt:lpstr>Bronze Age Hoard</vt:lpstr>
      <vt:lpstr>An Iron Age Fort</vt:lpstr>
      <vt:lpstr>Important Hillfort</vt:lpstr>
      <vt:lpstr>Abandoning the Hillfort</vt:lpstr>
      <vt:lpstr>Welcome to Wroxeter</vt:lpstr>
      <vt:lpstr>Roman Life</vt:lpstr>
      <vt:lpstr>Why was Wroxeter important?</vt:lpstr>
      <vt:lpstr>Closer to home</vt:lpstr>
      <vt:lpstr>Discoveries at Uxacona</vt:lpstr>
      <vt:lpstr>Roman Departure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100</cp:revision>
  <dcterms:created xsi:type="dcterms:W3CDTF">2022-12-09T08:02:53Z</dcterms:created>
  <dcterms:modified xsi:type="dcterms:W3CDTF">2025-03-12T09:11:57Z</dcterms:modified>
</cp:coreProperties>
</file>