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9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embeddedFontLst>
    <p:embeddedFont>
      <p:font typeface="Superclarendon Rg" panose="02060605060000020003" pitchFamily="18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4B77"/>
    <a:srgbClr val="F49734"/>
    <a:srgbClr val="B65379"/>
    <a:srgbClr val="F6A548"/>
    <a:srgbClr val="79B963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A3B78B-983A-4163-874D-481B653D68CD}" v="57" dt="2025-03-12T13:53:56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2"/>
    <p:restoredTop sz="96327"/>
  </p:normalViewPr>
  <p:slideViewPr>
    <p:cSldViewPr snapToGrid="0">
      <p:cViewPr varScale="1">
        <p:scale>
          <a:sx n="103" d="100"/>
          <a:sy n="103" d="100"/>
        </p:scale>
        <p:origin x="1134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8CA3B78B-983A-4163-874D-481B653D68CD}"/>
    <pc:docChg chg="undo custSel modSld">
      <pc:chgData name="McHarg, Catherine" userId="88b8f76c-9ae3-4745-88eb-fe0667a22af5" providerId="ADAL" clId="{8CA3B78B-983A-4163-874D-481B653D68CD}" dt="2025-03-12T13:54:40.089" v="149" actId="465"/>
      <pc:docMkLst>
        <pc:docMk/>
      </pc:docMkLst>
      <pc:sldChg chg="modSp mod">
        <pc:chgData name="McHarg, Catherine" userId="88b8f76c-9ae3-4745-88eb-fe0667a22af5" providerId="ADAL" clId="{8CA3B78B-983A-4163-874D-481B653D68CD}" dt="2025-03-12T10:10:03.384" v="7" actId="465"/>
        <pc:sldMkLst>
          <pc:docMk/>
          <pc:sldMk cId="1996384892" sldId="257"/>
        </pc:sldMkLst>
        <pc:spChg chg="mod">
          <ac:chgData name="McHarg, Catherine" userId="88b8f76c-9ae3-4745-88eb-fe0667a22af5" providerId="ADAL" clId="{8CA3B78B-983A-4163-874D-481B653D68CD}" dt="2025-03-12T10:09:54.725" v="6" actId="1076"/>
          <ac:spMkLst>
            <pc:docMk/>
            <pc:sldMk cId="1996384892" sldId="257"/>
            <ac:spMk id="17" creationId="{0321F922-FBC6-8D2F-6705-E62566138EA2}"/>
          </ac:spMkLst>
        </pc:spChg>
        <pc:spChg chg="mod">
          <ac:chgData name="McHarg, Catherine" userId="88b8f76c-9ae3-4745-88eb-fe0667a22af5" providerId="ADAL" clId="{8CA3B78B-983A-4163-874D-481B653D68CD}" dt="2025-03-12T10:10:03.384" v="7" actId="465"/>
          <ac:spMkLst>
            <pc:docMk/>
            <pc:sldMk cId="1996384892" sldId="257"/>
            <ac:spMk id="18" creationId="{DA3359DA-DF93-1CC2-A599-CEC7A47B5A69}"/>
          </ac:spMkLst>
        </pc:spChg>
        <pc:spChg chg="mod">
          <ac:chgData name="McHarg, Catherine" userId="88b8f76c-9ae3-4745-88eb-fe0667a22af5" providerId="ADAL" clId="{8CA3B78B-983A-4163-874D-481B653D68CD}" dt="2025-03-12T10:09:48.124" v="5" actId="1076"/>
          <ac:spMkLst>
            <pc:docMk/>
            <pc:sldMk cId="1996384892" sldId="257"/>
            <ac:spMk id="19" creationId="{2BF0DE73-0403-4BBD-7FE3-3569232C8943}"/>
          </ac:spMkLst>
        </pc:spChg>
      </pc:sldChg>
      <pc:sldChg chg="modSp mod">
        <pc:chgData name="McHarg, Catherine" userId="88b8f76c-9ae3-4745-88eb-fe0667a22af5" providerId="ADAL" clId="{8CA3B78B-983A-4163-874D-481B653D68CD}" dt="2025-03-12T10:10:59.912" v="17" actId="465"/>
        <pc:sldMkLst>
          <pc:docMk/>
          <pc:sldMk cId="536718367" sldId="261"/>
        </pc:sldMkLst>
        <pc:spChg chg="mod">
          <ac:chgData name="McHarg, Catherine" userId="88b8f76c-9ae3-4745-88eb-fe0667a22af5" providerId="ADAL" clId="{8CA3B78B-983A-4163-874D-481B653D68CD}" dt="2025-03-12T10:10:52.316" v="16" actId="1076"/>
          <ac:spMkLst>
            <pc:docMk/>
            <pc:sldMk cId="536718367" sldId="261"/>
            <ac:spMk id="2" creationId="{DF28077F-343E-0B7C-6041-0DBA4F614EA9}"/>
          </ac:spMkLst>
        </pc:spChg>
        <pc:spChg chg="mod">
          <ac:chgData name="McHarg, Catherine" userId="88b8f76c-9ae3-4745-88eb-fe0667a22af5" providerId="ADAL" clId="{8CA3B78B-983A-4163-874D-481B653D68CD}" dt="2025-03-12T10:10:21.860" v="10" actId="14100"/>
          <ac:spMkLst>
            <pc:docMk/>
            <pc:sldMk cId="536718367" sldId="261"/>
            <ac:spMk id="17" creationId="{90CC19C4-8D58-F0E5-6CC9-04F4A98E2EE1}"/>
          </ac:spMkLst>
        </pc:spChg>
        <pc:spChg chg="mod">
          <ac:chgData name="McHarg, Catherine" userId="88b8f76c-9ae3-4745-88eb-fe0667a22af5" providerId="ADAL" clId="{8CA3B78B-983A-4163-874D-481B653D68CD}" dt="2025-03-12T10:10:59.912" v="17" actId="465"/>
          <ac:spMkLst>
            <pc:docMk/>
            <pc:sldMk cId="536718367" sldId="261"/>
            <ac:spMk id="18" creationId="{B616E995-3473-4178-D345-2F9604C14164}"/>
          </ac:spMkLst>
        </pc:spChg>
        <pc:spChg chg="mod">
          <ac:chgData name="McHarg, Catherine" userId="88b8f76c-9ae3-4745-88eb-fe0667a22af5" providerId="ADAL" clId="{8CA3B78B-983A-4163-874D-481B653D68CD}" dt="2025-03-12T10:10:59.912" v="17" actId="465"/>
          <ac:spMkLst>
            <pc:docMk/>
            <pc:sldMk cId="536718367" sldId="261"/>
            <ac:spMk id="19" creationId="{154EE91C-3765-BBC1-0A60-29EC819E22DA}"/>
          </ac:spMkLst>
        </pc:spChg>
      </pc:sldChg>
      <pc:sldChg chg="modSp mod">
        <pc:chgData name="McHarg, Catherine" userId="88b8f76c-9ae3-4745-88eb-fe0667a22af5" providerId="ADAL" clId="{8CA3B78B-983A-4163-874D-481B653D68CD}" dt="2025-03-12T10:17:17.042" v="29" actId="465"/>
        <pc:sldMkLst>
          <pc:docMk/>
          <pc:sldMk cId="948331887" sldId="262"/>
        </pc:sldMkLst>
        <pc:spChg chg="mod">
          <ac:chgData name="McHarg, Catherine" userId="88b8f76c-9ae3-4745-88eb-fe0667a22af5" providerId="ADAL" clId="{8CA3B78B-983A-4163-874D-481B653D68CD}" dt="2025-03-12T10:16:58.220" v="26" actId="1076"/>
          <ac:spMkLst>
            <pc:docMk/>
            <pc:sldMk cId="948331887" sldId="262"/>
            <ac:spMk id="2" creationId="{FE45351D-BB9C-D306-6B65-B99E8B2D0978}"/>
          </ac:spMkLst>
        </pc:spChg>
        <pc:spChg chg="mod">
          <ac:chgData name="McHarg, Catherine" userId="88b8f76c-9ae3-4745-88eb-fe0667a22af5" providerId="ADAL" clId="{8CA3B78B-983A-4163-874D-481B653D68CD}" dt="2025-03-12T10:12:32.341" v="24" actId="14100"/>
          <ac:spMkLst>
            <pc:docMk/>
            <pc:sldMk cId="948331887" sldId="262"/>
            <ac:spMk id="9" creationId="{B7C427E2-EB54-A33E-6B41-56EE6D2FA613}"/>
          </ac:spMkLst>
        </pc:spChg>
        <pc:spChg chg="mod">
          <ac:chgData name="McHarg, Catherine" userId="88b8f76c-9ae3-4745-88eb-fe0667a22af5" providerId="ADAL" clId="{8CA3B78B-983A-4163-874D-481B653D68CD}" dt="2025-03-12T10:12:05.058" v="18" actId="255"/>
          <ac:spMkLst>
            <pc:docMk/>
            <pc:sldMk cId="948331887" sldId="262"/>
            <ac:spMk id="17" creationId="{54020B95-6B18-3962-D867-01C86093E324}"/>
          </ac:spMkLst>
        </pc:spChg>
        <pc:spChg chg="mod">
          <ac:chgData name="McHarg, Catherine" userId="88b8f76c-9ae3-4745-88eb-fe0667a22af5" providerId="ADAL" clId="{8CA3B78B-983A-4163-874D-481B653D68CD}" dt="2025-03-12T10:17:17.042" v="29" actId="465"/>
          <ac:spMkLst>
            <pc:docMk/>
            <pc:sldMk cId="948331887" sldId="262"/>
            <ac:spMk id="18" creationId="{4F9BF6C6-A814-A4D2-066A-A98B43042DED}"/>
          </ac:spMkLst>
        </pc:spChg>
        <pc:spChg chg="mod">
          <ac:chgData name="McHarg, Catherine" userId="88b8f76c-9ae3-4745-88eb-fe0667a22af5" providerId="ADAL" clId="{8CA3B78B-983A-4163-874D-481B653D68CD}" dt="2025-03-12T10:17:17.042" v="29" actId="465"/>
          <ac:spMkLst>
            <pc:docMk/>
            <pc:sldMk cId="948331887" sldId="262"/>
            <ac:spMk id="19" creationId="{CE91C9E8-46C1-D364-2B76-41F4C86D4075}"/>
          </ac:spMkLst>
        </pc:spChg>
        <pc:grpChg chg="mod">
          <ac:chgData name="McHarg, Catherine" userId="88b8f76c-9ae3-4745-88eb-fe0667a22af5" providerId="ADAL" clId="{8CA3B78B-983A-4163-874D-481B653D68CD}" dt="2025-03-12T10:16:52.132" v="25" actId="1076"/>
          <ac:grpSpMkLst>
            <pc:docMk/>
            <pc:sldMk cId="948331887" sldId="262"/>
            <ac:grpSpMk id="11" creationId="{CEB1F81A-AB56-6C19-F42B-34EDCC8AA686}"/>
          </ac:grpSpMkLst>
        </pc:grpChg>
      </pc:sldChg>
      <pc:sldChg chg="modSp mod">
        <pc:chgData name="McHarg, Catherine" userId="88b8f76c-9ae3-4745-88eb-fe0667a22af5" providerId="ADAL" clId="{8CA3B78B-983A-4163-874D-481B653D68CD}" dt="2025-03-12T10:18:00.518" v="35" actId="465"/>
        <pc:sldMkLst>
          <pc:docMk/>
          <pc:sldMk cId="343756324" sldId="263"/>
        </pc:sldMkLst>
        <pc:spChg chg="mod">
          <ac:chgData name="McHarg, Catherine" userId="88b8f76c-9ae3-4745-88eb-fe0667a22af5" providerId="ADAL" clId="{8CA3B78B-983A-4163-874D-481B653D68CD}" dt="2025-03-12T10:17:53.339" v="34" actId="1076"/>
          <ac:spMkLst>
            <pc:docMk/>
            <pc:sldMk cId="343756324" sldId="263"/>
            <ac:spMk id="2" creationId="{358BF02F-A89C-B7DA-FBF1-458456756C7A}"/>
          </ac:spMkLst>
        </pc:spChg>
        <pc:spChg chg="mod">
          <ac:chgData name="McHarg, Catherine" userId="88b8f76c-9ae3-4745-88eb-fe0667a22af5" providerId="ADAL" clId="{8CA3B78B-983A-4163-874D-481B653D68CD}" dt="2025-03-12T10:17:27.785" v="30" actId="255"/>
          <ac:spMkLst>
            <pc:docMk/>
            <pc:sldMk cId="343756324" sldId="263"/>
            <ac:spMk id="17" creationId="{BAB6DB9C-611C-ECC5-16D3-4024EC1CEFAC}"/>
          </ac:spMkLst>
        </pc:spChg>
        <pc:spChg chg="mod">
          <ac:chgData name="McHarg, Catherine" userId="88b8f76c-9ae3-4745-88eb-fe0667a22af5" providerId="ADAL" clId="{8CA3B78B-983A-4163-874D-481B653D68CD}" dt="2025-03-12T10:18:00.518" v="35" actId="465"/>
          <ac:spMkLst>
            <pc:docMk/>
            <pc:sldMk cId="343756324" sldId="263"/>
            <ac:spMk id="18" creationId="{50057B20-B096-628D-C14C-096B4DC6072B}"/>
          </ac:spMkLst>
        </pc:spChg>
        <pc:spChg chg="mod">
          <ac:chgData name="McHarg, Catherine" userId="88b8f76c-9ae3-4745-88eb-fe0667a22af5" providerId="ADAL" clId="{8CA3B78B-983A-4163-874D-481B653D68CD}" dt="2025-03-12T10:18:00.518" v="35" actId="465"/>
          <ac:spMkLst>
            <pc:docMk/>
            <pc:sldMk cId="343756324" sldId="263"/>
            <ac:spMk id="19" creationId="{A25C9E09-13DF-A0D2-907C-FE3F931018D2}"/>
          </ac:spMkLst>
        </pc:spChg>
      </pc:sldChg>
      <pc:sldChg chg="modSp mod">
        <pc:chgData name="McHarg, Catherine" userId="88b8f76c-9ae3-4745-88eb-fe0667a22af5" providerId="ADAL" clId="{8CA3B78B-983A-4163-874D-481B653D68CD}" dt="2025-03-12T10:21:39.227" v="62" actId="1076"/>
        <pc:sldMkLst>
          <pc:docMk/>
          <pc:sldMk cId="142171815" sldId="264"/>
        </pc:sldMkLst>
        <pc:spChg chg="mod">
          <ac:chgData name="McHarg, Catherine" userId="88b8f76c-9ae3-4745-88eb-fe0667a22af5" providerId="ADAL" clId="{8CA3B78B-983A-4163-874D-481B653D68CD}" dt="2025-03-12T10:21:01.050" v="59" actId="14100"/>
          <ac:spMkLst>
            <pc:docMk/>
            <pc:sldMk cId="142171815" sldId="264"/>
            <ac:spMk id="2" creationId="{6CE3FFC6-CF0A-557E-DA97-39A2FF0C3926}"/>
          </ac:spMkLst>
        </pc:spChg>
        <pc:spChg chg="mod">
          <ac:chgData name="McHarg, Catherine" userId="88b8f76c-9ae3-4745-88eb-fe0667a22af5" providerId="ADAL" clId="{8CA3B78B-983A-4163-874D-481B653D68CD}" dt="2025-03-12T10:21:39.227" v="62" actId="1076"/>
          <ac:spMkLst>
            <pc:docMk/>
            <pc:sldMk cId="142171815" sldId="264"/>
            <ac:spMk id="8" creationId="{257E9FF8-F6CE-9586-5495-091F9D46231D}"/>
          </ac:spMkLst>
        </pc:spChg>
        <pc:spChg chg="mod">
          <ac:chgData name="McHarg, Catherine" userId="88b8f76c-9ae3-4745-88eb-fe0667a22af5" providerId="ADAL" clId="{8CA3B78B-983A-4163-874D-481B653D68CD}" dt="2025-03-12T10:20:52.229" v="56" actId="14100"/>
          <ac:spMkLst>
            <pc:docMk/>
            <pc:sldMk cId="142171815" sldId="264"/>
            <ac:spMk id="17" creationId="{48AC0EED-877F-BE90-6A78-39C81310D9A5}"/>
          </ac:spMkLst>
        </pc:spChg>
        <pc:spChg chg="mod">
          <ac:chgData name="McHarg, Catherine" userId="88b8f76c-9ae3-4745-88eb-fe0667a22af5" providerId="ADAL" clId="{8CA3B78B-983A-4163-874D-481B653D68CD}" dt="2025-03-12T10:20:54.737" v="57" actId="14100"/>
          <ac:spMkLst>
            <pc:docMk/>
            <pc:sldMk cId="142171815" sldId="264"/>
            <ac:spMk id="18" creationId="{CEF38606-0331-0A60-F35B-6B31BD5F4750}"/>
          </ac:spMkLst>
        </pc:spChg>
        <pc:spChg chg="mod">
          <ac:chgData name="McHarg, Catherine" userId="88b8f76c-9ae3-4745-88eb-fe0667a22af5" providerId="ADAL" clId="{8CA3B78B-983A-4163-874D-481B653D68CD}" dt="2025-03-12T10:20:58.162" v="58" actId="14100"/>
          <ac:spMkLst>
            <pc:docMk/>
            <pc:sldMk cId="142171815" sldId="264"/>
            <ac:spMk id="19" creationId="{F4D8ED46-D20F-53B4-0F9E-8FD81728FF99}"/>
          </ac:spMkLst>
        </pc:spChg>
        <pc:grpChg chg="mod">
          <ac:chgData name="McHarg, Catherine" userId="88b8f76c-9ae3-4745-88eb-fe0667a22af5" providerId="ADAL" clId="{8CA3B78B-983A-4163-874D-481B653D68CD}" dt="2025-03-12T10:19:02.883" v="45" actId="1076"/>
          <ac:grpSpMkLst>
            <pc:docMk/>
            <pc:sldMk cId="142171815" sldId="264"/>
            <ac:grpSpMk id="10" creationId="{EEE05121-B602-90B1-463D-E11AC81C7340}"/>
          </ac:grpSpMkLst>
        </pc:grpChg>
      </pc:sldChg>
      <pc:sldChg chg="modSp mod">
        <pc:chgData name="McHarg, Catherine" userId="88b8f76c-9ae3-4745-88eb-fe0667a22af5" providerId="ADAL" clId="{8CA3B78B-983A-4163-874D-481B653D68CD}" dt="2025-03-12T10:31:53.737" v="75" actId="465"/>
        <pc:sldMkLst>
          <pc:docMk/>
          <pc:sldMk cId="426516276" sldId="265"/>
        </pc:sldMkLst>
        <pc:spChg chg="mod">
          <ac:chgData name="McHarg, Catherine" userId="88b8f76c-9ae3-4745-88eb-fe0667a22af5" providerId="ADAL" clId="{8CA3B78B-983A-4163-874D-481B653D68CD}" dt="2025-03-12T10:31:53.737" v="75" actId="465"/>
          <ac:spMkLst>
            <pc:docMk/>
            <pc:sldMk cId="426516276" sldId="265"/>
            <ac:spMk id="2" creationId="{36FB5C82-BD88-BE22-BBA3-6098C47090D0}"/>
          </ac:spMkLst>
        </pc:spChg>
        <pc:spChg chg="mod">
          <ac:chgData name="McHarg, Catherine" userId="88b8f76c-9ae3-4745-88eb-fe0667a22af5" providerId="ADAL" clId="{8CA3B78B-983A-4163-874D-481B653D68CD}" dt="2025-03-12T10:31:28.812" v="70" actId="14100"/>
          <ac:spMkLst>
            <pc:docMk/>
            <pc:sldMk cId="426516276" sldId="265"/>
            <ac:spMk id="3" creationId="{7C5C7F2C-45EE-F042-6103-14E7B26B74F8}"/>
          </ac:spMkLst>
        </pc:spChg>
        <pc:spChg chg="mod">
          <ac:chgData name="McHarg, Catherine" userId="88b8f76c-9ae3-4745-88eb-fe0667a22af5" providerId="ADAL" clId="{8CA3B78B-983A-4163-874D-481B653D68CD}" dt="2025-03-12T10:31:42.581" v="74" actId="1076"/>
          <ac:spMkLst>
            <pc:docMk/>
            <pc:sldMk cId="426516276" sldId="265"/>
            <ac:spMk id="17" creationId="{3ED03352-623F-5CDA-A3DF-FEAC665E0AFF}"/>
          </ac:spMkLst>
        </pc:spChg>
        <pc:spChg chg="mod">
          <ac:chgData name="McHarg, Catherine" userId="88b8f76c-9ae3-4745-88eb-fe0667a22af5" providerId="ADAL" clId="{8CA3B78B-983A-4163-874D-481B653D68CD}" dt="2025-03-12T10:31:53.737" v="75" actId="465"/>
          <ac:spMkLst>
            <pc:docMk/>
            <pc:sldMk cId="426516276" sldId="265"/>
            <ac:spMk id="18" creationId="{8AA6D370-37D1-4D65-E4A5-403529705DEC}"/>
          </ac:spMkLst>
        </pc:spChg>
        <pc:spChg chg="mod">
          <ac:chgData name="McHarg, Catherine" userId="88b8f76c-9ae3-4745-88eb-fe0667a22af5" providerId="ADAL" clId="{8CA3B78B-983A-4163-874D-481B653D68CD}" dt="2025-03-12T10:31:53.737" v="75" actId="465"/>
          <ac:spMkLst>
            <pc:docMk/>
            <pc:sldMk cId="426516276" sldId="265"/>
            <ac:spMk id="19" creationId="{F60FDA17-5AC8-9441-8518-40B90938FF36}"/>
          </ac:spMkLst>
        </pc:spChg>
      </pc:sldChg>
      <pc:sldChg chg="modSp mod">
        <pc:chgData name="McHarg, Catherine" userId="88b8f76c-9ae3-4745-88eb-fe0667a22af5" providerId="ADAL" clId="{8CA3B78B-983A-4163-874D-481B653D68CD}" dt="2025-03-12T10:33:50.380" v="91" actId="1076"/>
        <pc:sldMkLst>
          <pc:docMk/>
          <pc:sldMk cId="96310920" sldId="266"/>
        </pc:sldMkLst>
        <pc:spChg chg="mod">
          <ac:chgData name="McHarg, Catherine" userId="88b8f76c-9ae3-4745-88eb-fe0667a22af5" providerId="ADAL" clId="{8CA3B78B-983A-4163-874D-481B653D68CD}" dt="2025-03-12T10:33:50.380" v="91" actId="1076"/>
          <ac:spMkLst>
            <pc:docMk/>
            <pc:sldMk cId="96310920" sldId="266"/>
            <ac:spMk id="3" creationId="{BE1E6793-D6AE-E061-3979-BA4BB0D60C65}"/>
          </ac:spMkLst>
        </pc:spChg>
        <pc:spChg chg="mod">
          <ac:chgData name="McHarg, Catherine" userId="88b8f76c-9ae3-4745-88eb-fe0667a22af5" providerId="ADAL" clId="{8CA3B78B-983A-4163-874D-481B653D68CD}" dt="2025-03-12T10:33:41.378" v="90" actId="1076"/>
          <ac:spMkLst>
            <pc:docMk/>
            <pc:sldMk cId="96310920" sldId="266"/>
            <ac:spMk id="17" creationId="{1023C81F-CEEB-9D21-67A3-3D367E906570}"/>
          </ac:spMkLst>
        </pc:spChg>
        <pc:spChg chg="mod">
          <ac:chgData name="McHarg, Catherine" userId="88b8f76c-9ae3-4745-88eb-fe0667a22af5" providerId="ADAL" clId="{8CA3B78B-983A-4163-874D-481B653D68CD}" dt="2025-03-12T10:33:37.683" v="89" actId="14100"/>
          <ac:spMkLst>
            <pc:docMk/>
            <pc:sldMk cId="96310920" sldId="266"/>
            <ac:spMk id="18" creationId="{92A357CF-D5D9-B1BB-AD3A-11F246599B66}"/>
          </ac:spMkLst>
        </pc:spChg>
        <pc:grpChg chg="mod">
          <ac:chgData name="McHarg, Catherine" userId="88b8f76c-9ae3-4745-88eb-fe0667a22af5" providerId="ADAL" clId="{8CA3B78B-983A-4163-874D-481B653D68CD}" dt="2025-03-12T10:32:57.534" v="81" actId="1076"/>
          <ac:grpSpMkLst>
            <pc:docMk/>
            <pc:sldMk cId="96310920" sldId="266"/>
            <ac:grpSpMk id="10" creationId="{D4C1A0EF-1CC2-C2D3-012E-7FC1ECE2B0FE}"/>
          </ac:grpSpMkLst>
        </pc:grpChg>
      </pc:sldChg>
      <pc:sldChg chg="modSp mod">
        <pc:chgData name="McHarg, Catherine" userId="88b8f76c-9ae3-4745-88eb-fe0667a22af5" providerId="ADAL" clId="{8CA3B78B-983A-4163-874D-481B653D68CD}" dt="2025-03-12T13:49:51.083" v="111" actId="465"/>
        <pc:sldMkLst>
          <pc:docMk/>
          <pc:sldMk cId="2892911942" sldId="267"/>
        </pc:sldMkLst>
        <pc:spChg chg="mod">
          <ac:chgData name="McHarg, Catherine" userId="88b8f76c-9ae3-4745-88eb-fe0667a22af5" providerId="ADAL" clId="{8CA3B78B-983A-4163-874D-481B653D68CD}" dt="2025-03-12T13:49:51.083" v="111" actId="465"/>
          <ac:spMkLst>
            <pc:docMk/>
            <pc:sldMk cId="2892911942" sldId="267"/>
            <ac:spMk id="2" creationId="{58C9F353-2115-A348-5B0D-E8F53F0E802C}"/>
          </ac:spMkLst>
        </pc:spChg>
        <pc:spChg chg="mod">
          <ac:chgData name="McHarg, Catherine" userId="88b8f76c-9ae3-4745-88eb-fe0667a22af5" providerId="ADAL" clId="{8CA3B78B-983A-4163-874D-481B653D68CD}" dt="2025-03-12T13:49:51.083" v="111" actId="465"/>
          <ac:spMkLst>
            <pc:docMk/>
            <pc:sldMk cId="2892911942" sldId="267"/>
            <ac:spMk id="3" creationId="{59326361-7454-253C-D023-8DC8F47DA8B8}"/>
          </ac:spMkLst>
        </pc:spChg>
        <pc:spChg chg="mod">
          <ac:chgData name="McHarg, Catherine" userId="88b8f76c-9ae3-4745-88eb-fe0667a22af5" providerId="ADAL" clId="{8CA3B78B-983A-4163-874D-481B653D68CD}" dt="2025-03-12T13:49:09.503" v="107" actId="14100"/>
          <ac:spMkLst>
            <pc:docMk/>
            <pc:sldMk cId="2892911942" sldId="267"/>
            <ac:spMk id="4" creationId="{6CBA29C5-CB6E-DDA5-6F87-43A858F5F30F}"/>
          </ac:spMkLst>
        </pc:spChg>
        <pc:spChg chg="mod">
          <ac:chgData name="McHarg, Catherine" userId="88b8f76c-9ae3-4745-88eb-fe0667a22af5" providerId="ADAL" clId="{8CA3B78B-983A-4163-874D-481B653D68CD}" dt="2025-03-12T13:49:21.780" v="110" actId="14100"/>
          <ac:spMkLst>
            <pc:docMk/>
            <pc:sldMk cId="2892911942" sldId="267"/>
            <ac:spMk id="17" creationId="{23623F7D-79FC-258A-4E6B-A72DC46BF6FA}"/>
          </ac:spMkLst>
        </pc:spChg>
        <pc:spChg chg="mod">
          <ac:chgData name="McHarg, Catherine" userId="88b8f76c-9ae3-4745-88eb-fe0667a22af5" providerId="ADAL" clId="{8CA3B78B-983A-4163-874D-481B653D68CD}" dt="2025-03-12T13:49:51.083" v="111" actId="465"/>
          <ac:spMkLst>
            <pc:docMk/>
            <pc:sldMk cId="2892911942" sldId="267"/>
            <ac:spMk id="18" creationId="{C8F1AC7B-4ACA-FC96-B90B-6AA6949D578D}"/>
          </ac:spMkLst>
        </pc:spChg>
      </pc:sldChg>
      <pc:sldChg chg="modSp mod">
        <pc:chgData name="McHarg, Catherine" userId="88b8f76c-9ae3-4745-88eb-fe0667a22af5" providerId="ADAL" clId="{8CA3B78B-983A-4163-874D-481B653D68CD}" dt="2025-03-12T13:51:12.793" v="124" actId="465"/>
        <pc:sldMkLst>
          <pc:docMk/>
          <pc:sldMk cId="773560739" sldId="268"/>
        </pc:sldMkLst>
        <pc:spChg chg="mod">
          <ac:chgData name="McHarg, Catherine" userId="88b8f76c-9ae3-4745-88eb-fe0667a22af5" providerId="ADAL" clId="{8CA3B78B-983A-4163-874D-481B653D68CD}" dt="2025-03-12T13:51:12.793" v="124" actId="465"/>
          <ac:spMkLst>
            <pc:docMk/>
            <pc:sldMk cId="773560739" sldId="268"/>
            <ac:spMk id="2" creationId="{0E6BBD2D-E627-ABFF-64C2-BCC8F52FB8D1}"/>
          </ac:spMkLst>
        </pc:spChg>
        <pc:spChg chg="mod">
          <ac:chgData name="McHarg, Catherine" userId="88b8f76c-9ae3-4745-88eb-fe0667a22af5" providerId="ADAL" clId="{8CA3B78B-983A-4163-874D-481B653D68CD}" dt="2025-03-12T13:51:01.727" v="122" actId="1076"/>
          <ac:spMkLst>
            <pc:docMk/>
            <pc:sldMk cId="773560739" sldId="268"/>
            <ac:spMk id="3" creationId="{B6A21345-1835-14E8-91EA-F6632F4DC54D}"/>
          </ac:spMkLst>
        </pc:spChg>
        <pc:spChg chg="mod">
          <ac:chgData name="McHarg, Catherine" userId="88b8f76c-9ae3-4745-88eb-fe0667a22af5" providerId="ADAL" clId="{8CA3B78B-983A-4163-874D-481B653D68CD}" dt="2025-03-12T13:51:05.664" v="123" actId="1076"/>
          <ac:spMkLst>
            <pc:docMk/>
            <pc:sldMk cId="773560739" sldId="268"/>
            <ac:spMk id="17" creationId="{3DFE8F3D-4C66-BE2C-ABAC-9CC37876A9AD}"/>
          </ac:spMkLst>
        </pc:spChg>
        <pc:spChg chg="mod">
          <ac:chgData name="McHarg, Catherine" userId="88b8f76c-9ae3-4745-88eb-fe0667a22af5" providerId="ADAL" clId="{8CA3B78B-983A-4163-874D-481B653D68CD}" dt="2025-03-12T13:51:12.793" v="124" actId="465"/>
          <ac:spMkLst>
            <pc:docMk/>
            <pc:sldMk cId="773560739" sldId="268"/>
            <ac:spMk id="18" creationId="{EE900871-4DC3-6F67-9F87-98AB4DEFCDD8}"/>
          </ac:spMkLst>
        </pc:spChg>
      </pc:sldChg>
      <pc:sldChg chg="modSp mod">
        <pc:chgData name="McHarg, Catherine" userId="88b8f76c-9ae3-4745-88eb-fe0667a22af5" providerId="ADAL" clId="{8CA3B78B-983A-4163-874D-481B653D68CD}" dt="2025-03-12T13:53:07.843" v="139" actId="465"/>
        <pc:sldMkLst>
          <pc:docMk/>
          <pc:sldMk cId="2823676827" sldId="269"/>
        </pc:sldMkLst>
        <pc:spChg chg="mod">
          <ac:chgData name="McHarg, Catherine" userId="88b8f76c-9ae3-4745-88eb-fe0667a22af5" providerId="ADAL" clId="{8CA3B78B-983A-4163-874D-481B653D68CD}" dt="2025-03-12T13:53:07.843" v="139" actId="465"/>
          <ac:spMkLst>
            <pc:docMk/>
            <pc:sldMk cId="2823676827" sldId="269"/>
            <ac:spMk id="2" creationId="{7D3C2FAD-3CC9-1E32-1B6B-A398F19918DB}"/>
          </ac:spMkLst>
        </pc:spChg>
        <pc:spChg chg="mod">
          <ac:chgData name="McHarg, Catherine" userId="88b8f76c-9ae3-4745-88eb-fe0667a22af5" providerId="ADAL" clId="{8CA3B78B-983A-4163-874D-481B653D68CD}" dt="2025-03-12T13:53:07.843" v="139" actId="465"/>
          <ac:spMkLst>
            <pc:docMk/>
            <pc:sldMk cId="2823676827" sldId="269"/>
            <ac:spMk id="3" creationId="{FBA54922-C4FC-5CE3-9416-14F864CCAC91}"/>
          </ac:spMkLst>
        </pc:spChg>
        <pc:spChg chg="mod">
          <ac:chgData name="McHarg, Catherine" userId="88b8f76c-9ae3-4745-88eb-fe0667a22af5" providerId="ADAL" clId="{8CA3B78B-983A-4163-874D-481B653D68CD}" dt="2025-03-12T13:52:09.634" v="130" actId="14100"/>
          <ac:spMkLst>
            <pc:docMk/>
            <pc:sldMk cId="2823676827" sldId="269"/>
            <ac:spMk id="4" creationId="{28C6465B-A38C-7FFA-7A3E-9B9A58850BCE}"/>
          </ac:spMkLst>
        </pc:spChg>
        <pc:spChg chg="mod">
          <ac:chgData name="McHarg, Catherine" userId="88b8f76c-9ae3-4745-88eb-fe0667a22af5" providerId="ADAL" clId="{8CA3B78B-983A-4163-874D-481B653D68CD}" dt="2025-03-12T13:52:57.617" v="138" actId="1076"/>
          <ac:spMkLst>
            <pc:docMk/>
            <pc:sldMk cId="2823676827" sldId="269"/>
            <ac:spMk id="17" creationId="{ECE8D602-2480-8991-DE43-012B5F12DF4B}"/>
          </ac:spMkLst>
        </pc:spChg>
        <pc:spChg chg="mod">
          <ac:chgData name="McHarg, Catherine" userId="88b8f76c-9ae3-4745-88eb-fe0667a22af5" providerId="ADAL" clId="{8CA3B78B-983A-4163-874D-481B653D68CD}" dt="2025-03-12T13:53:07.843" v="139" actId="465"/>
          <ac:spMkLst>
            <pc:docMk/>
            <pc:sldMk cId="2823676827" sldId="269"/>
            <ac:spMk id="18" creationId="{268E1985-D0F9-0F25-691C-56D9FBD861D9}"/>
          </ac:spMkLst>
        </pc:spChg>
      </pc:sldChg>
      <pc:sldChg chg="modSp mod">
        <pc:chgData name="McHarg, Catherine" userId="88b8f76c-9ae3-4745-88eb-fe0667a22af5" providerId="ADAL" clId="{8CA3B78B-983A-4163-874D-481B653D68CD}" dt="2025-03-12T13:54:40.089" v="149" actId="465"/>
        <pc:sldMkLst>
          <pc:docMk/>
          <pc:sldMk cId="666629961" sldId="270"/>
        </pc:sldMkLst>
        <pc:spChg chg="mod">
          <ac:chgData name="McHarg, Catherine" userId="88b8f76c-9ae3-4745-88eb-fe0667a22af5" providerId="ADAL" clId="{8CA3B78B-983A-4163-874D-481B653D68CD}" dt="2025-03-12T13:54:40.089" v="149" actId="465"/>
          <ac:spMkLst>
            <pc:docMk/>
            <pc:sldMk cId="666629961" sldId="270"/>
            <ac:spMk id="2" creationId="{0BA55D5A-9142-062B-CE79-9AD63EC0E532}"/>
          </ac:spMkLst>
        </pc:spChg>
        <pc:spChg chg="mod">
          <ac:chgData name="McHarg, Catherine" userId="88b8f76c-9ae3-4745-88eb-fe0667a22af5" providerId="ADAL" clId="{8CA3B78B-983A-4163-874D-481B653D68CD}" dt="2025-03-12T13:54:32.394" v="148" actId="1076"/>
          <ac:spMkLst>
            <pc:docMk/>
            <pc:sldMk cId="666629961" sldId="270"/>
            <ac:spMk id="5" creationId="{0FC660CC-CF34-5870-DCE7-B16A45E02D74}"/>
          </ac:spMkLst>
        </pc:spChg>
        <pc:spChg chg="mod">
          <ac:chgData name="McHarg, Catherine" userId="88b8f76c-9ae3-4745-88eb-fe0667a22af5" providerId="ADAL" clId="{8CA3B78B-983A-4163-874D-481B653D68CD}" dt="2025-03-12T13:54:23.474" v="147" actId="1076"/>
          <ac:spMkLst>
            <pc:docMk/>
            <pc:sldMk cId="666629961" sldId="270"/>
            <ac:spMk id="17" creationId="{DCC03B30-56ED-52C6-D54F-0CA4CF35B2A1}"/>
          </ac:spMkLst>
        </pc:spChg>
        <pc:spChg chg="mod">
          <ac:chgData name="McHarg, Catherine" userId="88b8f76c-9ae3-4745-88eb-fe0667a22af5" providerId="ADAL" clId="{8CA3B78B-983A-4163-874D-481B653D68CD}" dt="2025-03-12T13:54:40.089" v="149" actId="465"/>
          <ac:spMkLst>
            <pc:docMk/>
            <pc:sldMk cId="666629961" sldId="270"/>
            <ac:spMk id="18" creationId="{C537F557-CB34-3152-9E09-CCD76F04DCE8}"/>
          </ac:spMkLst>
        </pc:spChg>
        <pc:picChg chg="mod">
          <ac:chgData name="McHarg, Catherine" userId="88b8f76c-9ae3-4745-88eb-fe0667a22af5" providerId="ADAL" clId="{8CA3B78B-983A-4163-874D-481B653D68CD}" dt="2025-03-12T13:54:10.119" v="146" actId="1076"/>
          <ac:picMkLst>
            <pc:docMk/>
            <pc:sldMk cId="666629961" sldId="270"/>
            <ac:picMk id="12" creationId="{3C10E5BF-9E26-B03A-2782-EDC9290CA8D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1875CD-EF69-E67B-1FE2-B8EADA1A4A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Living Conditions during the Industrial Revolution</a:t>
            </a:r>
          </a:p>
        </p:txBody>
      </p:sp>
      <p:pic>
        <p:nvPicPr>
          <p:cNvPr id="9" name="Picture 8" descr="Living Conditions during the Industrial Revolution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1"/>
            <a:ext cx="12191999" cy="68565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5BD8B5-5874-4293-E08C-C99A94CAA81F}"/>
              </a:ext>
            </a:extLst>
          </p:cNvPr>
          <p:cNvSpPr txBox="1"/>
          <p:nvPr/>
        </p:nvSpPr>
        <p:spPr>
          <a:xfrm>
            <a:off x="0" y="185492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100" dirty="0">
                <a:solidFill>
                  <a:schemeClr val="bg1"/>
                </a:solidFill>
                <a:effectLst>
                  <a:glow rad="119471">
                    <a:schemeClr val="tx1">
                      <a:alpha val="41784"/>
                    </a:schemeClr>
                  </a:glow>
                </a:effectLst>
                <a:latin typeface="Superclarendon Rg" panose="02000505080000020003" pitchFamily="2" charset="77"/>
              </a:rPr>
              <a:t>What was it like to live in the area during the Industrial Revolution?</a:t>
            </a:r>
          </a:p>
          <a:p>
            <a:pPr algn="ctr">
              <a:lnSpc>
                <a:spcPts val="2420"/>
              </a:lnSpc>
            </a:pPr>
            <a:endParaRPr lang="en-GB" sz="2100" dirty="0">
              <a:solidFill>
                <a:schemeClr val="bg1"/>
              </a:solidFill>
              <a:effectLst>
                <a:glow rad="119471">
                  <a:schemeClr val="tx1">
                    <a:alpha val="41784"/>
                  </a:schemeClr>
                </a:glow>
              </a:effectLst>
              <a:latin typeface="Superclarendon Rg" panose="02000505080000020003" pitchFamily="2" charset="77"/>
            </a:endParaRPr>
          </a:p>
          <a:p>
            <a:pPr algn="ctr">
              <a:lnSpc>
                <a:spcPts val="2420"/>
              </a:lnSpc>
            </a:pPr>
            <a:endParaRPr lang="en-GB" sz="2100" dirty="0">
              <a:solidFill>
                <a:schemeClr val="bg1"/>
              </a:solidFill>
              <a:effectLst>
                <a:glow rad="119471">
                  <a:schemeClr val="tx1">
                    <a:alpha val="41784"/>
                  </a:schemeClr>
                </a:glow>
              </a:effectLst>
              <a:latin typeface="Superclarendon Rg" panose="02000505080000020003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808D62-2AD7-056F-A465-7E6FD0883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910A725E-563B-E6D3-96AA-A81C7D85D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Nine Men of Madeley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7C843D-87DF-B511-DF23-C59F8E2D59D3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Who were the Nine Men of Madeley?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623F7D-79FC-258A-4E6B-A72DC46BF6FA}"/>
              </a:ext>
            </a:extLst>
          </p:cNvPr>
          <p:cNvSpPr txBox="1"/>
          <p:nvPr/>
        </p:nvSpPr>
        <p:spPr>
          <a:xfrm>
            <a:off x="1010122" y="784829"/>
            <a:ext cx="59471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Another tragic story from Telford’s industrial past is that of the Nine Men of Madeley.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F1AC7B-4ACA-FC96-B90B-6AA6949D578D}"/>
              </a:ext>
            </a:extLst>
          </p:cNvPr>
          <p:cNvSpPr txBox="1"/>
          <p:nvPr/>
        </p:nvSpPr>
        <p:spPr>
          <a:xfrm>
            <a:off x="1010122" y="1847883"/>
            <a:ext cx="59471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Nine miners, ranging in age from 12 to 52, lost their lives in a horrific accident at the Brick Kiln Leasow Pit on the 27th of September 1864.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C9F353-2115-A348-5B0D-E8F53F0E802C}"/>
              </a:ext>
            </a:extLst>
          </p:cNvPr>
          <p:cNvSpPr txBox="1"/>
          <p:nvPr/>
        </p:nvSpPr>
        <p:spPr>
          <a:xfrm>
            <a:off x="1010122" y="2910937"/>
            <a:ext cx="59471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pit was part of the Madeley Wood Company  and provided work for much of the local community.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326361-7454-253C-D023-8DC8F47DA8B8}"/>
              </a:ext>
            </a:extLst>
          </p:cNvPr>
          <p:cNvSpPr txBox="1"/>
          <p:nvPr/>
        </p:nvSpPr>
        <p:spPr>
          <a:xfrm>
            <a:off x="1010122" y="3973991"/>
            <a:ext cx="59471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miners used a crude lift known as the “Doubles” to ascend from the pit.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BA29C5-CB6E-DDA5-6F87-43A858F5F30F}"/>
              </a:ext>
            </a:extLst>
          </p:cNvPr>
          <p:cNvSpPr txBox="1"/>
          <p:nvPr/>
        </p:nvSpPr>
        <p:spPr>
          <a:xfrm>
            <a:off x="1010122" y="5037044"/>
            <a:ext cx="59471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On the day of the accident, the coupling holding the  lift snapped, sending the miners hurtling to their deaths.</a:t>
            </a:r>
          </a:p>
        </p:txBody>
      </p:sp>
      <p:pic>
        <p:nvPicPr>
          <p:cNvPr id="6" name="Picture 5" descr="A sketched illustration of a group of miners using a lift known as 'The Doubles' to ascend from a coal pit. ">
            <a:extLst>
              <a:ext uri="{FF2B5EF4-FFF2-40B4-BE49-F238E27FC236}">
                <a16:creationId xmlns:a16="http://schemas.microsoft.com/office/drawing/2014/main" id="{97F7CF7E-BCFB-1DB3-017B-040E06A30D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8078" y="-150177"/>
            <a:ext cx="2441936" cy="64639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3E08A9-5428-E340-C414-FE715DDE0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11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FD4CFB-6DA1-5850-34F1-80A3392F4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>
            <a:extLst>
              <a:ext uri="{FF2B5EF4-FFF2-40B4-BE49-F238E27FC236}">
                <a16:creationId xmlns:a16="http://schemas.microsoft.com/office/drawing/2014/main" id="{A0591B82-2E63-8606-F44A-7523436D8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Loss of Young Lives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8E6438-3326-66AF-7C5E-EC5F1BEA72A9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Who were the Nine Men of Madeley?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FE8F3D-4C66-BE2C-ABAC-9CC37876A9AD}"/>
              </a:ext>
            </a:extLst>
          </p:cNvPr>
          <p:cNvSpPr txBox="1"/>
          <p:nvPr/>
        </p:nvSpPr>
        <p:spPr>
          <a:xfrm>
            <a:off x="890884" y="651441"/>
            <a:ext cx="520511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Six of the nine miners were boys in their teens, reflecting how common child labour was in mining.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900871-4DC3-6F67-9F87-98AB4DEFCDD8}"/>
              </a:ext>
            </a:extLst>
          </p:cNvPr>
          <p:cNvSpPr txBox="1"/>
          <p:nvPr/>
        </p:nvSpPr>
        <p:spPr>
          <a:xfrm>
            <a:off x="890883" y="1973536"/>
            <a:ext cx="5205117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loss of these young lives deeply affected the community.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6BBD2D-E627-ABFF-64C2-BCC8F52FB8D1}"/>
              </a:ext>
            </a:extLst>
          </p:cNvPr>
          <p:cNvSpPr txBox="1"/>
          <p:nvPr/>
        </p:nvSpPr>
        <p:spPr>
          <a:xfrm>
            <a:off x="890883" y="2926299"/>
            <a:ext cx="5205117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Over 2,000 people attended the funeral at St Michael’s Church in Madeley, showing the shared grief of the town.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A21345-1835-14E8-91EA-F6632F4DC54D}"/>
              </a:ext>
            </a:extLst>
          </p:cNvPr>
          <p:cNvSpPr txBox="1"/>
          <p:nvPr/>
        </p:nvSpPr>
        <p:spPr>
          <a:xfrm>
            <a:off x="890883" y="4248393"/>
            <a:ext cx="5205117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memorial to the Nine Men of Madeley still stands there today, honouring their memory. </a:t>
            </a:r>
          </a:p>
        </p:txBody>
      </p:sp>
      <p:grpSp>
        <p:nvGrpSpPr>
          <p:cNvPr id="13" name="Group 12" descr="A sheet of aged paper that reads:&#10;&#10;Edward Wallett Age 52&#10;John Tranter Age 37&#10;Benjamin Davies Age 35&#10;William Jarratt Age 18&#10;Joseph Maiden Age 18&#10;John Farr Age 14&#10;John Jones Age 14&#10;Francis Cookson Age 13&#10;William Onions Age 12&#10;">
            <a:extLst>
              <a:ext uri="{FF2B5EF4-FFF2-40B4-BE49-F238E27FC236}">
                <a16:creationId xmlns:a16="http://schemas.microsoft.com/office/drawing/2014/main" id="{D0957B9F-D167-36EE-2A08-3FBFB80BAD0C}"/>
              </a:ext>
            </a:extLst>
          </p:cNvPr>
          <p:cNvGrpSpPr/>
          <p:nvPr/>
        </p:nvGrpSpPr>
        <p:grpSpPr>
          <a:xfrm rot="60000">
            <a:off x="6366483" y="589606"/>
            <a:ext cx="4484610" cy="4671957"/>
            <a:chOff x="7036831" y="500421"/>
            <a:chExt cx="4484610" cy="4671957"/>
          </a:xfrm>
        </p:grpSpPr>
        <p:pic>
          <p:nvPicPr>
            <p:cNvPr id="12" name="Picture 11" descr="A white paper with black edges&#10;&#10;AI-generated content may be incorrect.">
              <a:extLst>
                <a:ext uri="{FF2B5EF4-FFF2-40B4-BE49-F238E27FC236}">
                  <a16:creationId xmlns:a16="http://schemas.microsoft.com/office/drawing/2014/main" id="{4C2C0E01-0E88-C64D-537D-4558F9D78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6831" y="500421"/>
              <a:ext cx="4484610" cy="467195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1267DD-C37E-B47E-BBB7-3E1FB288F475}"/>
                </a:ext>
              </a:extLst>
            </p:cNvPr>
            <p:cNvSpPr txBox="1"/>
            <p:nvPr/>
          </p:nvSpPr>
          <p:spPr>
            <a:xfrm>
              <a:off x="7642933" y="696911"/>
              <a:ext cx="3264457" cy="4189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Edward </a:t>
              </a:r>
              <a:r>
                <a:rPr lang="en-GB" sz="1500" dirty="0" err="1">
                  <a:latin typeface="Linkpen 17a Print" panose="03050602060000000000" pitchFamily="66" charset="77"/>
                </a:rPr>
                <a:t>Wallett</a:t>
              </a:r>
              <a:r>
                <a:rPr lang="en-GB" sz="1500" dirty="0">
                  <a:latin typeface="Linkpen 17a Print" panose="03050602060000000000" pitchFamily="66" charset="77"/>
                </a:rPr>
                <a:t>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52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John Tranter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37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Benjamin Davies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35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William Jarratt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18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Joseph Maiden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18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John Farr	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14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John Jones	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14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Francis Cookson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13</a:t>
              </a:r>
            </a:p>
            <a:p>
              <a:pPr>
                <a:lnSpc>
                  <a:spcPct val="20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William Onions		Age </a:t>
              </a:r>
              <a:r>
                <a:rPr lang="en-GB" sz="1500" b="1" dirty="0">
                  <a:latin typeface="Linkpen 17a Print" panose="03050602060000000000" pitchFamily="66" charset="77"/>
                </a:rPr>
                <a:t>12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EA9B8FD-F2E9-25BD-64B9-075800D65A9B}"/>
              </a:ext>
            </a:extLst>
          </p:cNvPr>
          <p:cNvSpPr txBox="1"/>
          <p:nvPr/>
        </p:nvSpPr>
        <p:spPr>
          <a:xfrm>
            <a:off x="1625827" y="5343756"/>
            <a:ext cx="73553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000" dirty="0">
                <a:solidFill>
                  <a:srgbClr val="B65379"/>
                </a:solidFill>
                <a:latin typeface="Superclarendon Rg" panose="02000505080000020003" pitchFamily="2" charset="77"/>
              </a:rPr>
              <a:t>Was it right to call the </a:t>
            </a:r>
          </a:p>
          <a:p>
            <a:pPr algn="ctr"/>
            <a:r>
              <a:rPr lang="en-GB" sz="3000" dirty="0">
                <a:solidFill>
                  <a:srgbClr val="B65379"/>
                </a:solidFill>
                <a:latin typeface="Superclarendon Rg" panose="02000505080000020003" pitchFamily="2" charset="77"/>
              </a:rPr>
              <a:t>victims of this disaster “men”?</a:t>
            </a:r>
          </a:p>
        </p:txBody>
      </p:sp>
      <p:pic>
        <p:nvPicPr>
          <p:cNvPr id="16" name="Picture 15" descr="An illustration of a coal miners. He holds a pick axe and is covered in coal dust. ">
            <a:extLst>
              <a:ext uri="{FF2B5EF4-FFF2-40B4-BE49-F238E27FC236}">
                <a16:creationId xmlns:a16="http://schemas.microsoft.com/office/drawing/2014/main" id="{CF076E5C-62C0-5FA8-E555-9970BB2C5D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22"/>
          <a:stretch/>
        </p:blipFill>
        <p:spPr>
          <a:xfrm>
            <a:off x="8594903" y="5113104"/>
            <a:ext cx="2058939" cy="19785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D55928-F75C-5176-864F-1AA5F50CB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60739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3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3" grpId="0"/>
          <p:bldP spid="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566E10-1781-638A-740F-EA50CEC73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974A9A36-7AB1-2275-6E63-77E0E27E4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Hesba</a:t>
            </a:r>
            <a:r>
              <a:rPr lang="en-US" dirty="0"/>
              <a:t> Stretton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E8AB-ED35-0FFF-AF96-FCB268B37B9A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Who helped improve conditions for working people?</a:t>
            </a:r>
          </a:p>
        </p:txBody>
      </p:sp>
      <p:grpSp>
        <p:nvGrpSpPr>
          <p:cNvPr id="9" name="Group 8" descr="A black and white aged photograph of Sarah Smith, better known by her pen name, Hess Stratton. She wears a striped dress and has brown ringleted hair. ">
            <a:extLst>
              <a:ext uri="{FF2B5EF4-FFF2-40B4-BE49-F238E27FC236}">
                <a16:creationId xmlns:a16="http://schemas.microsoft.com/office/drawing/2014/main" id="{A7C369E0-A815-6775-F027-6ECD18A6D1BA}"/>
              </a:ext>
            </a:extLst>
          </p:cNvPr>
          <p:cNvGrpSpPr/>
          <p:nvPr/>
        </p:nvGrpSpPr>
        <p:grpSpPr>
          <a:xfrm>
            <a:off x="746270" y="487929"/>
            <a:ext cx="3531090" cy="5557340"/>
            <a:chOff x="746270" y="487929"/>
            <a:chExt cx="3531090" cy="55573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71883D2-5383-90A5-D369-3E48A6224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270" y="562097"/>
              <a:ext cx="3459970" cy="548317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1701D1-215D-CA2A-B9D6-17A73CB9B23D}"/>
                </a:ext>
              </a:extLst>
            </p:cNvPr>
            <p:cNvSpPr txBox="1"/>
            <p:nvPr/>
          </p:nvSpPr>
          <p:spPr>
            <a:xfrm>
              <a:off x="2251368" y="487929"/>
              <a:ext cx="2025992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95000"/>
                    </a:schemeClr>
                  </a:solidFill>
                </a:rPr>
                <a:t>© Public Domain from Wikimedia Commons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CE8D602-2480-8991-DE43-012B5F12DF4B}"/>
              </a:ext>
            </a:extLst>
          </p:cNvPr>
          <p:cNvSpPr txBox="1"/>
          <p:nvPr/>
        </p:nvSpPr>
        <p:spPr>
          <a:xfrm>
            <a:off x="4440431" y="590167"/>
            <a:ext cx="694842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While industrial work shaped the area, it also inspired efforts to improve the lives of working people.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8E1985-D0F9-0F25-691C-56D9FBD861D9}"/>
              </a:ext>
            </a:extLst>
          </p:cNvPr>
          <p:cNvSpPr txBox="1"/>
          <p:nvPr/>
        </p:nvSpPr>
        <p:spPr>
          <a:xfrm>
            <a:off x="4497309" y="1632773"/>
            <a:ext cx="71155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Sarah Smith, better known by her pen name </a:t>
            </a:r>
            <a:r>
              <a:rPr lang="en-GB" sz="1600" dirty="0" err="1">
                <a:latin typeface="Linkpen 17a Print" panose="03050602060000000000" pitchFamily="66" charset="77"/>
              </a:rPr>
              <a:t>Hesba</a:t>
            </a:r>
            <a:r>
              <a:rPr lang="en-GB" sz="1600" dirty="0">
                <a:latin typeface="Linkpen 17a Print" panose="03050602060000000000" pitchFamily="66" charset="77"/>
              </a:rPr>
              <a:t> Stretton, was a writer from Wellington, near Telford.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3C2FAD-3CC9-1E32-1B6B-A398F19918DB}"/>
              </a:ext>
            </a:extLst>
          </p:cNvPr>
          <p:cNvSpPr txBox="1"/>
          <p:nvPr/>
        </p:nvSpPr>
        <p:spPr>
          <a:xfrm>
            <a:off x="4497309" y="2675380"/>
            <a:ext cx="7492528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She used her stories to highlight the hardships faced by children in the Victorian era.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A54922-C4FC-5CE3-9416-14F864CCAC91}"/>
              </a:ext>
            </a:extLst>
          </p:cNvPr>
          <p:cNvSpPr txBox="1"/>
          <p:nvPr/>
        </p:nvSpPr>
        <p:spPr>
          <a:xfrm>
            <a:off x="4497309" y="3348654"/>
            <a:ext cx="551029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Stretton’s most famous book, Jessica’s First Prayer, sold over a million copies and helped bring attention to the struggles of homeless children.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6465B-A38C-7FFA-7A3E-9B9A58850BCE}"/>
              </a:ext>
            </a:extLst>
          </p:cNvPr>
          <p:cNvSpPr txBox="1"/>
          <p:nvPr/>
        </p:nvSpPr>
        <p:spPr>
          <a:xfrm>
            <a:off x="4497308" y="4760593"/>
            <a:ext cx="5766365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She was also a co-founder of the National Society for the Prevention of Cruelty to Children (NSPCC), an organisation that continues to protect children today.</a:t>
            </a:r>
          </a:p>
        </p:txBody>
      </p:sp>
      <p:pic>
        <p:nvPicPr>
          <p:cNvPr id="7" name="Picture 6" descr="An illustration of a young victorian boy. He wears a blue flat cap and jacket. ">
            <a:extLst>
              <a:ext uri="{FF2B5EF4-FFF2-40B4-BE49-F238E27FC236}">
                <a16:creationId xmlns:a16="http://schemas.microsoft.com/office/drawing/2014/main" id="{A90D8FF0-9EF8-5B5D-3F28-ACC44C9B08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7180" y="3512421"/>
            <a:ext cx="1155700" cy="32147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7BACD1-D12D-8469-FACD-3EEBD3905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76827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3" grpId="0"/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DA4D2B-468B-B04B-D22B-6BAFB3492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>
            <a:extLst>
              <a:ext uri="{FF2B5EF4-FFF2-40B4-BE49-F238E27FC236}">
                <a16:creationId xmlns:a16="http://schemas.microsoft.com/office/drawing/2014/main" id="{C89CA6C3-B63D-00C3-8B09-DA4C342D5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Improvements to Working Conditions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4388C2-4476-BC06-E88B-0A4F149A60A1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Who helped improve conditions for working people?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C03B30-56ED-52C6-D54F-0CA4CF35B2A1}"/>
              </a:ext>
            </a:extLst>
          </p:cNvPr>
          <p:cNvSpPr txBox="1"/>
          <p:nvPr/>
        </p:nvSpPr>
        <p:spPr>
          <a:xfrm>
            <a:off x="600157" y="615892"/>
            <a:ext cx="38519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Over time, changes were made to try and improve conditions for people working in these tough jobs.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37F557-CB34-3152-9E09-CCD76F04DCE8}"/>
              </a:ext>
            </a:extLst>
          </p:cNvPr>
          <p:cNvSpPr txBox="1"/>
          <p:nvPr/>
        </p:nvSpPr>
        <p:spPr>
          <a:xfrm>
            <a:off x="600157" y="2031126"/>
            <a:ext cx="4143507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Coalmining Act 1842, stated that no children under the age of ten were to work in mines and that women were not to work underground.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A55D5A-9142-062B-CE79-9AD63EC0E532}"/>
              </a:ext>
            </a:extLst>
          </p:cNvPr>
          <p:cNvSpPr txBox="1"/>
          <p:nvPr/>
        </p:nvSpPr>
        <p:spPr>
          <a:xfrm>
            <a:off x="585019" y="3815692"/>
            <a:ext cx="415864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However, a lack of inspectors meant that many mine owners ignored this ruling.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C660CC-CF34-5870-DCE7-B16A45E02D74}"/>
              </a:ext>
            </a:extLst>
          </p:cNvPr>
          <p:cNvSpPr txBox="1"/>
          <p:nvPr/>
        </p:nvSpPr>
        <p:spPr>
          <a:xfrm>
            <a:off x="611161" y="4861595"/>
            <a:ext cx="3576433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1872, it became law that pit managers had to have professional qualifications.</a:t>
            </a:r>
          </a:p>
        </p:txBody>
      </p:sp>
      <p:grpSp>
        <p:nvGrpSpPr>
          <p:cNvPr id="16" name="Group 15" descr="A modern day photograph of a piece of black coal. ">
            <a:extLst>
              <a:ext uri="{FF2B5EF4-FFF2-40B4-BE49-F238E27FC236}">
                <a16:creationId xmlns:a16="http://schemas.microsoft.com/office/drawing/2014/main" id="{D0B56024-83CE-6750-5942-E9844A07ED53}"/>
              </a:ext>
            </a:extLst>
          </p:cNvPr>
          <p:cNvGrpSpPr/>
          <p:nvPr/>
        </p:nvGrpSpPr>
        <p:grpSpPr>
          <a:xfrm>
            <a:off x="4927600" y="1342058"/>
            <a:ext cx="5218186" cy="3915928"/>
            <a:chOff x="4927600" y="1342058"/>
            <a:chExt cx="5218186" cy="391592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015A11F-D87A-BBA5-1F8D-17606A3FA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7600" y="1424703"/>
              <a:ext cx="5160603" cy="383328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002FA8-4B82-9F46-A6FB-A50FEE32AFD7}"/>
                </a:ext>
              </a:extLst>
            </p:cNvPr>
            <p:cNvSpPr txBox="1"/>
            <p:nvPr/>
          </p:nvSpPr>
          <p:spPr>
            <a:xfrm>
              <a:off x="8119794" y="1342058"/>
              <a:ext cx="2025992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</a:rPr>
                <a:t>© Public Domain from Wikimedia Commons</a:t>
              </a:r>
            </a:p>
          </p:txBody>
        </p:sp>
      </p:grpSp>
      <p:pic>
        <p:nvPicPr>
          <p:cNvPr id="12" name="Picture 11" descr="An illustration of a coal mine cart. ">
            <a:extLst>
              <a:ext uri="{FF2B5EF4-FFF2-40B4-BE49-F238E27FC236}">
                <a16:creationId xmlns:a16="http://schemas.microsoft.com/office/drawing/2014/main" id="{3C10E5BF-9E26-B03A-2782-EDC9290CA8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4641489"/>
            <a:ext cx="1832402" cy="1570630"/>
          </a:xfrm>
          <a:prstGeom prst="rect">
            <a:avLst/>
          </a:prstGeom>
        </p:spPr>
      </p:pic>
      <p:pic>
        <p:nvPicPr>
          <p:cNvPr id="4" name="Picture 3" descr="An illustration of a young victorian boy. He wears a blue flat cap and jacket. ">
            <a:extLst>
              <a:ext uri="{FF2B5EF4-FFF2-40B4-BE49-F238E27FC236}">
                <a16:creationId xmlns:a16="http://schemas.microsoft.com/office/drawing/2014/main" id="{E2EAF9ED-091A-6D86-5EDA-11CEAEB0F2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7792" y="3326625"/>
            <a:ext cx="1046217" cy="2910251"/>
          </a:xfrm>
          <a:prstGeom prst="rect">
            <a:avLst/>
          </a:prstGeom>
        </p:spPr>
      </p:pic>
      <p:pic>
        <p:nvPicPr>
          <p:cNvPr id="10" name="Picture 9" descr="An illustration of a young victorian boy. He wears a blue flat cap and jacket. ">
            <a:extLst>
              <a:ext uri="{FF2B5EF4-FFF2-40B4-BE49-F238E27FC236}">
                <a16:creationId xmlns:a16="http://schemas.microsoft.com/office/drawing/2014/main" id="{30A6B697-1203-781D-9A7F-80D868946C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680" y="2008454"/>
            <a:ext cx="1902140" cy="40963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6D1871-DDEA-20E4-258F-06561D10A8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29961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9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9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7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7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5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9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9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" grpId="0"/>
          <p:bldP spid="5" grpId="1" build="allAtOnce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5FC3F9-4945-C932-0951-3D98334F8C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/>
              <a:t>What was it like to live in the area during the Industrial Revolution?</a:t>
            </a:r>
          </a:p>
        </p:txBody>
      </p:sp>
      <p:grpSp>
        <p:nvGrpSpPr>
          <p:cNvPr id="14" name="Group 13" descr="What jobs did people do during the Industrial Revolution?&#10;">
            <a:extLst>
              <a:ext uri="{FF2B5EF4-FFF2-40B4-BE49-F238E27FC236}">
                <a16:creationId xmlns:a16="http://schemas.microsoft.com/office/drawing/2014/main" id="{3C43F312-02CC-27A8-DFE8-1D77AC34AEA0}"/>
              </a:ext>
            </a:extLst>
          </p:cNvPr>
          <p:cNvGrpSpPr/>
          <p:nvPr/>
        </p:nvGrpSpPr>
        <p:grpSpPr>
          <a:xfrm>
            <a:off x="518175" y="454349"/>
            <a:ext cx="5498354" cy="2123658"/>
            <a:chOff x="518175" y="454349"/>
            <a:chExt cx="5498354" cy="212365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38704-0898-A9B0-08A6-1E8C55711F12}"/>
                </a:ext>
              </a:extLst>
            </p:cNvPr>
            <p:cNvSpPr/>
            <p:nvPr/>
          </p:nvSpPr>
          <p:spPr>
            <a:xfrm>
              <a:off x="518175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9D932F-C3B1-0326-BE7B-8610BF323246}"/>
                </a:ext>
              </a:extLst>
            </p:cNvPr>
            <p:cNvSpPr txBox="1"/>
            <p:nvPr/>
          </p:nvSpPr>
          <p:spPr>
            <a:xfrm>
              <a:off x="993512" y="865241"/>
              <a:ext cx="454767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jobs did </a:t>
              </a:r>
            </a:p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people do during the Industrial Revolution?</a:t>
              </a:r>
            </a:p>
          </p:txBody>
        </p:sp>
      </p:grpSp>
      <p:grpSp>
        <p:nvGrpSpPr>
          <p:cNvPr id="17" name="Group 16" descr="What was the Cinderloo Uprising?&#10;">
            <a:extLst>
              <a:ext uri="{FF2B5EF4-FFF2-40B4-BE49-F238E27FC236}">
                <a16:creationId xmlns:a16="http://schemas.microsoft.com/office/drawing/2014/main" id="{BB0FF705-DCA4-D69D-7529-B87E64C26D5B}"/>
              </a:ext>
            </a:extLst>
          </p:cNvPr>
          <p:cNvGrpSpPr/>
          <p:nvPr/>
        </p:nvGrpSpPr>
        <p:grpSpPr>
          <a:xfrm>
            <a:off x="6164879" y="454349"/>
            <a:ext cx="5498354" cy="2123658"/>
            <a:chOff x="6164879" y="454349"/>
            <a:chExt cx="5498354" cy="212365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D144DDC-312D-AB5D-CA8F-D2DE4708FE8B}"/>
                </a:ext>
              </a:extLst>
            </p:cNvPr>
            <p:cNvSpPr/>
            <p:nvPr/>
          </p:nvSpPr>
          <p:spPr>
            <a:xfrm>
              <a:off x="6164879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5A7856-FA7B-07BE-9968-EF291D5E4E6D}"/>
                </a:ext>
              </a:extLst>
            </p:cNvPr>
            <p:cNvSpPr txBox="1"/>
            <p:nvPr/>
          </p:nvSpPr>
          <p:spPr>
            <a:xfrm>
              <a:off x="6640216" y="1065296"/>
              <a:ext cx="4547679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was the </a:t>
              </a:r>
              <a:r>
                <a:rPr lang="en-GB" sz="2600" dirty="0" err="1">
                  <a:latin typeface="Superclarendon Rg" panose="02000505080000020003" pitchFamily="2" charset="77"/>
                </a:rPr>
                <a:t>Cinderloo</a:t>
              </a:r>
              <a:r>
                <a:rPr lang="en-GB" sz="2600" dirty="0">
                  <a:latin typeface="Superclarendon Rg" panose="02000505080000020003" pitchFamily="2" charset="77"/>
                </a:rPr>
                <a:t> Uprising?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9DE474D-C648-979F-EEEB-3C7D530F59E7}"/>
              </a:ext>
            </a:extLst>
          </p:cNvPr>
          <p:cNvSpPr txBox="1"/>
          <p:nvPr/>
        </p:nvSpPr>
        <p:spPr>
          <a:xfrm>
            <a:off x="445847" y="2753413"/>
            <a:ext cx="112173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B64B77"/>
                </a:solidFill>
                <a:latin typeface="Superclarendon Rg" panose="02000505080000020003" pitchFamily="2" charset="77"/>
              </a:rPr>
              <a:t>What was it like to live in the area </a:t>
            </a:r>
          </a:p>
          <a:p>
            <a:pPr algn="ctr"/>
            <a:r>
              <a:rPr lang="en-GB" sz="3200" dirty="0">
                <a:solidFill>
                  <a:srgbClr val="B64B77"/>
                </a:solidFill>
                <a:latin typeface="Superclarendon Rg" panose="02000505080000020003" pitchFamily="2" charset="77"/>
              </a:rPr>
              <a:t>during the Industrial Revolution?</a:t>
            </a:r>
          </a:p>
        </p:txBody>
      </p:sp>
      <p:grpSp>
        <p:nvGrpSpPr>
          <p:cNvPr id="20" name="Group 19" descr="Who were the Nine Men of Madeley?&#10;">
            <a:extLst>
              <a:ext uri="{FF2B5EF4-FFF2-40B4-BE49-F238E27FC236}">
                <a16:creationId xmlns:a16="http://schemas.microsoft.com/office/drawing/2014/main" id="{F80AF3A3-C3BB-1C0C-8704-87D2D7A22C53}"/>
              </a:ext>
            </a:extLst>
          </p:cNvPr>
          <p:cNvGrpSpPr/>
          <p:nvPr/>
        </p:nvGrpSpPr>
        <p:grpSpPr>
          <a:xfrm>
            <a:off x="518175" y="4038379"/>
            <a:ext cx="5498354" cy="2123658"/>
            <a:chOff x="518175" y="4038379"/>
            <a:chExt cx="5498354" cy="212365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6A88B4-D442-9F33-5546-F2E7D4AC3C22}"/>
                </a:ext>
              </a:extLst>
            </p:cNvPr>
            <p:cNvSpPr/>
            <p:nvPr/>
          </p:nvSpPr>
          <p:spPr>
            <a:xfrm>
              <a:off x="518175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E5EF4A7-564C-1CBB-1B83-6B35573A35B4}"/>
                </a:ext>
              </a:extLst>
            </p:cNvPr>
            <p:cNvSpPr txBox="1"/>
            <p:nvPr/>
          </p:nvSpPr>
          <p:spPr>
            <a:xfrm>
              <a:off x="993512" y="4653930"/>
              <a:ext cx="4474627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Who were the </a:t>
              </a:r>
            </a:p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Nine Men of Madeley?</a:t>
              </a:r>
            </a:p>
          </p:txBody>
        </p:sp>
      </p:grpSp>
      <p:grpSp>
        <p:nvGrpSpPr>
          <p:cNvPr id="23" name="Group 22" descr="Who helped improve conditions for working people?&#10;">
            <a:extLst>
              <a:ext uri="{FF2B5EF4-FFF2-40B4-BE49-F238E27FC236}">
                <a16:creationId xmlns:a16="http://schemas.microsoft.com/office/drawing/2014/main" id="{686C2EA7-9588-EB4D-FC36-8470617E13E3}"/>
              </a:ext>
            </a:extLst>
          </p:cNvPr>
          <p:cNvGrpSpPr/>
          <p:nvPr/>
        </p:nvGrpSpPr>
        <p:grpSpPr>
          <a:xfrm>
            <a:off x="6164879" y="4038379"/>
            <a:ext cx="5498354" cy="2123658"/>
            <a:chOff x="6164879" y="4038379"/>
            <a:chExt cx="5498354" cy="212365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9F35246-0B9A-82BC-C675-89CDAA1DBB51}"/>
                </a:ext>
              </a:extLst>
            </p:cNvPr>
            <p:cNvSpPr/>
            <p:nvPr/>
          </p:nvSpPr>
          <p:spPr>
            <a:xfrm>
              <a:off x="6164879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2127DB-E600-D7E0-5A94-1FF7F7902DCB}"/>
                </a:ext>
              </a:extLst>
            </p:cNvPr>
            <p:cNvSpPr txBox="1"/>
            <p:nvPr/>
          </p:nvSpPr>
          <p:spPr>
            <a:xfrm>
              <a:off x="6747762" y="4453875"/>
              <a:ext cx="4332585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Who helped improve conditions for working people?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CABA3E1-6517-D690-145E-B46BB7DBF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0A58774F-1E05-9FF9-3A4F-B681833F10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Transformation for Telford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51CDB4-E9B7-6217-5A3E-4D8864FEB6EB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jobs did people do during the Industrial Revolution?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21F922-FBC6-8D2F-6705-E62566138EA2}"/>
              </a:ext>
            </a:extLst>
          </p:cNvPr>
          <p:cNvSpPr txBox="1"/>
          <p:nvPr/>
        </p:nvSpPr>
        <p:spPr>
          <a:xfrm>
            <a:off x="514588" y="747284"/>
            <a:ext cx="355957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Industrial Revolution was a time of great transformation across Britain, including the area now known as Telford.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3359DA-DF93-1CC2-A599-CEC7A47B5A69}"/>
              </a:ext>
            </a:extLst>
          </p:cNvPr>
          <p:cNvSpPr txBox="1"/>
          <p:nvPr/>
        </p:nvSpPr>
        <p:spPr>
          <a:xfrm>
            <a:off x="514589" y="2217749"/>
            <a:ext cx="3701811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period, from the late 18th century to the mid-19th century, saw big changes in how goods were produced, moving from small home-based industries to large-scale manufacturing using machines.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F0DE73-0403-4BBD-7FE3-3569232C8943}"/>
              </a:ext>
            </a:extLst>
          </p:cNvPr>
          <p:cNvSpPr txBox="1"/>
          <p:nvPr/>
        </p:nvSpPr>
        <p:spPr>
          <a:xfrm>
            <a:off x="514588" y="4426878"/>
            <a:ext cx="370181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These innovations changed the landscape of towns and villages, as well as the lives of the people who lived there.</a:t>
            </a:r>
          </a:p>
        </p:txBody>
      </p:sp>
      <p:grpSp>
        <p:nvGrpSpPr>
          <p:cNvPr id="26" name="Group 25" descr="A painting of Coalbrookdale by Philippe Jacques de Loutherbourg. It shows houses on grassy hills, in the foreground a horse pulls a cart. ">
            <a:extLst>
              <a:ext uri="{FF2B5EF4-FFF2-40B4-BE49-F238E27FC236}">
                <a16:creationId xmlns:a16="http://schemas.microsoft.com/office/drawing/2014/main" id="{974D611C-FB15-4DA0-B498-86F424CD4099}"/>
              </a:ext>
            </a:extLst>
          </p:cNvPr>
          <p:cNvGrpSpPr/>
          <p:nvPr/>
        </p:nvGrpSpPr>
        <p:grpSpPr>
          <a:xfrm>
            <a:off x="4372914" y="718290"/>
            <a:ext cx="7304497" cy="4758207"/>
            <a:chOff x="4372914" y="718290"/>
            <a:chExt cx="7304497" cy="4758207"/>
          </a:xfrm>
        </p:grpSpPr>
        <p:pic>
          <p:nvPicPr>
            <p:cNvPr id="21" name="Picture 20" descr="A painting of a town with smoke coming out of it&#10;&#10;AI-generated content may be incorrect.">
              <a:extLst>
                <a:ext uri="{FF2B5EF4-FFF2-40B4-BE49-F238E27FC236}">
                  <a16:creationId xmlns:a16="http://schemas.microsoft.com/office/drawing/2014/main" id="{AE54E881-C389-4A98-975D-1F86DE980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72914" y="791189"/>
              <a:ext cx="7243537" cy="4685308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7BDA8D-88AC-C2EA-4FD4-FEB30348FA0D}"/>
                </a:ext>
              </a:extLst>
            </p:cNvPr>
            <p:cNvSpPr txBox="1"/>
            <p:nvPr/>
          </p:nvSpPr>
          <p:spPr>
            <a:xfrm>
              <a:off x="10647680" y="718290"/>
              <a:ext cx="1029731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 J96FY2</a:t>
              </a:r>
            </a:p>
          </p:txBody>
        </p:sp>
      </p:grpSp>
      <p:grpSp>
        <p:nvGrpSpPr>
          <p:cNvPr id="24" name="Group 23" descr="Coalbrookdale by Night, by Philippe Jacques de Loutherbourg, 1801&#10;">
            <a:extLst>
              <a:ext uri="{FF2B5EF4-FFF2-40B4-BE49-F238E27FC236}">
                <a16:creationId xmlns:a16="http://schemas.microsoft.com/office/drawing/2014/main" id="{9D1CA0CA-DAE4-7C62-E480-A58D6FA3F6D3}"/>
              </a:ext>
            </a:extLst>
          </p:cNvPr>
          <p:cNvGrpSpPr/>
          <p:nvPr/>
        </p:nvGrpSpPr>
        <p:grpSpPr>
          <a:xfrm>
            <a:off x="4424953" y="5588991"/>
            <a:ext cx="5257799" cy="711734"/>
            <a:chOff x="4374153" y="5619470"/>
            <a:chExt cx="5257799" cy="71173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5421EB1-1419-2CFA-EFDA-7C49080545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323456" y="5670167"/>
              <a:ext cx="350267" cy="24887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F4B5655-750A-2870-E339-B2D223E74B40}"/>
                </a:ext>
              </a:extLst>
            </p:cNvPr>
            <p:cNvSpPr txBox="1"/>
            <p:nvPr/>
          </p:nvSpPr>
          <p:spPr>
            <a:xfrm>
              <a:off x="4623027" y="5619471"/>
              <a:ext cx="5008925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 err="1">
                  <a:latin typeface="Linkpen 17a Print" panose="03050602060000000000" pitchFamily="66" charset="77"/>
                </a:rPr>
                <a:t>Coalbrookdale</a:t>
              </a:r>
              <a:r>
                <a:rPr lang="en-GB" sz="1400" dirty="0">
                  <a:latin typeface="Linkpen 17a Print" panose="03050602060000000000" pitchFamily="66" charset="77"/>
                </a:rPr>
                <a:t> by Night, by Philippe Jacques de </a:t>
              </a:r>
              <a:r>
                <a:rPr lang="en-GB" sz="1400" dirty="0" err="1">
                  <a:latin typeface="Linkpen 17a Print" panose="03050602060000000000" pitchFamily="66" charset="77"/>
                </a:rPr>
                <a:t>Loutherbourg</a:t>
              </a:r>
              <a:r>
                <a:rPr lang="en-GB" sz="1400" dirty="0">
                  <a:latin typeface="Linkpen 17a Print" panose="03050602060000000000" pitchFamily="66" charset="77"/>
                </a:rPr>
                <a:t>, 1801.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747613F-987C-2994-FB9A-96319D9D5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975CD7-57A6-7196-7315-9150E5885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796CB1E3-6C4F-0D50-5D36-A595FDABAC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Ironworks, Mines and Pottery Factories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CB9D87-CEB0-38AA-2E88-7426B35DAB37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jobs did people do during the Industrial Revolution?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CC19C4-8D58-F0E5-6CC9-04F4A98E2EE1}"/>
              </a:ext>
            </a:extLst>
          </p:cNvPr>
          <p:cNvSpPr txBox="1"/>
          <p:nvPr/>
        </p:nvSpPr>
        <p:spPr>
          <a:xfrm>
            <a:off x="636510" y="667971"/>
            <a:ext cx="349498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local area, rich in coal and ironstone, made it a key location during the Industrial Revolution.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16E995-3473-4178-D345-2F9604C14164}"/>
              </a:ext>
            </a:extLst>
          </p:cNvPr>
          <p:cNvSpPr txBox="1"/>
          <p:nvPr/>
        </p:nvSpPr>
        <p:spPr>
          <a:xfrm>
            <a:off x="636509" y="2095356"/>
            <a:ext cx="348845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Men, women, and children worked long hours in mines, ironworks, and pottery factories.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4EE91C-3765-BBC1-0A60-29EC819E22DA}"/>
              </a:ext>
            </a:extLst>
          </p:cNvPr>
          <p:cNvSpPr txBox="1"/>
          <p:nvPr/>
        </p:nvSpPr>
        <p:spPr>
          <a:xfrm>
            <a:off x="636509" y="3522741"/>
            <a:ext cx="3599309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the mines, workers dug coal from deep underground, often in cramped, dark, and dangerous conditions. </a:t>
            </a:r>
          </a:p>
        </p:txBody>
      </p:sp>
      <p:grpSp>
        <p:nvGrpSpPr>
          <p:cNvPr id="6" name="Group 5" descr="A black and white sketched illustration of young child employed as a trapper. He sits in a dark cramped tunnel and is holding a door open as a coal tub is being pushed through by another worker.">
            <a:extLst>
              <a:ext uri="{FF2B5EF4-FFF2-40B4-BE49-F238E27FC236}">
                <a16:creationId xmlns:a16="http://schemas.microsoft.com/office/drawing/2014/main" id="{73C13D7C-B6C7-ADAF-0B80-C6E83BC76F99}"/>
              </a:ext>
            </a:extLst>
          </p:cNvPr>
          <p:cNvGrpSpPr/>
          <p:nvPr/>
        </p:nvGrpSpPr>
        <p:grpSpPr>
          <a:xfrm>
            <a:off x="4131489" y="428794"/>
            <a:ext cx="7369630" cy="4384391"/>
            <a:chOff x="4245978" y="601514"/>
            <a:chExt cx="7369630" cy="4384391"/>
          </a:xfrm>
        </p:grpSpPr>
        <p:pic>
          <p:nvPicPr>
            <p:cNvPr id="4" name="Picture 3" descr="A drawing of a child pushing a toy car&#10;&#10;AI-generated content may be incorrect.">
              <a:extLst>
                <a:ext uri="{FF2B5EF4-FFF2-40B4-BE49-F238E27FC236}">
                  <a16:creationId xmlns:a16="http://schemas.microsoft.com/office/drawing/2014/main" id="{698B07DA-89A7-21D7-207D-7BE0C4262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5978" y="601514"/>
              <a:ext cx="7369630" cy="438439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C20E3F-0B25-72A4-9F5F-52E5EB49D25F}"/>
                </a:ext>
              </a:extLst>
            </p:cNvPr>
            <p:cNvSpPr txBox="1"/>
            <p:nvPr/>
          </p:nvSpPr>
          <p:spPr>
            <a:xfrm>
              <a:off x="9438640" y="772871"/>
              <a:ext cx="1249680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 AJA6N6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28077F-343E-0B7C-6041-0DBA4F614EA9}"/>
              </a:ext>
            </a:extLst>
          </p:cNvPr>
          <p:cNvSpPr txBox="1"/>
          <p:nvPr/>
        </p:nvSpPr>
        <p:spPr>
          <a:xfrm>
            <a:off x="636509" y="4950127"/>
            <a:ext cx="797564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Children as young as six were employed, mostly as ‘trappers’. They had to sit in the darkness and then open the door when someone came along with a coal tub. If they fell asleep, they were often beaten.</a:t>
            </a:r>
          </a:p>
        </p:txBody>
      </p:sp>
      <p:pic>
        <p:nvPicPr>
          <p:cNvPr id="8" name="Picture 7" descr="An illustration of a coal mine cart. ">
            <a:extLst>
              <a:ext uri="{FF2B5EF4-FFF2-40B4-BE49-F238E27FC236}">
                <a16:creationId xmlns:a16="http://schemas.microsoft.com/office/drawing/2014/main" id="{187F9CE3-EDA1-5134-DDDB-818E2A6E5F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64924" y="4782221"/>
            <a:ext cx="1832738" cy="1570918"/>
          </a:xfrm>
          <a:prstGeom prst="rect">
            <a:avLst/>
          </a:prstGeom>
        </p:spPr>
      </p:pic>
      <p:pic>
        <p:nvPicPr>
          <p:cNvPr id="7" name="Picture 6" descr="An illustration of a young victorian boy. He wears a blue flat cap and jacket. ">
            <a:extLst>
              <a:ext uri="{FF2B5EF4-FFF2-40B4-BE49-F238E27FC236}">
                <a16:creationId xmlns:a16="http://schemas.microsoft.com/office/drawing/2014/main" id="{F38A95F6-E82B-5FBA-40EC-44A33C728F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0366" y="3241083"/>
            <a:ext cx="1105933" cy="30763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F8A7701-32A3-8DCB-A37E-20FE30E40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718367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0F1CE-FE66-EAE0-46D5-64F458B0D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045564-5BB3-3948-89D7-BC69411FF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Ironworks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EA3490-6058-B13A-3E45-1A1BCD321F28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jobs did people do during the Industrial Revolution?</a:t>
            </a:r>
          </a:p>
        </p:txBody>
      </p:sp>
      <p:grpSp>
        <p:nvGrpSpPr>
          <p:cNvPr id="6" name="Group 5" descr="A black and white old photograph of a group of men who are Iron workers at Coalbrookdale Ironworks in 1872. ">
            <a:extLst>
              <a:ext uri="{FF2B5EF4-FFF2-40B4-BE49-F238E27FC236}">
                <a16:creationId xmlns:a16="http://schemas.microsoft.com/office/drawing/2014/main" id="{A5D720A4-855C-E14B-B0CA-4911CE591F44}"/>
              </a:ext>
            </a:extLst>
          </p:cNvPr>
          <p:cNvGrpSpPr/>
          <p:nvPr/>
        </p:nvGrpSpPr>
        <p:grpSpPr>
          <a:xfrm>
            <a:off x="606594" y="547387"/>
            <a:ext cx="6987078" cy="5532516"/>
            <a:chOff x="915088" y="540284"/>
            <a:chExt cx="6987078" cy="5532516"/>
          </a:xfrm>
        </p:grpSpPr>
        <p:pic>
          <p:nvPicPr>
            <p:cNvPr id="4" name="Picture 3" descr="A group of men working in a factory&#10;&#10;AI-generated content may be incorrect.">
              <a:extLst>
                <a:ext uri="{FF2B5EF4-FFF2-40B4-BE49-F238E27FC236}">
                  <a16:creationId xmlns:a16="http://schemas.microsoft.com/office/drawing/2014/main" id="{56B148A3-26F4-D851-D9C4-E28A3962B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5088" y="626982"/>
              <a:ext cx="6907053" cy="544581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650FBC-DC9E-C235-9563-036FF9C2E149}"/>
                </a:ext>
              </a:extLst>
            </p:cNvPr>
            <p:cNvSpPr txBox="1"/>
            <p:nvPr/>
          </p:nvSpPr>
          <p:spPr>
            <a:xfrm>
              <a:off x="6843212" y="540284"/>
              <a:ext cx="1058954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6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</a:rPr>
                <a:t> ref: FAFTE3</a:t>
              </a:r>
            </a:p>
          </p:txBody>
        </p:sp>
      </p:grpSp>
      <p:pic>
        <p:nvPicPr>
          <p:cNvPr id="8" name="Picture 7" descr="An illustration of an ironwork worker. He wears a grey flat cap,  brown waistcoat and is covered in dust. ">
            <a:extLst>
              <a:ext uri="{FF2B5EF4-FFF2-40B4-BE49-F238E27FC236}">
                <a16:creationId xmlns:a16="http://schemas.microsoft.com/office/drawing/2014/main" id="{AA2CBC6D-6F0A-76CF-A6B3-3EBA726B93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8985" flipH="1">
            <a:off x="6482511" y="2122071"/>
            <a:ext cx="1348001" cy="429006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4020B95-6B18-3962-D867-01C86093E324}"/>
              </a:ext>
            </a:extLst>
          </p:cNvPr>
          <p:cNvSpPr txBox="1"/>
          <p:nvPr/>
        </p:nvSpPr>
        <p:spPr>
          <a:xfrm>
            <a:off x="8022140" y="638782"/>
            <a:ext cx="3682393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the ironworks, temperatures were intense, and workers faced the constant risk of burns from molten metal.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9BF6C6-A814-A4D2-066A-A98B43042DED}"/>
              </a:ext>
            </a:extLst>
          </p:cNvPr>
          <p:cNvSpPr txBox="1"/>
          <p:nvPr/>
        </p:nvSpPr>
        <p:spPr>
          <a:xfrm>
            <a:off x="8022140" y="2044419"/>
            <a:ext cx="359005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Safety rules didn’t exist, so terrible injuries were common.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91C9E8-46C1-D364-2B76-41F4C86D4075}"/>
              </a:ext>
            </a:extLst>
          </p:cNvPr>
          <p:cNvSpPr txBox="1"/>
          <p:nvPr/>
        </p:nvSpPr>
        <p:spPr>
          <a:xfrm>
            <a:off x="8022140" y="3080724"/>
            <a:ext cx="380341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Despite these hardships, families depended on these jobs to survive.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45351D-BB9C-D306-6B65-B99E8B2D0978}"/>
              </a:ext>
            </a:extLst>
          </p:cNvPr>
          <p:cNvSpPr txBox="1"/>
          <p:nvPr/>
        </p:nvSpPr>
        <p:spPr>
          <a:xfrm>
            <a:off x="8022140" y="4117030"/>
            <a:ext cx="343765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Entire communities often worked in the same industry, strengthening local ties but also exposing entire families to the same dangers.</a:t>
            </a:r>
          </a:p>
        </p:txBody>
      </p:sp>
      <p:grpSp>
        <p:nvGrpSpPr>
          <p:cNvPr id="11" name="Group 10" descr="Iron workers at Coalbrookdale Ironworks in 1872&#10;">
            <a:extLst>
              <a:ext uri="{FF2B5EF4-FFF2-40B4-BE49-F238E27FC236}">
                <a16:creationId xmlns:a16="http://schemas.microsoft.com/office/drawing/2014/main" id="{CEB1F81A-AB56-6C19-F42B-34EDCC8AA686}"/>
              </a:ext>
            </a:extLst>
          </p:cNvPr>
          <p:cNvGrpSpPr/>
          <p:nvPr/>
        </p:nvGrpSpPr>
        <p:grpSpPr>
          <a:xfrm>
            <a:off x="7834282" y="5729271"/>
            <a:ext cx="3070634" cy="711733"/>
            <a:chOff x="7759926" y="5418970"/>
            <a:chExt cx="3070634" cy="7117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C427E2-EB54-A33E-6B41-56EE6D2FA613}"/>
                </a:ext>
              </a:extLst>
            </p:cNvPr>
            <p:cNvSpPr txBox="1"/>
            <p:nvPr/>
          </p:nvSpPr>
          <p:spPr>
            <a:xfrm>
              <a:off x="8042459" y="5418970"/>
              <a:ext cx="2788101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Iron workers at </a:t>
              </a:r>
              <a:r>
                <a:rPr lang="en-GB" sz="1400" dirty="0" err="1">
                  <a:latin typeface="Linkpen 17a Print" panose="03050602060000000000" pitchFamily="66" charset="77"/>
                </a:rPr>
                <a:t>Coalbrookdale</a:t>
              </a:r>
              <a:r>
                <a:rPr lang="en-GB" sz="1400" dirty="0">
                  <a:latin typeface="Linkpen 17a Print" panose="03050602060000000000" pitchFamily="66" charset="77"/>
                </a:rPr>
                <a:t> Ironworks in 1872.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6B04F32-A6FE-C936-E650-099732ADC5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759926" y="5485322"/>
              <a:ext cx="350267" cy="248874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FC6E8435-FC86-FFB7-314B-818738282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31887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56A75D-5209-C24F-3E6D-95F7B9F6F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7125666-6B8F-7969-388B-E6B1229E49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Cinderloo</a:t>
            </a:r>
            <a:r>
              <a:rPr lang="en-US" dirty="0"/>
              <a:t> Uprising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791C6A-67D3-9F86-E395-39F5106E4FD6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was the </a:t>
            </a:r>
            <a:r>
              <a:rPr lang="en-GB" sz="1100" dirty="0" err="1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Cinderloo</a:t>
            </a: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 Uprising?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2FC2DF-6BF7-8CB7-4C7A-BFA79A4BC393}"/>
              </a:ext>
            </a:extLst>
          </p:cNvPr>
          <p:cNvSpPr txBox="1"/>
          <p:nvPr/>
        </p:nvSpPr>
        <p:spPr>
          <a:xfrm>
            <a:off x="532737" y="436195"/>
            <a:ext cx="78527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Superclarendon Rg" panose="02060605060000020003" pitchFamily="18" charset="77"/>
              </a:rPr>
              <a:t>The </a:t>
            </a:r>
            <a:r>
              <a:rPr lang="en-US" sz="4400" dirty="0" err="1">
                <a:latin typeface="Superclarendon Rg" panose="02060605060000020003" pitchFamily="18" charset="77"/>
              </a:rPr>
              <a:t>Cinderloo</a:t>
            </a:r>
            <a:r>
              <a:rPr lang="en-US" sz="4400" dirty="0">
                <a:latin typeface="Superclarendon Rg" panose="02060605060000020003" pitchFamily="18" charset="77"/>
              </a:rPr>
              <a:t> Uprising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B6DB9C-611C-ECC5-16D3-4024EC1CEFAC}"/>
              </a:ext>
            </a:extLst>
          </p:cNvPr>
          <p:cNvSpPr txBox="1"/>
          <p:nvPr/>
        </p:nvSpPr>
        <p:spPr>
          <a:xfrm>
            <a:off x="625078" y="1572070"/>
            <a:ext cx="5956207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</a:t>
            </a:r>
            <a:r>
              <a:rPr lang="en-GB" dirty="0" err="1">
                <a:latin typeface="Linkpen 17a Print" panose="03050602060000000000" pitchFamily="66" charset="77"/>
              </a:rPr>
              <a:t>Cinderloo</a:t>
            </a:r>
            <a:r>
              <a:rPr lang="en-GB" dirty="0">
                <a:latin typeface="Linkpen 17a Print" panose="03050602060000000000" pitchFamily="66" charset="77"/>
              </a:rPr>
              <a:t> Uprising is a key chapter in Telford’s history, highlighting the struggles of working people during this era.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057B20-B096-628D-C14C-096B4DC6072B}"/>
              </a:ext>
            </a:extLst>
          </p:cNvPr>
          <p:cNvSpPr txBox="1"/>
          <p:nvPr/>
        </p:nvSpPr>
        <p:spPr>
          <a:xfrm>
            <a:off x="625078" y="2757212"/>
            <a:ext cx="5690176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After the Napoleonic Wars, Britain faced a severe economic downturn.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5C9E09-13DF-A0D2-907C-FE3F931018D2}"/>
              </a:ext>
            </a:extLst>
          </p:cNvPr>
          <p:cNvSpPr txBox="1"/>
          <p:nvPr/>
        </p:nvSpPr>
        <p:spPr>
          <a:xfrm>
            <a:off x="625078" y="3942354"/>
            <a:ext cx="5785029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In Shropshire’s coalfields, ironmasters like Thomas </a:t>
            </a:r>
            <a:r>
              <a:rPr lang="en-GB" dirty="0" err="1">
                <a:latin typeface="Linkpen 17a Print" panose="03050602060000000000" pitchFamily="66" charset="77"/>
              </a:rPr>
              <a:t>Botfield</a:t>
            </a:r>
            <a:r>
              <a:rPr lang="en-GB" dirty="0">
                <a:latin typeface="Linkpen 17a Print" panose="03050602060000000000" pitchFamily="66" charset="77"/>
              </a:rPr>
              <a:t> decided to cut miners’ wages by six pence per day.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8BF02F-A89C-B7DA-FBF1-458456756C7A}"/>
              </a:ext>
            </a:extLst>
          </p:cNvPr>
          <p:cNvSpPr txBox="1"/>
          <p:nvPr/>
        </p:nvSpPr>
        <p:spPr>
          <a:xfrm>
            <a:off x="625078" y="5127495"/>
            <a:ext cx="6036568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For workers already struggling to make ends meet, this decision was devastating.</a:t>
            </a:r>
          </a:p>
        </p:txBody>
      </p:sp>
      <p:pic>
        <p:nvPicPr>
          <p:cNvPr id="11" name="Picture 10" descr="An illustration of a coal miners. He holds a pick axe and is covered in coal dust. ">
            <a:extLst>
              <a:ext uri="{FF2B5EF4-FFF2-40B4-BE49-F238E27FC236}">
                <a16:creationId xmlns:a16="http://schemas.microsoft.com/office/drawing/2014/main" id="{5C2FEEE7-4612-FB32-4E0A-FE5C3D8D4F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6511" y="1319360"/>
            <a:ext cx="2254541" cy="4855250"/>
          </a:xfrm>
          <a:prstGeom prst="rect">
            <a:avLst/>
          </a:prstGeom>
        </p:spPr>
      </p:pic>
      <p:pic>
        <p:nvPicPr>
          <p:cNvPr id="5" name="Picture 4" descr="An illustration of a six pence. It is a brown coin and on it is written 'Britannia 1792'. ">
            <a:extLst>
              <a:ext uri="{FF2B5EF4-FFF2-40B4-BE49-F238E27FC236}">
                <a16:creationId xmlns:a16="http://schemas.microsoft.com/office/drawing/2014/main" id="{62A607EC-6112-2CC1-B46F-7A4C25C9DC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2488">
            <a:off x="9124097" y="1471511"/>
            <a:ext cx="2324100" cy="2298700"/>
          </a:xfrm>
          <a:prstGeom prst="rect">
            <a:avLst/>
          </a:prstGeom>
        </p:spPr>
      </p:pic>
      <p:pic>
        <p:nvPicPr>
          <p:cNvPr id="7" name="Picture 6" descr="An illustration of a six pence. It is a brown coin. ">
            <a:extLst>
              <a:ext uri="{FF2B5EF4-FFF2-40B4-BE49-F238E27FC236}">
                <a16:creationId xmlns:a16="http://schemas.microsoft.com/office/drawing/2014/main" id="{A319E737-C896-F31E-B80F-036562462C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3544">
            <a:off x="8434591" y="3422454"/>
            <a:ext cx="2403471" cy="23772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229FC5-50AD-F5F2-3D4F-7FE76FD20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6324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7" grpId="0"/>
          <p:bldP spid="18" grpId="0"/>
          <p:bldP spid="19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7" grpId="0"/>
          <p:bldP spid="18" grpId="0"/>
          <p:bldP spid="19" grpId="0"/>
          <p:bldP spid="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73D6CC-F82F-1195-7ACC-DFF8D173E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79ED49-32CB-4A76-438A-2FE07666F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Cinderloo</a:t>
            </a:r>
            <a:r>
              <a:rPr lang="en-US" dirty="0"/>
              <a:t> Uprising Part 2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E0BF28-9690-48C7-6CA8-4879F9865263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was the </a:t>
            </a:r>
            <a:r>
              <a:rPr lang="en-GB" sz="1100" dirty="0" err="1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Cinderloo</a:t>
            </a: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 Uprising?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AC0EED-877F-BE90-6A78-39C81310D9A5}"/>
              </a:ext>
            </a:extLst>
          </p:cNvPr>
          <p:cNvSpPr txBox="1"/>
          <p:nvPr/>
        </p:nvSpPr>
        <p:spPr>
          <a:xfrm>
            <a:off x="575550" y="752813"/>
            <a:ext cx="3679209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On the 1st of February 1821, miners from </a:t>
            </a:r>
            <a:r>
              <a:rPr lang="en-GB" sz="1600" dirty="0" err="1">
                <a:latin typeface="Linkpen 17a Print" panose="03050602060000000000" pitchFamily="66" charset="77"/>
              </a:rPr>
              <a:t>Coalbrookdale</a:t>
            </a:r>
            <a:r>
              <a:rPr lang="en-GB" sz="1600" dirty="0">
                <a:latin typeface="Linkpen 17a Print" panose="03050602060000000000" pitchFamily="66" charset="77"/>
              </a:rPr>
              <a:t> and surrounding areas went on strike.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F38606-0331-0A60-F35B-6B31BD5F4750}"/>
              </a:ext>
            </a:extLst>
          </p:cNvPr>
          <p:cNvSpPr txBox="1"/>
          <p:nvPr/>
        </p:nvSpPr>
        <p:spPr>
          <a:xfrm>
            <a:off x="575550" y="2017541"/>
            <a:ext cx="374696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Over the next day, their numbers swelled to about 3,000 people, including women and children.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D8ED46-D20F-53B4-0F9E-8FD81728FF99}"/>
              </a:ext>
            </a:extLst>
          </p:cNvPr>
          <p:cNvSpPr txBox="1"/>
          <p:nvPr/>
        </p:nvSpPr>
        <p:spPr>
          <a:xfrm>
            <a:off x="575550" y="3282269"/>
            <a:ext cx="3679209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They marched to local ironworks, halting production and encouraging others to join their cause.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3FFC6-CF0A-557E-DA97-39A2FF0C3926}"/>
              </a:ext>
            </a:extLst>
          </p:cNvPr>
          <p:cNvSpPr txBox="1"/>
          <p:nvPr/>
        </p:nvSpPr>
        <p:spPr>
          <a:xfrm>
            <a:off x="575550" y="4546997"/>
            <a:ext cx="3679209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protest culminated at Old Park, where the strikers gathered.</a:t>
            </a:r>
          </a:p>
        </p:txBody>
      </p:sp>
      <p:grpSp>
        <p:nvGrpSpPr>
          <p:cNvPr id="10" name="Group 9" descr="Cinderloo happened at what is now, Forge Retail Park.&#10;">
            <a:extLst>
              <a:ext uri="{FF2B5EF4-FFF2-40B4-BE49-F238E27FC236}">
                <a16:creationId xmlns:a16="http://schemas.microsoft.com/office/drawing/2014/main" id="{EEE05121-B602-90B1-463D-E11AC81C7340}"/>
              </a:ext>
            </a:extLst>
          </p:cNvPr>
          <p:cNvGrpSpPr/>
          <p:nvPr/>
        </p:nvGrpSpPr>
        <p:grpSpPr>
          <a:xfrm>
            <a:off x="436547" y="5508370"/>
            <a:ext cx="4209218" cy="596817"/>
            <a:chOff x="1554479" y="5172328"/>
            <a:chExt cx="3770013" cy="59681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57E9FF8-F6CE-9586-5495-091F9D46231D}"/>
                </a:ext>
              </a:extLst>
            </p:cNvPr>
            <p:cNvSpPr txBox="1"/>
            <p:nvPr/>
          </p:nvSpPr>
          <p:spPr>
            <a:xfrm>
              <a:off x="1554479" y="5387053"/>
              <a:ext cx="3770013" cy="3820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GB" sz="1400" dirty="0" err="1">
                  <a:latin typeface="Linkpen 17a Print" panose="03050602060000000000" pitchFamily="66" charset="77"/>
                </a:rPr>
                <a:t>Cinderloo</a:t>
              </a:r>
              <a:r>
                <a:rPr lang="en-GB" sz="1400" dirty="0">
                  <a:latin typeface="Linkpen 17a Print" panose="03050602060000000000" pitchFamily="66" charset="77"/>
                </a:rPr>
                <a:t> happened at what is now, Forge Retail Park.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9B967A-34D5-DD2C-D5F9-A8957E414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3127" y="5172328"/>
              <a:ext cx="350267" cy="248874"/>
            </a:xfrm>
            <a:prstGeom prst="rect">
              <a:avLst/>
            </a:prstGeom>
          </p:spPr>
        </p:pic>
      </p:grpSp>
      <p:grpSp>
        <p:nvGrpSpPr>
          <p:cNvPr id="13" name="Group 12" descr="An aerial photograph showing what is now, Forge Retail Park. ">
            <a:extLst>
              <a:ext uri="{FF2B5EF4-FFF2-40B4-BE49-F238E27FC236}">
                <a16:creationId xmlns:a16="http://schemas.microsoft.com/office/drawing/2014/main" id="{17E3A9D1-032F-2556-BDEE-95697E5004B9}"/>
              </a:ext>
            </a:extLst>
          </p:cNvPr>
          <p:cNvGrpSpPr/>
          <p:nvPr/>
        </p:nvGrpSpPr>
        <p:grpSpPr>
          <a:xfrm>
            <a:off x="4759056" y="683155"/>
            <a:ext cx="5415389" cy="5452215"/>
            <a:chOff x="4759056" y="683155"/>
            <a:chExt cx="5415389" cy="5452215"/>
          </a:xfrm>
        </p:grpSpPr>
        <p:pic>
          <p:nvPicPr>
            <p:cNvPr id="7" name="Picture 6" descr="An aerial view of a city&#10;&#10;Description automatically generated">
              <a:extLst>
                <a:ext uri="{FF2B5EF4-FFF2-40B4-BE49-F238E27FC236}">
                  <a16:creationId xmlns:a16="http://schemas.microsoft.com/office/drawing/2014/main" id="{878B391E-3CC2-0E0D-42F2-836E9B686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9056" y="763270"/>
              <a:ext cx="5334109" cy="53721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0494354-A497-F0CD-30EF-A6F06CE64707}"/>
                </a:ext>
              </a:extLst>
            </p:cNvPr>
            <p:cNvSpPr txBox="1"/>
            <p:nvPr/>
          </p:nvSpPr>
          <p:spPr>
            <a:xfrm>
              <a:off x="9115491" y="683155"/>
              <a:ext cx="1058954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Google Earth 2024</a:t>
              </a:r>
            </a:p>
          </p:txBody>
        </p:sp>
      </p:grpSp>
      <p:sp>
        <p:nvSpPr>
          <p:cNvPr id="11" name="Oval 10" descr="A purple oval that highlights Forge Retail Park. ">
            <a:extLst>
              <a:ext uri="{FF2B5EF4-FFF2-40B4-BE49-F238E27FC236}">
                <a16:creationId xmlns:a16="http://schemas.microsoft.com/office/drawing/2014/main" id="{78D4C5EF-08B0-02D4-CA6B-3075797D16FD}"/>
              </a:ext>
            </a:extLst>
          </p:cNvPr>
          <p:cNvSpPr/>
          <p:nvPr/>
        </p:nvSpPr>
        <p:spPr>
          <a:xfrm>
            <a:off x="5901825" y="2190571"/>
            <a:ext cx="880185" cy="880185"/>
          </a:xfrm>
          <a:prstGeom prst="ellipse">
            <a:avLst/>
          </a:prstGeom>
          <a:solidFill>
            <a:srgbClr val="B64B77">
              <a:alpha val="40000"/>
            </a:srgb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n illustration of a coal miners. He holds a pick axe and is covered in coal dust. ">
            <a:extLst>
              <a:ext uri="{FF2B5EF4-FFF2-40B4-BE49-F238E27FC236}">
                <a16:creationId xmlns:a16="http://schemas.microsoft.com/office/drawing/2014/main" id="{38431FDE-8365-2DE6-BF05-07C2476512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07069" y="2166138"/>
            <a:ext cx="1948383" cy="41959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13466C-F497-3505-A1DB-A984A63602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1815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  <p:bldP spid="1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FE022-0789-6C84-5E9C-BF1A666B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4EEC2C53-63D9-BD02-3693-644B50002A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South Shropshire Yeomanry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38B290-0D59-E48E-7E2F-C52000754889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was the </a:t>
            </a:r>
            <a:r>
              <a:rPr lang="en-GB" sz="1100" dirty="0" err="1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Cinderloo</a:t>
            </a: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 Uprising?</a:t>
            </a:r>
          </a:p>
        </p:txBody>
      </p:sp>
      <p:grpSp>
        <p:nvGrpSpPr>
          <p:cNvPr id="6" name="Group 5" descr="A modern day colour photograph of a banner from the Shropshire and Telford Trades Union Council. It shows the Cinderloo Uprising and the Telford Iron Bridge. ">
            <a:extLst>
              <a:ext uri="{FF2B5EF4-FFF2-40B4-BE49-F238E27FC236}">
                <a16:creationId xmlns:a16="http://schemas.microsoft.com/office/drawing/2014/main" id="{2B04F301-ACB5-98EC-310F-EF5FF94745CC}"/>
              </a:ext>
            </a:extLst>
          </p:cNvPr>
          <p:cNvGrpSpPr/>
          <p:nvPr/>
        </p:nvGrpSpPr>
        <p:grpSpPr>
          <a:xfrm>
            <a:off x="602712" y="622112"/>
            <a:ext cx="3640851" cy="5534258"/>
            <a:chOff x="645767" y="565220"/>
            <a:chExt cx="3640851" cy="553425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2A55440-0890-E291-9C31-A02D308C9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767" y="565220"/>
              <a:ext cx="3569731" cy="54834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592E616-9B8D-59EE-C94E-8D3E706C1782}"/>
                </a:ext>
              </a:extLst>
            </p:cNvPr>
            <p:cNvSpPr txBox="1"/>
            <p:nvPr/>
          </p:nvSpPr>
          <p:spPr>
            <a:xfrm>
              <a:off x="2814320" y="5841522"/>
              <a:ext cx="1472298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Flickr: </a:t>
              </a:r>
              <a:r>
                <a:rPr lang="en-GB" sz="800" dirty="0" err="1">
                  <a:solidFill>
                    <a:schemeClr val="bg1"/>
                  </a:solidFill>
                </a:rPr>
                <a:t>staticgirl</a:t>
              </a:r>
              <a:r>
                <a:rPr lang="en-GB" sz="800" dirty="0">
                  <a:solidFill>
                    <a:schemeClr val="bg1"/>
                  </a:solidFill>
                </a:rPr>
                <a:t> CC BY-NC 2.0 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ED03352-623F-5CDA-A3DF-FEAC665E0AFF}"/>
              </a:ext>
            </a:extLst>
          </p:cNvPr>
          <p:cNvSpPr txBox="1"/>
          <p:nvPr/>
        </p:nvSpPr>
        <p:spPr>
          <a:xfrm>
            <a:off x="4363720" y="760289"/>
            <a:ext cx="7225568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local authorities called in the South Shropshire Yeomanry to disperse the crowd.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6D370-37D1-4D65-E4A5-403529705DEC}"/>
              </a:ext>
            </a:extLst>
          </p:cNvPr>
          <p:cNvSpPr txBox="1"/>
          <p:nvPr/>
        </p:nvSpPr>
        <p:spPr>
          <a:xfrm>
            <a:off x="4363720" y="1620466"/>
            <a:ext cx="5762431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When the Riot Act was read, the miners refused to leave.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0FDA17-5AC8-9441-8518-40B90938FF36}"/>
              </a:ext>
            </a:extLst>
          </p:cNvPr>
          <p:cNvSpPr txBox="1"/>
          <p:nvPr/>
        </p:nvSpPr>
        <p:spPr>
          <a:xfrm>
            <a:off x="4363721" y="2480643"/>
            <a:ext cx="576243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skirmish followed, and in the chaos, the Yeomanry opened fire.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FB5C82-BD88-BE22-BBA3-6098C47090D0}"/>
              </a:ext>
            </a:extLst>
          </p:cNvPr>
          <p:cNvSpPr txBox="1"/>
          <p:nvPr/>
        </p:nvSpPr>
        <p:spPr>
          <a:xfrm>
            <a:off x="4363720" y="3340820"/>
            <a:ext cx="5762432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retaliation, the strikers threw stones and cinder from local slagheaps. Two men, including 18-year-old William Bird, were killed, and others were injured.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5C7F2C-45EE-F042-6103-14E7B26B74F8}"/>
              </a:ext>
            </a:extLst>
          </p:cNvPr>
          <p:cNvSpPr txBox="1"/>
          <p:nvPr/>
        </p:nvSpPr>
        <p:spPr>
          <a:xfrm>
            <a:off x="4363720" y="4939663"/>
            <a:ext cx="5642275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Following the violence, nine men were arrested. One of them, Thomas Palin, was hanged, while the others received sentences of hard labour. </a:t>
            </a:r>
          </a:p>
        </p:txBody>
      </p:sp>
      <p:pic>
        <p:nvPicPr>
          <p:cNvPr id="7" name="Picture 6" descr="An illustration of an ironwork worker. He wears a grey flat cap,  brown waistcoat and is covered in dust. ">
            <a:extLst>
              <a:ext uri="{FF2B5EF4-FFF2-40B4-BE49-F238E27FC236}">
                <a16:creationId xmlns:a16="http://schemas.microsoft.com/office/drawing/2014/main" id="{49087DDB-50E4-6994-82EA-73B60E2D3E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8985" flipH="1">
            <a:off x="10227063" y="1995154"/>
            <a:ext cx="1381759" cy="43975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779AC2-FE34-201F-C6D4-16AF66223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6276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" grpId="0"/>
          <p:bldP spid="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B9E3B2-104B-9945-24E6-DF30AE826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A7EF07E3-FA66-60EC-97C8-B1A14872DF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Cinderloo</a:t>
            </a:r>
            <a:r>
              <a:rPr lang="en-US" dirty="0"/>
              <a:t> Way Road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F5DAAF-C7F6-8C50-F618-9E1C9E1ACB86}"/>
              </a:ext>
            </a:extLst>
          </p:cNvPr>
          <p:cNvSpPr txBox="1"/>
          <p:nvPr/>
        </p:nvSpPr>
        <p:spPr>
          <a:xfrm>
            <a:off x="0" y="-10341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was the </a:t>
            </a:r>
            <a:r>
              <a:rPr lang="en-GB" sz="1100" dirty="0" err="1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Cinderloo</a:t>
            </a: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 Uprising?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23C81F-CEEB-9D21-67A3-3D367E906570}"/>
              </a:ext>
            </a:extLst>
          </p:cNvPr>
          <p:cNvSpPr txBox="1"/>
          <p:nvPr/>
        </p:nvSpPr>
        <p:spPr>
          <a:xfrm>
            <a:off x="1044431" y="576584"/>
            <a:ext cx="6577893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Linkpen 17a Print" panose="03050602060000000000" pitchFamily="66" charset="77"/>
              </a:rPr>
              <a:t>Although the workers eventually accepted a smaller wage reduction, the bravery of the strikers left a lasting legacy.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A357CF-D5D9-B1BB-AD3A-11F246599B66}"/>
              </a:ext>
            </a:extLst>
          </p:cNvPr>
          <p:cNvSpPr txBox="1"/>
          <p:nvPr/>
        </p:nvSpPr>
        <p:spPr>
          <a:xfrm>
            <a:off x="1044431" y="1932489"/>
            <a:ext cx="6168132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Linkpen 17a Print" panose="03050602060000000000" pitchFamily="66" charset="77"/>
              </a:rPr>
              <a:t>Today, a road in the town has been named </a:t>
            </a:r>
            <a:r>
              <a:rPr lang="en-GB" sz="2000" dirty="0" err="1">
                <a:latin typeface="Linkpen 17a Print" panose="03050602060000000000" pitchFamily="66" charset="77"/>
              </a:rPr>
              <a:t>Cinderloo</a:t>
            </a:r>
            <a:r>
              <a:rPr lang="en-GB" sz="2000" dirty="0">
                <a:latin typeface="Linkpen 17a Print" panose="03050602060000000000" pitchFamily="66" charset="77"/>
              </a:rPr>
              <a:t> Way as a reminder of this significant event.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1E6793-D6AE-E061-3979-BA4BB0D60C65}"/>
              </a:ext>
            </a:extLst>
          </p:cNvPr>
          <p:cNvSpPr txBox="1"/>
          <p:nvPr/>
        </p:nvSpPr>
        <p:spPr>
          <a:xfrm>
            <a:off x="1467449" y="3429000"/>
            <a:ext cx="44030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dirty="0">
                <a:solidFill>
                  <a:srgbClr val="B65379"/>
                </a:solidFill>
                <a:latin typeface="Superclarendon Rg" panose="02000505080000020003" pitchFamily="2" charset="77"/>
              </a:rPr>
              <a:t>'Can you find it on a map?</a:t>
            </a:r>
          </a:p>
        </p:txBody>
      </p:sp>
      <p:grpSp>
        <p:nvGrpSpPr>
          <p:cNvPr id="10" name="Group 9" descr="An illustration of an ironwork worker. He wears a grey flat cap,  brown waistcoat and is covered in dust. He is next to a road sign that reads 'Cinderloo Way'. ">
            <a:extLst>
              <a:ext uri="{FF2B5EF4-FFF2-40B4-BE49-F238E27FC236}">
                <a16:creationId xmlns:a16="http://schemas.microsoft.com/office/drawing/2014/main" id="{D4C1A0EF-1CC2-C2D3-012E-7FC1ECE2B0FE}"/>
              </a:ext>
            </a:extLst>
          </p:cNvPr>
          <p:cNvGrpSpPr/>
          <p:nvPr/>
        </p:nvGrpSpPr>
        <p:grpSpPr>
          <a:xfrm>
            <a:off x="6717301" y="1223418"/>
            <a:ext cx="4391519" cy="4988701"/>
            <a:chOff x="6197466" y="1230248"/>
            <a:chExt cx="3871092" cy="43975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B813B70-B55A-6676-58E0-41620A7AE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7466" y="2997457"/>
              <a:ext cx="2679087" cy="2552607"/>
            </a:xfrm>
            <a:prstGeom prst="rect">
              <a:avLst/>
            </a:prstGeom>
          </p:spPr>
        </p:pic>
        <p:pic>
          <p:nvPicPr>
            <p:cNvPr id="9" name="Picture 8" descr="A cartoon of a person with a brown vest and grey pants&#10;&#10;AI-generated content may be incorrect.">
              <a:extLst>
                <a:ext uri="{FF2B5EF4-FFF2-40B4-BE49-F238E27FC236}">
                  <a16:creationId xmlns:a16="http://schemas.microsoft.com/office/drawing/2014/main" id="{9F2C6ED7-7C3E-97D1-E159-D270E5BD2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8985" flipH="1">
              <a:off x="8686799" y="1230248"/>
              <a:ext cx="1381759" cy="4397503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6C2B09C-DD68-5358-10AE-6EE16155E1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240" y="5567680"/>
            <a:ext cx="1381759" cy="12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0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608</TotalTime>
  <Words>1229</Words>
  <Application>Microsoft Office PowerPoint</Application>
  <PresentationFormat>Widescreen</PresentationFormat>
  <Paragraphs>101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Linkpen 17a Print</vt:lpstr>
      <vt:lpstr>Calibri</vt:lpstr>
      <vt:lpstr>Aptos</vt:lpstr>
      <vt:lpstr>Superclarendon Rg</vt:lpstr>
      <vt:lpstr>Calibri Light</vt:lpstr>
      <vt:lpstr>Arial</vt:lpstr>
      <vt:lpstr>Office Theme</vt:lpstr>
      <vt:lpstr>Living Conditions during the Industrial Revolution</vt:lpstr>
      <vt:lpstr>What was it like to live in the area during the Industrial Revolution?</vt:lpstr>
      <vt:lpstr>Transformation for Telford</vt:lpstr>
      <vt:lpstr>Ironworks, Mines and Pottery Factories</vt:lpstr>
      <vt:lpstr>The Ironworks</vt:lpstr>
      <vt:lpstr>The Cinderloo Uprising </vt:lpstr>
      <vt:lpstr>The Cinderloo Uprising Part 2 </vt:lpstr>
      <vt:lpstr>The South Shropshire Yeomanry </vt:lpstr>
      <vt:lpstr>Cinderloo Way Road</vt:lpstr>
      <vt:lpstr>The Nine Men of Madeley </vt:lpstr>
      <vt:lpstr>Loss of Young Lives </vt:lpstr>
      <vt:lpstr>Hesba Stretton</vt:lpstr>
      <vt:lpstr>Improvements to Working Conditions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58</cp:revision>
  <dcterms:created xsi:type="dcterms:W3CDTF">2022-12-09T08:02:53Z</dcterms:created>
  <dcterms:modified xsi:type="dcterms:W3CDTF">2025-03-12T13:54:41Z</dcterms:modified>
</cp:coreProperties>
</file>