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362" r:id="rId5"/>
    <p:sldId id="363" r:id="rId6"/>
    <p:sldId id="364" r:id="rId7"/>
    <p:sldId id="365" r:id="rId8"/>
    <p:sldId id="366" r:id="rId9"/>
    <p:sldId id="403" r:id="rId10"/>
    <p:sldId id="367" r:id="rId11"/>
    <p:sldId id="404" r:id="rId12"/>
    <p:sldId id="368" r:id="rId13"/>
    <p:sldId id="405" r:id="rId14"/>
    <p:sldId id="369" r:id="rId15"/>
    <p:sldId id="406" r:id="rId16"/>
    <p:sldId id="370" r:id="rId17"/>
    <p:sldId id="407" r:id="rId18"/>
    <p:sldId id="371" r:id="rId19"/>
    <p:sldId id="408" r:id="rId20"/>
    <p:sldId id="372" r:id="rId21"/>
    <p:sldId id="409" r:id="rId22"/>
    <p:sldId id="373" r:id="rId23"/>
    <p:sldId id="431" r:id="rId24"/>
    <p:sldId id="375" r:id="rId25"/>
    <p:sldId id="410" r:id="rId26"/>
    <p:sldId id="376" r:id="rId27"/>
    <p:sldId id="411" r:id="rId28"/>
    <p:sldId id="377" r:id="rId29"/>
    <p:sldId id="412" r:id="rId30"/>
    <p:sldId id="378" r:id="rId31"/>
    <p:sldId id="413" r:id="rId32"/>
    <p:sldId id="379" r:id="rId33"/>
    <p:sldId id="414" r:id="rId34"/>
    <p:sldId id="380" r:id="rId35"/>
    <p:sldId id="415" r:id="rId36"/>
    <p:sldId id="381" r:id="rId37"/>
    <p:sldId id="432" r:id="rId38"/>
    <p:sldId id="383" r:id="rId39"/>
    <p:sldId id="416" r:id="rId40"/>
    <p:sldId id="384" r:id="rId41"/>
    <p:sldId id="417" r:id="rId42"/>
    <p:sldId id="385" r:id="rId43"/>
    <p:sldId id="418" r:id="rId44"/>
    <p:sldId id="386" r:id="rId45"/>
    <p:sldId id="419" r:id="rId46"/>
    <p:sldId id="387" r:id="rId47"/>
    <p:sldId id="420" r:id="rId48"/>
    <p:sldId id="388" r:id="rId49"/>
    <p:sldId id="421" r:id="rId50"/>
    <p:sldId id="389" r:id="rId51"/>
    <p:sldId id="422" r:id="rId52"/>
    <p:sldId id="390" r:id="rId53"/>
    <p:sldId id="433" r:id="rId54"/>
    <p:sldId id="392" r:id="rId55"/>
    <p:sldId id="423" r:id="rId56"/>
    <p:sldId id="393" r:id="rId57"/>
    <p:sldId id="424" r:id="rId58"/>
    <p:sldId id="394" r:id="rId59"/>
    <p:sldId id="425" r:id="rId60"/>
    <p:sldId id="395" r:id="rId61"/>
    <p:sldId id="426" r:id="rId62"/>
    <p:sldId id="396" r:id="rId63"/>
    <p:sldId id="427" r:id="rId64"/>
    <p:sldId id="397" r:id="rId65"/>
    <p:sldId id="428" r:id="rId66"/>
    <p:sldId id="398" r:id="rId67"/>
    <p:sldId id="429" r:id="rId68"/>
    <p:sldId id="399" r:id="rId69"/>
    <p:sldId id="434" r:id="rId70"/>
    <p:sldId id="401" r:id="rId71"/>
    <p:sldId id="40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2C52B3-00A7-7B8C-C890-E6C05AC322EC}" name="Lam, Angela" initials="LA" userId="S::angela.lam@historicengland.org.uk::46b424b5-1ebe-420a-bf15-40e751be50ea" providerId="AD"/>
  <p188:author id="{B41FC8FF-5477-433A-DD58-11F5029A4DC4}" name="McHarg, Catherine" initials="MC" userId="S::catherine.mcharg@historicengland.org.uk::88b8f76c-9ae3-4745-88eb-fe0667a22a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ese, Emily-Ann" initials="CE" lastIdx="5" clrIdx="0">
    <p:extLst>
      <p:ext uri="{19B8F6BF-5375-455C-9EA6-DF929625EA0E}">
        <p15:presenceInfo xmlns:p15="http://schemas.microsoft.com/office/powerpoint/2012/main" userId="S::Emily-Ann.Cheese@historicengland.org.uk::876ce6bc-6da5-4efb-a3e9-dc8197e35e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62C"/>
    <a:srgbClr val="ADD0F0"/>
    <a:srgbClr val="F5C946"/>
    <a:srgbClr val="F192B4"/>
    <a:srgbClr val="7EB5A9"/>
    <a:srgbClr val="FBECCC"/>
    <a:srgbClr val="99BF71"/>
    <a:srgbClr val="B62126"/>
    <a:srgbClr val="596CA4"/>
    <a:srgbClr val="EC6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CC268-1ADE-7D45-B6AD-F5ECC22AB41B}" v="1" dt="2023-07-14T13:30:28.5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86395"/>
  </p:normalViewPr>
  <p:slideViewPr>
    <p:cSldViewPr snapToGrid="0">
      <p:cViewPr varScale="1">
        <p:scale>
          <a:sx n="94" d="100"/>
          <a:sy n="94" d="100"/>
        </p:scale>
        <p:origin x="1014" y="114"/>
      </p:cViewPr>
      <p:guideLst>
        <p:guide orient="horz" pos="4110"/>
        <p:guide pos="3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38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944299-672F-11EE-16BA-E31C18584D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8AE45-B4D7-0013-3592-80BC1DD14A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9F94-C859-B74E-8120-19D32CC83F4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E9E07-0643-32BA-F461-AD6FCB4DE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F9C54-3384-9C1B-B200-63D107E22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668D-9747-7B40-AB07-D99BCB2A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673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3990-A5BB-0244-AEBF-938B6F8000C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FFB68-4C17-3C4E-8F1F-E2E74032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6009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1/00077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5332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533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522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522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7/08222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7/08222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87/0966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87/0966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5518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5518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556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5563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6018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49/00527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49/00527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49/0051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49/00511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6/00331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6/00331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3/01178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3/01178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6/00469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6/00469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82/00044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82/00044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6177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6177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L19998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580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580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82/00060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82/00060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5907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5907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67/0284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10578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10578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5328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5328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248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248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6009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6009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7527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7/07527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67/02848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1605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1605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services-skills/education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7/0821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7/0821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CC71/00077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BB98/06009 Date: 1908 -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https://historicengland.org.uk/images-books/photos/item/BB98/06009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1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CC71/00077 Date: 1904 -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https://historicengland.org.uk/images-books/photos/item/CC71/00077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05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AA97/05332 Date: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https://historicengland.org.uk/images-books/photos/item/AA97/05332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9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AA97/05332 Date: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https://historicengland.org.uk/images-books/photos/item/AA97/05332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aa97/05220 Date: 1902 -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https://historicengland.org.uk/images-books/photos/item/AA97/05220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75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aa97/05220 Date: 1902 -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https://historicengland.org.uk/images-books/photos/item/AA97/05220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5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bb97/08222 Date: August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https://historicengland.org.uk/images-books/photos/item/BB97/08222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bb97/08222 Date: August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https://historicengland.org.uk/images-books/photos/item/BB97/08222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91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BB87/09666 Date: c1910 -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https://historicengland.org.uk/images-books/photos/item/BB87/09666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25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BB87/09666 Date: c1910 -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https://historicengland.org.uk/images-books/photos/item/BB87/09666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64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11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BB98/05518 Date: 1896 – 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https://historicengland.org.uk/images-books/photos/item/BB98/05518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96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BB98/05518 Date: 1896 – 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https://historicengland.org.uk/images-books/photos/item/BB98/05518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44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BB98/05563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https://historicengland.org.uk/images-books/photos/item/BB98/05563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15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BB98/05563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https://historicengland.org.uk/images-books/photos/item/BB98/05563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6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AA97/06018 Date: 1904 -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https://historicengland.org.uk/images-books/photos/item/AA97/06018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49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7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CC49/00527 Date: 1907 -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https://historicengland.org.uk/images-books/photos/item/CC49/00527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0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CC49/00527 Date: 1907 -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https://historicengland.org.uk/images-books/photos/item/CC49/00527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CC49/00511 Date: 1909 -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https://historicengland.org.uk/images-books/photos/item/CC49/00511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47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CC49/00511 Date: 1909 -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https://historicengland.org.uk/images-books/photos/item/CC49/00511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5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cc76/00331 Date: 1909 -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https://historicengland.org.uk/images-books/photos/item/CC76/00331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73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cc76/00331 Date: 1909 -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https://historicengland.org.uk/images-books/photos/item/CC76/00331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53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19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CC73/01178 Date: 1905 -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https://historicengland.org.uk/images-books/photos/item/CC73/01178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78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CC73/01178 Date: 1905 -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https://historicengland.org.uk/images-books/photos/item/CC73/01178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7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Historic England Archive ref: CC76/00469 Date: September 1904 -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https://historicengland.org.uk/images-books/photos/item/CC76/00469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04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Historic England Archive ref: CC76/00469 Date: September 1904 - </a:t>
            </a: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https://historicengland.org.uk/images-books/photos/item/CC76/00469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64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aa82/00044 Date: August 1912 -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https://historicengland.org.uk/images-books/photos/item/AA82/00044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24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aa82/00044 Date: August 1912 -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https://historicengland.org.uk/images-books/photos/item/AA82/00044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87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BB98/06177 Date: 1910 -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https://historicengland.org.uk/images-books/photos/item/BB98/06177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4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405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BB98/06177 Date: 1910 -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https://historicengland.org.uk/images-books/photos/item/BB98/06177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28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 © Reproduced by permission of Historic England Archive ref: BL 19998 Date: August 1907 -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https://historicengland.org.uk/images-books/photos/item/BL19998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52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57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BB98/02580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https://historicengland.org.uk/images-books/photos/item/BB98/02580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222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BB98/02580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https://historicengland.org.uk/images-books/photos/item/BB98/02580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06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aa82/00060 Date: 1902 -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https://historicengland.org.uk/images-books/photos/item/AA82/00060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752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aa82/00060 Date: 1902 -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https://historicengland.org.uk/images-books/photos/item/AA82/00060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10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66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BB98/05907 Date: 18 May 1905 -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https://historicengland.org.uk/images-books/photos/item/BB98/05907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001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BB98/05907 Date: 18 May 1905 -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https://historicengland.org.uk/images-books/photos/item/BB98/05907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5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 © Reproduced by permission of Historic England Archive ref: AA67/02848 Date: c 1907 -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https://historicengland.org.uk/images-books/photos/item/AA67/02848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539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BB98/10578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https://historicengland.org.uk/images-books/photos/item/BB98/10578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84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BB98/10578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https://historicengland.org.uk/images-books/photos/item/BB98/10578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533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AA97/05328 Date: 1904 -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https://historicengland.org.uk/images-books/photos/item/AA97/05328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903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AA97/05328 Date: 1904 -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https://historicengland.org.uk/images-books/photos/item/AA97/05328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098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BB98/02248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https://historicengland.org.uk/images-books/photos/item/BB98/02248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16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BB98/02248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https://historicengland.org.uk/images-books/photos/item/BB98/02248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57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BB98/06009 Date: 1908 -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https://historicengland.org.uk/images-books/photos/item/BB98/06009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48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BB98/06009 Date: 1908 -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https://historicengland.org.uk/images-books/photos/item/BB98/06009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678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AA97/07527 Date: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https://historicengland.org.uk/images-books/photos/item/AA97/07527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73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AA97/07527 Date: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https://historicengland.org.uk/images-books/photos/item/AA97/07527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75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AA67/02848 Date: c 1907 -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https://historicengland.org.uk/images-books/photos/item/AA67/02848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20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bb98/01605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https://historicengland.org.uk/images-books/photos/item/BB98/01605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083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bb98/01605 Date: 1896-1920 -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https://historicengland.org.uk/images-books/photos/item/BB98/01605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917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631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dirty="0">
                <a:latin typeface="Source Sans Pro" pitchFamily="34" charset="0"/>
              </a:rPr>
              <a:t>Find more teaching resources at: </a:t>
            </a:r>
            <a:r>
              <a:rPr lang="en-GB" sz="1200" dirty="0">
                <a:latin typeface="Source Sans Pro" pitchFamily="34" charset="0"/>
                <a:hlinkClick r:id="rId3"/>
              </a:rPr>
              <a:t>HistoricEngland.org.uk/Education</a:t>
            </a:r>
            <a:endParaRPr lang="en-GB" sz="1200" dirty="0">
              <a:latin typeface="Source Sans Pro" pitchFamily="34" charset="0"/>
            </a:endParaRPr>
          </a:p>
          <a:p>
            <a:pPr algn="ctr"/>
            <a:endParaRPr lang="en-GB" sz="1000" dirty="0">
              <a:latin typeface="Source Sans Pro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3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bb97/08210 Date: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https://historicengland.org.uk/images-books/photos/item/BB97/08210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3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bb97/08210 Date: 1903 -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https://historicengland.org.uk/images-books/photos/item/BB97/08210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56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Reproduced by permission of Historic England Archive ref: CC71/00077 Date: 1904 -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https://historicengland.org.uk/images-books/photos/item/CC71/00077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mailto:contact@historicengland.org.uk?subject=Education%20Resources" TargetMode="External"/><Relationship Id="rId4" Type="http://schemas.openxmlformats.org/officeDocument/2006/relationships/hyperlink" Target="http://www.historicengland.org.uk/education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ont Cover -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63036-2AAB-6E04-89BC-E62DFBB8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0462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69C1781-720E-1D93-58A4-0181FF07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" y="0"/>
            <a:ext cx="4122821" cy="6858000"/>
            <a:chOff x="0" y="0"/>
            <a:chExt cx="1825933" cy="34080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3C66558-6BC5-3EAF-D9D4-3E5DD05AC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825933" cy="3408051"/>
            </a:xfrm>
            <a:custGeom>
              <a:avLst/>
              <a:gdLst/>
              <a:ahLst/>
              <a:cxnLst/>
              <a:rect l="l" t="t" r="r" b="b"/>
              <a:pathLst>
                <a:path w="1825933" h="3408051">
                  <a:moveTo>
                    <a:pt x="0" y="0"/>
                  </a:moveTo>
                  <a:lnTo>
                    <a:pt x="1825933" y="0"/>
                  </a:lnTo>
                  <a:lnTo>
                    <a:pt x="1825933" y="3408051"/>
                  </a:lnTo>
                  <a:lnTo>
                    <a:pt x="0" y="3408051"/>
                  </a:lnTo>
                  <a:close/>
                </a:path>
              </a:pathLst>
            </a:custGeom>
            <a:solidFill>
              <a:srgbClr val="7AA62C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" name="Picture 4" descr="Historic England logo">
            <a:extLst>
              <a:ext uri="{FF2B5EF4-FFF2-40B4-BE49-F238E27FC236}">
                <a16:creationId xmlns:a16="http://schemas.microsoft.com/office/drawing/2014/main" id="{F77E6D1A-3889-6FDB-E8F1-345B1A144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763"/>
          <a:stretch>
            <a:fillRect/>
          </a:stretch>
        </p:blipFill>
        <p:spPr>
          <a:xfrm>
            <a:off x="365709" y="552891"/>
            <a:ext cx="2209809" cy="77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E87A62-87CE-37A0-C03A-E79436DB79B7}"/>
              </a:ext>
            </a:extLst>
          </p:cNvPr>
          <p:cNvSpPr txBox="1"/>
          <p:nvPr userDrawn="1"/>
        </p:nvSpPr>
        <p:spPr>
          <a:xfrm>
            <a:off x="365709" y="1693087"/>
            <a:ext cx="3857005" cy="707886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en-US" sz="4000" b="1" i="0" baseline="0" dirty="0">
                <a:latin typeface="Arial" panose="020B0604020202020204" pitchFamily="34" charset="0"/>
              </a:rPr>
              <a:t>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67521-F3A6-44BC-B943-55AC31C43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09" y="2559090"/>
            <a:ext cx="3578970" cy="2410371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here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6F0CE02-6F25-7873-FF45-05A1A8F28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2819" y="0"/>
            <a:ext cx="8069181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9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4961834" cy="1099374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8" y="1780413"/>
            <a:ext cx="5905354" cy="426647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DBE7C6AD-9EF4-C8BD-F254-F9A43B87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0733588">
            <a:off x="5851663" y="42543"/>
            <a:ext cx="3533443" cy="38219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F10C154-B5F4-2AB9-E4DC-9B98B67E4E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733588">
            <a:off x="6138793" y="244200"/>
            <a:ext cx="2945160" cy="276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Washi">
            <a:extLst>
              <a:ext uri="{FF2B5EF4-FFF2-40B4-BE49-F238E27FC236}">
                <a16:creationId xmlns:a16="http://schemas.microsoft.com/office/drawing/2014/main" id="{3D843452-DDC2-464B-128D-56EE03D7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97031" y="1148588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D7BA617-E113-D9F9-7D00-48C4957582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13845" y="1211200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7B0742A-D5AC-E9BC-AC04-0EAB1A6E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68507">
            <a:off x="7916434" y="2772772"/>
            <a:ext cx="3554984" cy="38452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ECF7057-A67D-92F7-5C78-311852F7C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268507">
            <a:off x="8441820" y="3060311"/>
            <a:ext cx="2878832" cy="27640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EC0D0A2A-79D8-C43B-BA57-BBEFE892C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96050" y="6057900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5E7A1B5F-101B-7A92-3AEC-2AF04A484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6128" y="6179553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2820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4320194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0686A806-8B99-4CCF-73F4-B0B3B2E13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80028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- Title+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77169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10B67-A54C-2859-F342-DD804B0F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-1032572"/>
            <a:ext cx="10515600" cy="98219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539926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05685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858C5593-7A4D-F1CA-FAE6-FE2094900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759956"/>
            <a:ext cx="10996613" cy="710288"/>
          </a:xfrm>
          <a:prstGeom prst="rect">
            <a:avLst/>
          </a:prstGeom>
        </p:spPr>
        <p:txBody>
          <a:bodyPr lIns="0"/>
          <a:lstStyle>
            <a:lvl1pPr algn="ctr"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– Big Statements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C80B6-5158-96C5-F3E2-F3233BB9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2158706"/>
            <a:ext cx="10971915" cy="3631732"/>
          </a:xfrm>
          <a:prstGeom prst="rect">
            <a:avLst/>
          </a:prstGeom>
        </p:spPr>
        <p:txBody>
          <a:bodyPr lIns="0" rIns="90000"/>
          <a:lstStyle>
            <a:lvl1pPr marL="0" indent="0" algn="ctr">
              <a:buFontTx/>
              <a:buNone/>
              <a:defRPr sz="3200"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9869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6069-348B-8FA0-F7CB-6D53057E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85" y="-1049337"/>
            <a:ext cx="10515600" cy="992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6002128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3337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>
            <a:extLst>
              <a:ext uri="{FF2B5EF4-FFF2-40B4-BE49-F238E27FC236}">
                <a16:creationId xmlns:a16="http://schemas.microsoft.com/office/drawing/2014/main" id="{69542118-A086-8DBB-1902-845F881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5580905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6" y="1411704"/>
            <a:ext cx="5324852" cy="498160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F6B04-3C74-61E5-A8E9-58BFA80B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A8D4281E-727A-E0FF-DF59-20BE3AF4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06738" y="6173927"/>
            <a:ext cx="3643313" cy="5794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EBB73BC-55F3-4270-D904-0E40AD5957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6304" y="6256477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30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A9F01D6F-7A5D-7A07-82DF-165C6B94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83" y="142007"/>
            <a:ext cx="4837111" cy="260001"/>
          </a:xfrm>
          <a:prstGeom prst="rect">
            <a:avLst/>
          </a:prstGeom>
        </p:spPr>
        <p:txBody>
          <a:bodyPr lIns="0" rIns="90000"/>
          <a:lstStyle>
            <a:lvl1pPr algn="ctr">
              <a:defRPr sz="18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3E1C4C-1657-08AF-3752-DB99B3A9D1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3182" y="715139"/>
            <a:ext cx="4837112" cy="449262"/>
          </a:xfrm>
          <a:prstGeom prst="rect">
            <a:avLst/>
          </a:prstGeom>
        </p:spPr>
        <p:txBody>
          <a:bodyPr/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59B9C638-F0C7-4816-ADAB-9BC6297F08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3982" y="1183537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FD5CCA4-0816-0EAE-30F9-330997DCC17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6502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1AB78D4-44BE-8D7A-6700-D52C0D73AA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00736" y="165652"/>
            <a:ext cx="4837103" cy="267677"/>
          </a:xfrm>
          <a:prstGeom prst="rect">
            <a:avLst/>
          </a:prstGeom>
        </p:spPr>
        <p:txBody>
          <a:bodyPr/>
          <a:lstStyle>
            <a:lvl1pPr algn="ctr">
              <a:def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rPr>
              <a:t>Click to edit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481F48B-D76F-FA6B-6B47-5936D5CD00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00736" y="715139"/>
            <a:ext cx="4837103" cy="449263"/>
          </a:xfrm>
          <a:prstGeom prst="rect">
            <a:avLst/>
          </a:prstGeom>
        </p:spPr>
        <p:txBody>
          <a:bodyPr/>
          <a:lstStyle>
            <a:lvl1pPr algn="ctr">
              <a:defRPr lang="en-GB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EC6DD91D-C862-8ACA-5535-A9F4C42D36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1531" y="1194646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785154F-0EA4-256D-CB79-16180119B43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414051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7E0E7-5DA6-F4EB-0192-5AEE9092535E}"/>
              </a:ext>
            </a:extLst>
          </p:cNvPr>
          <p:cNvCxnSpPr>
            <a:cxnSpLocks/>
          </p:cNvCxnSpPr>
          <p:nvPr userDrawn="1"/>
        </p:nvCxnSpPr>
        <p:spPr>
          <a:xfrm>
            <a:off x="0" y="570323"/>
            <a:ext cx="12192000" cy="0"/>
          </a:xfrm>
          <a:prstGeom prst="line">
            <a:avLst/>
          </a:prstGeom>
          <a:ln w="15875">
            <a:solidFill>
              <a:srgbClr val="7A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issors icon">
            <a:extLst>
              <a:ext uri="{FF2B5EF4-FFF2-40B4-BE49-F238E27FC236}">
                <a16:creationId xmlns:a16="http://schemas.microsoft.com/office/drawing/2014/main" id="{6F72EBA6-F59E-F096-F2DA-C54BD75E2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5931494" y="213191"/>
            <a:ext cx="329010" cy="255213"/>
          </a:xfrm>
          <a:prstGeom prst="rect">
            <a:avLst/>
          </a:prstGeom>
        </p:spPr>
      </p:pic>
      <p:cxnSp>
        <p:nvCxnSpPr>
          <p:cNvPr id="19" name="Straight Connector 18" descr="Dotted Line">
            <a:extLst>
              <a:ext uri="{FF2B5EF4-FFF2-40B4-BE49-F238E27FC236}">
                <a16:creationId xmlns:a16="http://schemas.microsoft.com/office/drawing/2014/main" id="{7D055D7C-91E0-EBF4-9F57-37C2B0E02D9D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9460"/>
            <a:ext cx="0" cy="6337120"/>
          </a:xfrm>
          <a:prstGeom prst="line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75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8">
            <a:extLst>
              <a:ext uri="{FF2B5EF4-FFF2-40B4-BE49-F238E27FC236}">
                <a16:creationId xmlns:a16="http://schemas.microsoft.com/office/drawing/2014/main" id="{293A6F18-5388-F9FC-054F-BCCF55E2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420267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546" y="1399707"/>
            <a:ext cx="11362908" cy="192171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256E01-267D-D2C4-531F-70FF91F10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338" y="3429000"/>
            <a:ext cx="11363325" cy="3119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ic-Tw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185" y="1408082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70CF50-F2D9-0FC2-CE98-BE9A4373513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5862" y="1447425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A080D-EE25-C150-E234-3CA7E62CEFD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46598" y="3710012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9FE13C11-8856-F5C3-4CAA-470BB5409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0706" y="1386419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Arrow">
            <a:extLst>
              <a:ext uri="{FF2B5EF4-FFF2-40B4-BE49-F238E27FC236}">
                <a16:creationId xmlns:a16="http://schemas.microsoft.com/office/drawing/2014/main" id="{2405DC80-D4F9-AF03-87B4-5FD807E2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0481903">
            <a:off x="5890120" y="720270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1" name="Arrow">
            <a:extLst>
              <a:ext uri="{FF2B5EF4-FFF2-40B4-BE49-F238E27FC236}">
                <a16:creationId xmlns:a16="http://schemas.microsoft.com/office/drawing/2014/main" id="{490A7667-F713-501A-63AF-EEAD14526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839628">
            <a:off x="3322173" y="5443789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0" name="AutoShape 5">
            <a:extLst>
              <a:ext uri="{FF2B5EF4-FFF2-40B4-BE49-F238E27FC236}">
                <a16:creationId xmlns:a16="http://schemas.microsoft.com/office/drawing/2014/main" id="{6F01D4DD-FAF6-D59B-C700-66E45D95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0058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383AC8C-9FEF-1752-1DF9-79280F5C5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7" y="365126"/>
            <a:ext cx="10996613" cy="717226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>
              <a:lnSpc>
                <a:spcPct val="100000"/>
              </a:lnSpc>
              <a:defRPr sz="3200" b="1" i="0" baseline="0">
                <a:solidFill>
                  <a:srgbClr val="597F32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F7F29-C05D-47B8-95BB-4F65B64C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88" y="1389063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pPr lvl="0"/>
            <a:r>
              <a:rPr lang="en-GB"/>
              <a:t>Key stage: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2924A-B63A-E950-7027-25979926085A}"/>
              </a:ext>
            </a:extLst>
          </p:cNvPr>
          <p:cNvSpPr txBox="1"/>
          <p:nvPr userDrawn="1"/>
        </p:nvSpPr>
        <p:spPr>
          <a:xfrm>
            <a:off x="357186" y="1861564"/>
            <a:ext cx="82296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baseline="0" dirty="0">
                <a:solidFill>
                  <a:srgbClr val="1917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links:</a:t>
            </a:r>
            <a:endParaRPr lang="en-US" sz="2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99DACC-5A6A-BE68-0E51-6447F4EC6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6" y="2429353"/>
            <a:ext cx="10996613" cy="3392103"/>
          </a:xfrm>
          <a:prstGeom prst="rect">
            <a:avLst/>
          </a:prstGeom>
        </p:spPr>
        <p:txBody>
          <a:bodyPr lIns="0" rIns="90000"/>
          <a:lstStyle>
            <a:lvl1pPr marL="0" indent="0" algn="l">
              <a:buFontTx/>
              <a:buNone/>
              <a:defRPr sz="2000" b="0" i="0" baseline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baseline="0">
                <a:latin typeface="Arial" panose="020B0604020202020204" pitchFamily="34" charset="0"/>
              </a:defRPr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curriculum links.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5A495-96CF-60C4-401B-4D1F86AF16AD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D3104B1F-1AA8-952F-2D5F-AD59684EF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5FF42A0-2B22-9A4D-5106-8ED5B94E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205FFBF-5408-C844-0E3B-D5D353C06527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39144C5-C2E0-CF18-E233-F8758440FD2C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pic>
        <p:nvPicPr>
          <p:cNvPr id="18" name="Picture 7" descr="Historic England logo">
            <a:extLst>
              <a:ext uri="{FF2B5EF4-FFF2-40B4-BE49-F238E27FC236}">
                <a16:creationId xmlns:a16="http://schemas.microsoft.com/office/drawing/2014/main" id="{01A08B8C-ABF2-20A3-5D1C-95CA417988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Pic-Thre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5" name="Polaroid 1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6" y="1255125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1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3647" y="1411496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Washi">
            <a:extLst>
              <a:ext uri="{FF2B5EF4-FFF2-40B4-BE49-F238E27FC236}">
                <a16:creationId xmlns:a16="http://schemas.microsoft.com/office/drawing/2014/main" id="{68DAFA26-B1D9-C74E-55A7-71DDCA28D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65507" y="3731741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04AA8EC4-47E9-F593-B708-794FEFA658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1383919">
            <a:off x="1100444" y="3865091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6D5F453-CE35-87E0-FC81-F5D5D79C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70" y="4542450"/>
            <a:ext cx="3251585" cy="164647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Polaroid 2">
            <a:extLst>
              <a:ext uri="{FF2B5EF4-FFF2-40B4-BE49-F238E27FC236}">
                <a16:creationId xmlns:a16="http://schemas.microsoft.com/office/drawing/2014/main" id="{0C5B97FC-AB4E-1DB1-74F5-C823905C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5654" y="1285653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Picture 2">
            <a:extLst>
              <a:ext uri="{FF2B5EF4-FFF2-40B4-BE49-F238E27FC236}">
                <a16:creationId xmlns:a16="http://schemas.microsoft.com/office/drawing/2014/main" id="{81CDE749-F5AA-654D-BBBB-7ACE205579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5413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3" name="Washi">
            <a:extLst>
              <a:ext uri="{FF2B5EF4-FFF2-40B4-BE49-F238E27FC236}">
                <a16:creationId xmlns:a16="http://schemas.microsoft.com/office/drawing/2014/main" id="{D1F788DE-674D-9F5F-697C-9723C3D82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3450" y="3758075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25C52C7-8BDD-D376-3E1E-92884E9DA8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21383919">
            <a:off x="5018387" y="3891425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BA456B3-BB9F-16E3-E3F4-07C61BB5FD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55428" y="4549703"/>
            <a:ext cx="3259495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Polaroid 3">
            <a:extLst>
              <a:ext uri="{FF2B5EF4-FFF2-40B4-BE49-F238E27FC236}">
                <a16:creationId xmlns:a16="http://schemas.microsoft.com/office/drawing/2014/main" id="{FDF09B61-4E47-EA9C-608B-975D7A5BD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7224" y="1276969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Picture 3">
            <a:extLst>
              <a:ext uri="{FF2B5EF4-FFF2-40B4-BE49-F238E27FC236}">
                <a16:creationId xmlns:a16="http://schemas.microsoft.com/office/drawing/2014/main" id="{B09CC26C-3F88-BC76-6D25-8A833EFEA4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685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Washi 3">
            <a:extLst>
              <a:ext uri="{FF2B5EF4-FFF2-40B4-BE49-F238E27FC236}">
                <a16:creationId xmlns:a16="http://schemas.microsoft.com/office/drawing/2014/main" id="{0E7352E7-3CC4-489C-AB1C-12552E4C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2619" y="3715787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6" name="Text Washi 3">
            <a:extLst>
              <a:ext uri="{FF2B5EF4-FFF2-40B4-BE49-F238E27FC236}">
                <a16:creationId xmlns:a16="http://schemas.microsoft.com/office/drawing/2014/main" id="{46F6435A-4A38-0C36-BAA1-5EF431299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21383919">
            <a:off x="8497556" y="3849137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2C53A28A-6631-911A-6522-1F821C55EED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63896" y="4549703"/>
            <a:ext cx="3259494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31681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C572-26AF-0076-FD55-E69E186A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9138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EF481FE-D554-7D5C-11A7-101603AF94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494" y="308635"/>
            <a:ext cx="2444971" cy="1934836"/>
          </a:xfrm>
          <a:custGeom>
            <a:avLst/>
            <a:gdLst>
              <a:gd name="connsiteX0" fmla="*/ 2788316 w 4149725"/>
              <a:gd name="connsiteY0" fmla="*/ 381 h 3467217"/>
              <a:gd name="connsiteX1" fmla="*/ 4024737 w 4149725"/>
              <a:gd name="connsiteY1" fmla="*/ 1272374 h 3467217"/>
              <a:gd name="connsiteX2" fmla="*/ 2427276 w 4149725"/>
              <a:gd name="connsiteY2" fmla="*/ 3440737 h 3467217"/>
              <a:gd name="connsiteX3" fmla="*/ 2101551 w 4149725"/>
              <a:gd name="connsiteY3" fmla="*/ 3461487 h 3467217"/>
              <a:gd name="connsiteX4" fmla="*/ 1831999 w 4149725"/>
              <a:gd name="connsiteY4" fmla="*/ 3467217 h 3467217"/>
              <a:gd name="connsiteX5" fmla="*/ 1795576 w 4149725"/>
              <a:gd name="connsiteY5" fmla="*/ 3467217 h 3467217"/>
              <a:gd name="connsiteX6" fmla="*/ 1549345 w 4149725"/>
              <a:gd name="connsiteY6" fmla="*/ 3458882 h 3467217"/>
              <a:gd name="connsiteX7" fmla="*/ 61571 w 4149725"/>
              <a:gd name="connsiteY7" fmla="*/ 1762783 h 3467217"/>
              <a:gd name="connsiteX8" fmla="*/ 2766 w 4149725"/>
              <a:gd name="connsiteY8" fmla="*/ 1303081 h 3467217"/>
              <a:gd name="connsiteX9" fmla="*/ 0 w 4149725"/>
              <a:gd name="connsiteY9" fmla="*/ 1221180 h 3467217"/>
              <a:gd name="connsiteX10" fmla="*/ 0 w 4149725"/>
              <a:gd name="connsiteY10" fmla="*/ 1044568 h 3467217"/>
              <a:gd name="connsiteX11" fmla="*/ 5362 w 4149725"/>
              <a:gd name="connsiteY11" fmla="*/ 945509 h 3467217"/>
              <a:gd name="connsiteX12" fmla="*/ 1366367 w 4149725"/>
              <a:gd name="connsiteY12" fmla="*/ 140557 h 3467217"/>
              <a:gd name="connsiteX13" fmla="*/ 2788316 w 4149725"/>
              <a:gd name="connsiteY13" fmla="*/ 381 h 346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9725" h="3467217">
                <a:moveTo>
                  <a:pt x="2788316" y="381"/>
                </a:moveTo>
                <a:cubicBezTo>
                  <a:pt x="3575094" y="-10601"/>
                  <a:pt x="4218058" y="211214"/>
                  <a:pt x="4024737" y="1272374"/>
                </a:cubicBezTo>
                <a:cubicBezTo>
                  <a:pt x="4300672" y="2354137"/>
                  <a:pt x="4258462" y="3292128"/>
                  <a:pt x="2427276" y="3440737"/>
                </a:cubicBezTo>
                <a:cubicBezTo>
                  <a:pt x="2312827" y="3450025"/>
                  <a:pt x="2204372" y="3456968"/>
                  <a:pt x="2101551" y="3461487"/>
                </a:cubicBezTo>
                <a:lnTo>
                  <a:pt x="1831999" y="3467217"/>
                </a:lnTo>
                <a:lnTo>
                  <a:pt x="1795576" y="3467217"/>
                </a:lnTo>
                <a:lnTo>
                  <a:pt x="1549345" y="3458882"/>
                </a:lnTo>
                <a:cubicBezTo>
                  <a:pt x="486889" y="3387486"/>
                  <a:pt x="254775" y="2879815"/>
                  <a:pt x="61571" y="1762783"/>
                </a:cubicBezTo>
                <a:cubicBezTo>
                  <a:pt x="31847" y="1590932"/>
                  <a:pt x="12190" y="1438496"/>
                  <a:pt x="2766" y="1303081"/>
                </a:cubicBezTo>
                <a:lnTo>
                  <a:pt x="0" y="1221180"/>
                </a:lnTo>
                <a:lnTo>
                  <a:pt x="0" y="1044568"/>
                </a:lnTo>
                <a:lnTo>
                  <a:pt x="5362" y="945509"/>
                </a:lnTo>
                <a:cubicBezTo>
                  <a:pt x="72622" y="322919"/>
                  <a:pt x="514286" y="226936"/>
                  <a:pt x="1366367" y="140557"/>
                </a:cubicBezTo>
                <a:cubicBezTo>
                  <a:pt x="1792408" y="97367"/>
                  <a:pt x="2316248" y="6971"/>
                  <a:pt x="2788316" y="3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6F4889F-F488-9EF0-93A4-9666726685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804" y="308634"/>
            <a:ext cx="3025476" cy="2743200"/>
          </a:xfrm>
          <a:custGeom>
            <a:avLst/>
            <a:gdLst>
              <a:gd name="connsiteX0" fmla="*/ 1510826 w 3025476"/>
              <a:gd name="connsiteY0" fmla="*/ 1 h 2743200"/>
              <a:gd name="connsiteX1" fmla="*/ 2284123 w 3025476"/>
              <a:gd name="connsiteY1" fmla="*/ 178326 h 2743200"/>
              <a:gd name="connsiteX2" fmla="*/ 2793488 w 3025476"/>
              <a:gd name="connsiteY2" fmla="*/ 2372415 h 2743200"/>
              <a:gd name="connsiteX3" fmla="*/ 403525 w 3025476"/>
              <a:gd name="connsiteY3" fmla="*/ 2497667 h 2743200"/>
              <a:gd name="connsiteX4" fmla="*/ 183168 w 3025476"/>
              <a:gd name="connsiteY4" fmla="*/ 394671 h 2743200"/>
              <a:gd name="connsiteX5" fmla="*/ 1510826 w 3025476"/>
              <a:gd name="connsiteY5" fmla="*/ 1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476" h="2743200">
                <a:moveTo>
                  <a:pt x="1510826" y="1"/>
                </a:moveTo>
                <a:cubicBezTo>
                  <a:pt x="1828822" y="-121"/>
                  <a:pt x="2120978" y="54717"/>
                  <a:pt x="2284123" y="178326"/>
                </a:cubicBezTo>
                <a:cubicBezTo>
                  <a:pt x="2719176" y="507950"/>
                  <a:pt x="3380786" y="841509"/>
                  <a:pt x="2793488" y="2372415"/>
                </a:cubicBezTo>
                <a:cubicBezTo>
                  <a:pt x="2614918" y="2862038"/>
                  <a:pt x="838578" y="2827291"/>
                  <a:pt x="403525" y="2497667"/>
                </a:cubicBezTo>
                <a:cubicBezTo>
                  <a:pt x="-31529" y="2168043"/>
                  <a:pt x="-130266" y="781227"/>
                  <a:pt x="183168" y="394671"/>
                </a:cubicBezTo>
                <a:cubicBezTo>
                  <a:pt x="379063" y="153073"/>
                  <a:pt x="980832" y="204"/>
                  <a:pt x="1510826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DB1708DE-2876-9669-5DAB-51C5E2F3A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38963" y="134998"/>
            <a:ext cx="3486999" cy="2395552"/>
          </a:xfrm>
          <a:custGeom>
            <a:avLst/>
            <a:gdLst>
              <a:gd name="connsiteX0" fmla="*/ 3560583 w 4649036"/>
              <a:gd name="connsiteY0" fmla="*/ 1 h 4064878"/>
              <a:gd name="connsiteX1" fmla="*/ 4453893 w 4649036"/>
              <a:gd name="connsiteY1" fmla="*/ 3334471 h 4064878"/>
              <a:gd name="connsiteX2" fmla="*/ 227015 w 4649036"/>
              <a:gd name="connsiteY2" fmla="*/ 3388139 h 4064878"/>
              <a:gd name="connsiteX3" fmla="*/ 2376 w 4649036"/>
              <a:gd name="connsiteY3" fmla="*/ 1974758 h 4064878"/>
              <a:gd name="connsiteX4" fmla="*/ 0 w 4649036"/>
              <a:gd name="connsiteY4" fmla="*/ 1879718 h 4064878"/>
              <a:gd name="connsiteX5" fmla="*/ 0 w 4649036"/>
              <a:gd name="connsiteY5" fmla="*/ 1751537 h 4064878"/>
              <a:gd name="connsiteX6" fmla="*/ 2680 w 4649036"/>
              <a:gd name="connsiteY6" fmla="*/ 1657229 h 4064878"/>
              <a:gd name="connsiteX7" fmla="*/ 3560583 w 4649036"/>
              <a:gd name="connsiteY7" fmla="*/ 1 h 406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36" h="4064878">
                <a:moveTo>
                  <a:pt x="3560583" y="1"/>
                </a:moveTo>
                <a:cubicBezTo>
                  <a:pt x="4577187" y="-1606"/>
                  <a:pt x="4898077" y="2906354"/>
                  <a:pt x="4453893" y="3334471"/>
                </a:cubicBezTo>
                <a:cubicBezTo>
                  <a:pt x="3894222" y="3782051"/>
                  <a:pt x="650182" y="4697659"/>
                  <a:pt x="227015" y="3388139"/>
                </a:cubicBezTo>
                <a:cubicBezTo>
                  <a:pt x="105560" y="2832619"/>
                  <a:pt x="21394" y="2366228"/>
                  <a:pt x="2376" y="1974758"/>
                </a:cubicBezTo>
                <a:lnTo>
                  <a:pt x="0" y="1879718"/>
                </a:lnTo>
                <a:lnTo>
                  <a:pt x="0" y="1751537"/>
                </a:lnTo>
                <a:lnTo>
                  <a:pt x="2680" y="1657229"/>
                </a:lnTo>
                <a:cubicBezTo>
                  <a:pt x="69985" y="507827"/>
                  <a:pt x="926555" y="123430"/>
                  <a:pt x="3560583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C0FB81A-5F99-A83C-B0CB-826458F737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2308" y="2654405"/>
            <a:ext cx="4727624" cy="3452813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E6AE3BC-5F4B-E8C5-775E-9C907806C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0314" y="2967038"/>
            <a:ext cx="5047470" cy="353103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7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7492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n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8">
            <a:extLst>
              <a:ext uri="{FF2B5EF4-FFF2-40B4-BE49-F238E27FC236}">
                <a16:creationId xmlns:a16="http://schemas.microsoft.com/office/drawing/2014/main" id="{6EE332A7-64A0-F7AC-66DE-349EAA8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5188A52-A560-F221-5934-A54112C03111}"/>
              </a:ext>
            </a:extLst>
          </p:cNvPr>
          <p:cNvGrpSpPr/>
          <p:nvPr userDrawn="1"/>
        </p:nvGrpSpPr>
        <p:grpSpPr>
          <a:xfrm rot="-5400000">
            <a:off x="8449493" y="3115493"/>
            <a:ext cx="6858000" cy="627015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902E11-CBD6-1C9C-F7EA-083EA2C66C6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76FB1245-27FD-F4F7-82EC-8888D8CFC3C5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</a:t>
            </a:r>
          </a:p>
        </p:txBody>
      </p:sp>
    </p:spTree>
    <p:extLst>
      <p:ext uri="{BB962C8B-B14F-4D97-AF65-F5344CB8AC3E}">
        <p14:creationId xmlns:p14="http://schemas.microsoft.com/office/powerpoint/2010/main" val="1429220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3FF02-0301-DF84-92E0-8321102B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28A1918-E2A7-EBB9-C28A-C2CC1463B9B0}"/>
              </a:ext>
            </a:extLst>
          </p:cNvPr>
          <p:cNvSpPr txBox="1"/>
          <p:nvPr userDrawn="1"/>
        </p:nvSpPr>
        <p:spPr>
          <a:xfrm>
            <a:off x="172728" y="170820"/>
            <a:ext cx="5872948" cy="77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Source Sans Pro Bold"/>
              </a:rPr>
              <a:t>What questions do you want to ask?</a:t>
            </a:r>
          </a:p>
          <a:p>
            <a:pPr algn="ctr">
              <a:lnSpc>
                <a:spcPts val="2239"/>
              </a:lnSpc>
            </a:pPr>
            <a:endParaRPr lang="en-US" sz="2599" dirty="0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EB986A1-83F6-37D2-BB8B-C71E4DC6F8D3}"/>
              </a:ext>
            </a:extLst>
          </p:cNvPr>
          <p:cNvSpPr txBox="1"/>
          <p:nvPr userDrawn="1"/>
        </p:nvSpPr>
        <p:spPr>
          <a:xfrm>
            <a:off x="1698735" y="1073554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infer?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BB9F31F-B590-3EAD-D5AA-0FFEDA23E77D}"/>
              </a:ext>
            </a:extLst>
          </p:cNvPr>
          <p:cNvSpPr txBox="1"/>
          <p:nvPr userDrawn="1"/>
        </p:nvSpPr>
        <p:spPr>
          <a:xfrm>
            <a:off x="2366892" y="2098003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see?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A9E11-F418-56A1-2859-F3281D9A9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749" y="1033769"/>
            <a:ext cx="8632004" cy="518209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A662A-6637-47DD-BC6A-70B7339D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966" y="174661"/>
            <a:ext cx="11270751" cy="6503541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70751"/>
                      <a:gd name="connsiteY0" fmla="*/ 0 h 6503541"/>
                      <a:gd name="connsiteX1" fmla="*/ 11270751 w 11270751"/>
                      <a:gd name="connsiteY1" fmla="*/ 0 h 6503541"/>
                      <a:gd name="connsiteX2" fmla="*/ 11270751 w 11270751"/>
                      <a:gd name="connsiteY2" fmla="*/ 6503541 h 6503541"/>
                      <a:gd name="connsiteX3" fmla="*/ 0 w 11270751"/>
                      <a:gd name="connsiteY3" fmla="*/ 6503541 h 6503541"/>
                      <a:gd name="connsiteX4" fmla="*/ 0 w 11270751"/>
                      <a:gd name="connsiteY4" fmla="*/ 0 h 6503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0751" h="6503541" extrusionOk="0">
                        <a:moveTo>
                          <a:pt x="0" y="0"/>
                        </a:moveTo>
                        <a:cubicBezTo>
                          <a:pt x="4092115" y="118645"/>
                          <a:pt x="5781703" y="116012"/>
                          <a:pt x="11270751" y="0"/>
                        </a:cubicBezTo>
                        <a:cubicBezTo>
                          <a:pt x="11137869" y="1071026"/>
                          <a:pt x="11355702" y="4371912"/>
                          <a:pt x="11270751" y="6503541"/>
                        </a:cubicBezTo>
                        <a:cubicBezTo>
                          <a:pt x="7904284" y="6638141"/>
                          <a:pt x="5425909" y="6346345"/>
                          <a:pt x="0" y="6503541"/>
                        </a:cubicBezTo>
                        <a:cubicBezTo>
                          <a:pt x="-20187" y="3551173"/>
                          <a:pt x="-152480" y="907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92522-9D74-AE0E-F519-9C39507E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16493" y="2101844"/>
            <a:ext cx="7030588" cy="372238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416AA-2391-2D1B-F0B8-BB5B9107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101613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0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_to_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B657206F-0542-7E1B-A4DB-B83933E6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Picture 10">
            <a:extLst>
              <a:ext uri="{FF2B5EF4-FFF2-40B4-BE49-F238E27FC236}">
                <a16:creationId xmlns:a16="http://schemas.microsoft.com/office/drawing/2014/main" id="{51DE4B14-19BD-E99E-66DE-BE4CD269E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1877">
            <a:off x="89072" y="298489"/>
            <a:ext cx="6021134" cy="6299999"/>
          </a:xfrm>
          <a:custGeom>
            <a:avLst/>
            <a:gdLst>
              <a:gd name="connsiteX0" fmla="*/ 8808595 w 8829787"/>
              <a:gd name="connsiteY0" fmla="*/ 3482560 h 6161228"/>
              <a:gd name="connsiteX1" fmla="*/ 8829667 w 8829787"/>
              <a:gd name="connsiteY1" fmla="*/ 4542806 h 6161228"/>
              <a:gd name="connsiteX2" fmla="*/ 8664598 w 8829787"/>
              <a:gd name="connsiteY2" fmla="*/ 4860106 h 6161228"/>
              <a:gd name="connsiteX3" fmla="*/ 7252730 w 8829787"/>
              <a:gd name="connsiteY3" fmla="*/ 5161927 h 6161228"/>
              <a:gd name="connsiteX4" fmla="*/ 6732937 w 8829787"/>
              <a:gd name="connsiteY4" fmla="*/ 5270274 h 6161228"/>
              <a:gd name="connsiteX5" fmla="*/ 5805739 w 8829787"/>
              <a:gd name="connsiteY5" fmla="*/ 5440532 h 6161228"/>
              <a:gd name="connsiteX6" fmla="*/ 4801276 w 8829787"/>
              <a:gd name="connsiteY6" fmla="*/ 5564357 h 6161228"/>
              <a:gd name="connsiteX7" fmla="*/ 3284043 w 8829787"/>
              <a:gd name="connsiteY7" fmla="*/ 5734615 h 6161228"/>
              <a:gd name="connsiteX8" fmla="*/ 2525427 w 8829787"/>
              <a:gd name="connsiteY8" fmla="*/ 5827483 h 6161228"/>
              <a:gd name="connsiteX9" fmla="*/ 980098 w 8829787"/>
              <a:gd name="connsiteY9" fmla="*/ 6113827 h 6161228"/>
              <a:gd name="connsiteX10" fmla="*/ 509475 w 8829787"/>
              <a:gd name="connsiteY10" fmla="*/ 6137044 h 6161228"/>
              <a:gd name="connsiteX11" fmla="*/ 365479 w 8829787"/>
              <a:gd name="connsiteY11" fmla="*/ 6067393 h 6161228"/>
              <a:gd name="connsiteX12" fmla="*/ 235531 w 8829787"/>
              <a:gd name="connsiteY12" fmla="*/ 5781049 h 6161228"/>
              <a:gd name="connsiteX13" fmla="*/ 7243 w 8829787"/>
              <a:gd name="connsiteY13" fmla="*/ 2840221 h 6161228"/>
              <a:gd name="connsiteX14" fmla="*/ 52901 w 8829787"/>
              <a:gd name="connsiteY14" fmla="*/ 2035363 h 6161228"/>
              <a:gd name="connsiteX15" fmla="*/ 165288 w 8829787"/>
              <a:gd name="connsiteY15" fmla="*/ 1222765 h 6161228"/>
              <a:gd name="connsiteX16" fmla="*/ 368991 w 8829787"/>
              <a:gd name="connsiteY16" fmla="*/ 936422 h 6161228"/>
              <a:gd name="connsiteX17" fmla="*/ 755323 w 8829787"/>
              <a:gd name="connsiteY17" fmla="*/ 936422 h 6161228"/>
              <a:gd name="connsiteX18" fmla="*/ 1612278 w 8829787"/>
              <a:gd name="connsiteY18" fmla="*/ 874509 h 6161228"/>
              <a:gd name="connsiteX19" fmla="*/ 2286604 w 8829787"/>
              <a:gd name="connsiteY19" fmla="*/ 828075 h 6161228"/>
              <a:gd name="connsiteX20" fmla="*/ 4407919 w 8829787"/>
              <a:gd name="connsiteY20" fmla="*/ 704251 h 6161228"/>
              <a:gd name="connsiteX21" fmla="*/ 5482625 w 8829787"/>
              <a:gd name="connsiteY21" fmla="*/ 503036 h 6161228"/>
              <a:gd name="connsiteX22" fmla="*/ 6121829 w 8829787"/>
              <a:gd name="connsiteY22" fmla="*/ 371473 h 6161228"/>
              <a:gd name="connsiteX23" fmla="*/ 7010394 w 8829787"/>
              <a:gd name="connsiteY23" fmla="*/ 131563 h 6161228"/>
              <a:gd name="connsiteX24" fmla="*/ 7459944 w 8829787"/>
              <a:gd name="connsiteY24" fmla="*/ 54173 h 6161228"/>
              <a:gd name="connsiteX25" fmla="*/ 8380117 w 8829787"/>
              <a:gd name="connsiteY25" fmla="*/ 0 h 6161228"/>
              <a:gd name="connsiteX26" fmla="*/ 8538162 w 8829787"/>
              <a:gd name="connsiteY26" fmla="*/ 30956 h 6161228"/>
              <a:gd name="connsiteX27" fmla="*/ 8629477 w 8829787"/>
              <a:gd name="connsiteY27" fmla="*/ 208954 h 6161228"/>
              <a:gd name="connsiteX28" fmla="*/ 8762937 w 8829787"/>
              <a:gd name="connsiteY28" fmla="*/ 1896060 h 6161228"/>
              <a:gd name="connsiteX29" fmla="*/ 8798059 w 8829787"/>
              <a:gd name="connsiteY29" fmla="*/ 2778309 h 6161228"/>
              <a:gd name="connsiteX30" fmla="*/ 8798059 w 8829787"/>
              <a:gd name="connsiteY30" fmla="*/ 3467082 h 6161228"/>
              <a:gd name="connsiteX31" fmla="*/ 8808595 w 8829787"/>
              <a:gd name="connsiteY31" fmla="*/ 3467082 h 616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829787" h="6161228">
                <a:moveTo>
                  <a:pt x="8808595" y="3482560"/>
                </a:moveTo>
                <a:cubicBezTo>
                  <a:pt x="8815619" y="3830816"/>
                  <a:pt x="8822643" y="4186811"/>
                  <a:pt x="8829667" y="4542806"/>
                </a:cubicBezTo>
                <a:cubicBezTo>
                  <a:pt x="8833180" y="4705325"/>
                  <a:pt x="8759425" y="4852366"/>
                  <a:pt x="8664598" y="4860106"/>
                </a:cubicBezTo>
                <a:cubicBezTo>
                  <a:pt x="8190463" y="4906540"/>
                  <a:pt x="7719840" y="5007147"/>
                  <a:pt x="7252730" y="5161927"/>
                </a:cubicBezTo>
                <a:cubicBezTo>
                  <a:pt x="7080636" y="5216101"/>
                  <a:pt x="6905030" y="5239318"/>
                  <a:pt x="6732937" y="5270274"/>
                </a:cubicBezTo>
                <a:cubicBezTo>
                  <a:pt x="6423871" y="5332186"/>
                  <a:pt x="6114805" y="5394098"/>
                  <a:pt x="5805739" y="5440532"/>
                </a:cubicBezTo>
                <a:cubicBezTo>
                  <a:pt x="5472089" y="5494705"/>
                  <a:pt x="5134926" y="5548878"/>
                  <a:pt x="4801276" y="5564357"/>
                </a:cubicBezTo>
                <a:cubicBezTo>
                  <a:pt x="4295532" y="5595312"/>
                  <a:pt x="3786275" y="5634007"/>
                  <a:pt x="3284043" y="5734615"/>
                </a:cubicBezTo>
                <a:cubicBezTo>
                  <a:pt x="3031171" y="5781049"/>
                  <a:pt x="2778299" y="5788788"/>
                  <a:pt x="2525427" y="5827483"/>
                </a:cubicBezTo>
                <a:cubicBezTo>
                  <a:pt x="2009147" y="5904873"/>
                  <a:pt x="1492866" y="5951308"/>
                  <a:pt x="980098" y="6113827"/>
                </a:cubicBezTo>
                <a:cubicBezTo>
                  <a:pt x="825565" y="6168000"/>
                  <a:pt x="667520" y="6175739"/>
                  <a:pt x="509475" y="6137044"/>
                </a:cubicBezTo>
                <a:cubicBezTo>
                  <a:pt x="460306" y="6121566"/>
                  <a:pt x="411136" y="6098349"/>
                  <a:pt x="365479" y="6067393"/>
                </a:cubicBezTo>
                <a:cubicBezTo>
                  <a:pt x="295236" y="6013220"/>
                  <a:pt x="249579" y="5935829"/>
                  <a:pt x="235531" y="5781049"/>
                </a:cubicBezTo>
                <a:cubicBezTo>
                  <a:pt x="165288" y="4798194"/>
                  <a:pt x="88022" y="3823077"/>
                  <a:pt x="7243" y="2840221"/>
                </a:cubicBezTo>
                <a:cubicBezTo>
                  <a:pt x="-10317" y="2569355"/>
                  <a:pt x="3731" y="2290750"/>
                  <a:pt x="52901" y="2035363"/>
                </a:cubicBezTo>
                <a:cubicBezTo>
                  <a:pt x="98558" y="1772236"/>
                  <a:pt x="154752" y="1509109"/>
                  <a:pt x="165288" y="1222765"/>
                </a:cubicBezTo>
                <a:cubicBezTo>
                  <a:pt x="172313" y="1037029"/>
                  <a:pt x="253091" y="936422"/>
                  <a:pt x="368991" y="936422"/>
                </a:cubicBezTo>
                <a:cubicBezTo>
                  <a:pt x="498939" y="936422"/>
                  <a:pt x="625375" y="944161"/>
                  <a:pt x="755323" y="936422"/>
                </a:cubicBezTo>
                <a:cubicBezTo>
                  <a:pt x="1039804" y="920944"/>
                  <a:pt x="1327797" y="897726"/>
                  <a:pt x="1612278" y="874509"/>
                </a:cubicBezTo>
                <a:cubicBezTo>
                  <a:pt x="1837054" y="859031"/>
                  <a:pt x="2061829" y="820336"/>
                  <a:pt x="2286604" y="828075"/>
                </a:cubicBezTo>
                <a:cubicBezTo>
                  <a:pt x="2996050" y="843553"/>
                  <a:pt x="3701985" y="773902"/>
                  <a:pt x="4407919" y="704251"/>
                </a:cubicBezTo>
                <a:cubicBezTo>
                  <a:pt x="4766155" y="673295"/>
                  <a:pt x="5124390" y="572688"/>
                  <a:pt x="5482625" y="503036"/>
                </a:cubicBezTo>
                <a:cubicBezTo>
                  <a:pt x="5696864" y="464341"/>
                  <a:pt x="5907591" y="425646"/>
                  <a:pt x="6121829" y="371473"/>
                </a:cubicBezTo>
                <a:cubicBezTo>
                  <a:pt x="6420359" y="294083"/>
                  <a:pt x="6715377" y="208954"/>
                  <a:pt x="7010394" y="131563"/>
                </a:cubicBezTo>
                <a:cubicBezTo>
                  <a:pt x="7157902" y="92868"/>
                  <a:pt x="7308923" y="69651"/>
                  <a:pt x="7459944" y="54173"/>
                </a:cubicBezTo>
                <a:cubicBezTo>
                  <a:pt x="7765498" y="30956"/>
                  <a:pt x="8074564" y="15478"/>
                  <a:pt x="8380117" y="0"/>
                </a:cubicBezTo>
                <a:cubicBezTo>
                  <a:pt x="8432799" y="0"/>
                  <a:pt x="8485480" y="15478"/>
                  <a:pt x="8538162" y="30956"/>
                </a:cubicBezTo>
                <a:cubicBezTo>
                  <a:pt x="8583820" y="38695"/>
                  <a:pt x="8622453" y="108346"/>
                  <a:pt x="8629477" y="208954"/>
                </a:cubicBezTo>
                <a:cubicBezTo>
                  <a:pt x="8671622" y="773902"/>
                  <a:pt x="8720792" y="1331112"/>
                  <a:pt x="8762937" y="1896060"/>
                </a:cubicBezTo>
                <a:cubicBezTo>
                  <a:pt x="8784010" y="2190143"/>
                  <a:pt x="8791034" y="2484226"/>
                  <a:pt x="8798059" y="2778309"/>
                </a:cubicBezTo>
                <a:cubicBezTo>
                  <a:pt x="8805083" y="3010479"/>
                  <a:pt x="8798059" y="3234911"/>
                  <a:pt x="8798059" y="3467082"/>
                </a:cubicBezTo>
                <a:lnTo>
                  <a:pt x="8808595" y="3467082"/>
                </a:lnTo>
                <a:close/>
              </a:path>
            </a:pathLst>
          </a:custGeom>
          <a:solidFill>
            <a:srgbClr val="7AA62C"/>
          </a:solidFill>
          <a:ln w="243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EA01B-A26C-7EE7-CECA-FFC2B3568B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885" y="365126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 baseline="0">
                <a:solidFill>
                  <a:srgbClr val="597F32"/>
                </a:solidFill>
              </a:defRPr>
            </a:lvl1pPr>
          </a:lstStyle>
          <a:p>
            <a:pPr lvl="0"/>
            <a:r>
              <a:rPr lang="en-GB" dirty="0"/>
              <a:t>How to use this PPT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90846-67D7-C6B4-F395-BD39C934B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7141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7AA7F8-0B4F-B611-D634-407889171F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885" y="945469"/>
            <a:ext cx="5247950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r>
              <a:rPr lang="en-GB" sz="2400" b="1" dirty="0">
                <a:cs typeface="Arial"/>
              </a:rPr>
              <a:t>Accompanying Resources: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2501BB-9EBF-561C-EF42-760BD16DFF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77886" y="1470244"/>
            <a:ext cx="5247950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324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14652" y="1075414"/>
            <a:ext cx="5048013" cy="5460246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37" y="1386985"/>
            <a:ext cx="4151741" cy="39851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1F4DD1BE-B6E0-CBE2-78DB-2ABB2921D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17447" y="5692944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5548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7" name="Picture 5">
            <a:extLst>
              <a:ext uri="{FF2B5EF4-FFF2-40B4-BE49-F238E27FC236}">
                <a16:creationId xmlns:a16="http://schemas.microsoft.com/office/drawing/2014/main" id="{B7BB9657-BC72-7070-9EFC-2C2344D5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81" y="1205909"/>
            <a:ext cx="5836444" cy="5337766"/>
          </a:xfrm>
          <a:custGeom>
            <a:avLst/>
            <a:gdLst>
              <a:gd name="connsiteX0" fmla="*/ 2014951 w 4369304"/>
              <a:gd name="connsiteY0" fmla="*/ 4041708 h 4114026"/>
              <a:gd name="connsiteX1" fmla="*/ 1431807 w 4369304"/>
              <a:gd name="connsiteY1" fmla="*/ 4043255 h 4114026"/>
              <a:gd name="connsiteX2" fmla="*/ 1024998 w 4369304"/>
              <a:gd name="connsiteY2" fmla="*/ 4092757 h 4114026"/>
              <a:gd name="connsiteX3" fmla="*/ 817727 w 4369304"/>
              <a:gd name="connsiteY3" fmla="*/ 4111319 h 4114026"/>
              <a:gd name="connsiteX4" fmla="*/ 398544 w 4369304"/>
              <a:gd name="connsiteY4" fmla="*/ 4109773 h 4114026"/>
              <a:gd name="connsiteX5" fmla="*/ 185085 w 4369304"/>
              <a:gd name="connsiteY5" fmla="*/ 4077287 h 4114026"/>
              <a:gd name="connsiteX6" fmla="*/ 117026 w 4369304"/>
              <a:gd name="connsiteY6" fmla="*/ 3995301 h 4114026"/>
              <a:gd name="connsiteX7" fmla="*/ 70622 w 4369304"/>
              <a:gd name="connsiteY7" fmla="*/ 3767904 h 4114026"/>
              <a:gd name="connsiteX8" fmla="*/ 30405 w 4369304"/>
              <a:gd name="connsiteY8" fmla="*/ 3340955 h 4114026"/>
              <a:gd name="connsiteX9" fmla="*/ 1016 w 4369304"/>
              <a:gd name="connsiteY9" fmla="*/ 2784065 h 4114026"/>
              <a:gd name="connsiteX10" fmla="*/ 2563 w 4369304"/>
              <a:gd name="connsiteY10" fmla="*/ 2357115 h 4114026"/>
              <a:gd name="connsiteX11" fmla="*/ 18031 w 4369304"/>
              <a:gd name="connsiteY11" fmla="*/ 1815694 h 4114026"/>
              <a:gd name="connsiteX12" fmla="*/ 21124 w 4369304"/>
              <a:gd name="connsiteY12" fmla="*/ 1418136 h 4114026"/>
              <a:gd name="connsiteX13" fmla="*/ 47420 w 4369304"/>
              <a:gd name="connsiteY13" fmla="*/ 969530 h 4114026"/>
              <a:gd name="connsiteX14" fmla="*/ 155696 w 4369304"/>
              <a:gd name="connsiteY14" fmla="*/ 308997 h 4114026"/>
              <a:gd name="connsiteX15" fmla="*/ 233036 w 4369304"/>
              <a:gd name="connsiteY15" fmla="*/ 194525 h 4114026"/>
              <a:gd name="connsiteX16" fmla="*/ 429480 w 4369304"/>
              <a:gd name="connsiteY16" fmla="*/ 140383 h 4114026"/>
              <a:gd name="connsiteX17" fmla="*/ 605815 w 4369304"/>
              <a:gd name="connsiteY17" fmla="*/ 101710 h 4114026"/>
              <a:gd name="connsiteX18" fmla="*/ 943018 w 4369304"/>
              <a:gd name="connsiteY18" fmla="*/ 61490 h 4114026"/>
              <a:gd name="connsiteX19" fmla="*/ 1526162 w 4369304"/>
              <a:gd name="connsiteY19" fmla="*/ 93975 h 4114026"/>
              <a:gd name="connsiteX20" fmla="*/ 1833975 w 4369304"/>
              <a:gd name="connsiteY20" fmla="*/ 128007 h 4114026"/>
              <a:gd name="connsiteX21" fmla="*/ 2621297 w 4369304"/>
              <a:gd name="connsiteY21" fmla="*/ 118726 h 4114026"/>
              <a:gd name="connsiteX22" fmla="*/ 3040480 w 4369304"/>
              <a:gd name="connsiteY22" fmla="*/ 90881 h 4114026"/>
              <a:gd name="connsiteX23" fmla="*/ 3309624 w 4369304"/>
              <a:gd name="connsiteY23" fmla="*/ 53755 h 4114026"/>
              <a:gd name="connsiteX24" fmla="*/ 3736541 w 4369304"/>
              <a:gd name="connsiteY24" fmla="*/ 25911 h 4114026"/>
              <a:gd name="connsiteX25" fmla="*/ 4089211 w 4369304"/>
              <a:gd name="connsiteY25" fmla="*/ 1160 h 4114026"/>
              <a:gd name="connsiteX26" fmla="*/ 4158817 w 4369304"/>
              <a:gd name="connsiteY26" fmla="*/ 10442 h 4114026"/>
              <a:gd name="connsiteX27" fmla="*/ 4231517 w 4369304"/>
              <a:gd name="connsiteY27" fmla="*/ 120273 h 4114026"/>
              <a:gd name="connsiteX28" fmla="*/ 4260906 w 4369304"/>
              <a:gd name="connsiteY28" fmla="*/ 287340 h 4114026"/>
              <a:gd name="connsiteX29" fmla="*/ 4327419 w 4369304"/>
              <a:gd name="connsiteY29" fmla="*/ 650865 h 4114026"/>
              <a:gd name="connsiteX30" fmla="*/ 4367636 w 4369304"/>
              <a:gd name="connsiteY30" fmla="*/ 1071627 h 4114026"/>
              <a:gd name="connsiteX31" fmla="*/ 4362995 w 4369304"/>
              <a:gd name="connsiteY31" fmla="*/ 1305212 h 4114026"/>
              <a:gd name="connsiteX32" fmla="*/ 4347527 w 4369304"/>
              <a:gd name="connsiteY32" fmla="*/ 1792490 h 4114026"/>
              <a:gd name="connsiteX33" fmla="*/ 4332059 w 4369304"/>
              <a:gd name="connsiteY33" fmla="*/ 2171485 h 4114026"/>
              <a:gd name="connsiteX34" fmla="*/ 4328966 w 4369304"/>
              <a:gd name="connsiteY34" fmla="*/ 2760861 h 4114026"/>
              <a:gd name="connsiteX35" fmla="*/ 4305764 w 4369304"/>
              <a:gd name="connsiteY35" fmla="*/ 3384268 h 4114026"/>
              <a:gd name="connsiteX36" fmla="*/ 4285655 w 4369304"/>
              <a:gd name="connsiteY36" fmla="*/ 3628681 h 4114026"/>
              <a:gd name="connsiteX37" fmla="*/ 4256266 w 4369304"/>
              <a:gd name="connsiteY37" fmla="*/ 3795748 h 4114026"/>
              <a:gd name="connsiteX38" fmla="*/ 4177379 w 4369304"/>
              <a:gd name="connsiteY38" fmla="*/ 3885470 h 4114026"/>
              <a:gd name="connsiteX39" fmla="*/ 3540097 w 4369304"/>
              <a:gd name="connsiteY39" fmla="*/ 3934971 h 4114026"/>
              <a:gd name="connsiteX40" fmla="*/ 3236924 w 4369304"/>
              <a:gd name="connsiteY40" fmla="*/ 3973644 h 4114026"/>
              <a:gd name="connsiteX41" fmla="*/ 3111633 w 4369304"/>
              <a:gd name="connsiteY41" fmla="*/ 3987566 h 4114026"/>
              <a:gd name="connsiteX42" fmla="*/ 2861051 w 4369304"/>
              <a:gd name="connsiteY42" fmla="*/ 4030880 h 4114026"/>
              <a:gd name="connsiteX43" fmla="*/ 2621297 w 4369304"/>
              <a:gd name="connsiteY43" fmla="*/ 4061818 h 4114026"/>
              <a:gd name="connsiteX44" fmla="*/ 2016498 w 4369304"/>
              <a:gd name="connsiteY44" fmla="*/ 4050990 h 4114026"/>
              <a:gd name="connsiteX45" fmla="*/ 2014951 w 4369304"/>
              <a:gd name="connsiteY45" fmla="*/ 4041708 h 411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69304" h="4114026">
                <a:moveTo>
                  <a:pt x="2014951" y="4041708"/>
                </a:moveTo>
                <a:cubicBezTo>
                  <a:pt x="1820054" y="4041708"/>
                  <a:pt x="1626704" y="4035521"/>
                  <a:pt x="1431807" y="4043255"/>
                </a:cubicBezTo>
                <a:cubicBezTo>
                  <a:pt x="1295689" y="4049443"/>
                  <a:pt x="1161117" y="4075740"/>
                  <a:pt x="1024998" y="4092757"/>
                </a:cubicBezTo>
                <a:cubicBezTo>
                  <a:pt x="955392" y="4100491"/>
                  <a:pt x="887333" y="4111319"/>
                  <a:pt x="817727" y="4111319"/>
                </a:cubicBezTo>
                <a:cubicBezTo>
                  <a:pt x="678515" y="4114413"/>
                  <a:pt x="537756" y="4115960"/>
                  <a:pt x="398544" y="4109773"/>
                </a:cubicBezTo>
                <a:cubicBezTo>
                  <a:pt x="327391" y="4106679"/>
                  <a:pt x="256238" y="4088116"/>
                  <a:pt x="185085" y="4077287"/>
                </a:cubicBezTo>
                <a:cubicBezTo>
                  <a:pt x="152603" y="4071100"/>
                  <a:pt x="132494" y="4041708"/>
                  <a:pt x="117026" y="3995301"/>
                </a:cubicBezTo>
                <a:cubicBezTo>
                  <a:pt x="92277" y="3921049"/>
                  <a:pt x="76809" y="3845250"/>
                  <a:pt x="70622" y="3767904"/>
                </a:cubicBezTo>
                <a:cubicBezTo>
                  <a:pt x="56701" y="3625587"/>
                  <a:pt x="44326" y="3483271"/>
                  <a:pt x="30405" y="3340955"/>
                </a:cubicBezTo>
                <a:cubicBezTo>
                  <a:pt x="11844" y="3156872"/>
                  <a:pt x="2563" y="2969695"/>
                  <a:pt x="1016" y="2784065"/>
                </a:cubicBezTo>
                <a:cubicBezTo>
                  <a:pt x="-531" y="2641748"/>
                  <a:pt x="-531" y="2499432"/>
                  <a:pt x="2563" y="2357115"/>
                </a:cubicBezTo>
                <a:cubicBezTo>
                  <a:pt x="5656" y="2176126"/>
                  <a:pt x="13390" y="1996684"/>
                  <a:pt x="18031" y="1815694"/>
                </a:cubicBezTo>
                <a:cubicBezTo>
                  <a:pt x="21124" y="1682659"/>
                  <a:pt x="21124" y="1551171"/>
                  <a:pt x="21124" y="1418136"/>
                </a:cubicBezTo>
                <a:cubicBezTo>
                  <a:pt x="21124" y="1266539"/>
                  <a:pt x="36592" y="1119581"/>
                  <a:pt x="47420" y="969530"/>
                </a:cubicBezTo>
                <a:cubicBezTo>
                  <a:pt x="64435" y="740587"/>
                  <a:pt x="106199" y="524018"/>
                  <a:pt x="155696" y="308997"/>
                </a:cubicBezTo>
                <a:cubicBezTo>
                  <a:pt x="169617" y="247120"/>
                  <a:pt x="192819" y="209994"/>
                  <a:pt x="233036" y="194525"/>
                </a:cubicBezTo>
                <a:cubicBezTo>
                  <a:pt x="296455" y="168227"/>
                  <a:pt x="362967" y="149664"/>
                  <a:pt x="429480" y="140383"/>
                </a:cubicBezTo>
                <a:cubicBezTo>
                  <a:pt x="489805" y="131101"/>
                  <a:pt x="548584" y="118726"/>
                  <a:pt x="605815" y="101710"/>
                </a:cubicBezTo>
                <a:cubicBezTo>
                  <a:pt x="715638" y="67678"/>
                  <a:pt x="830101" y="55302"/>
                  <a:pt x="943018" y="61490"/>
                </a:cubicBezTo>
                <a:cubicBezTo>
                  <a:pt x="1137915" y="70771"/>
                  <a:pt x="1331265" y="80053"/>
                  <a:pt x="1526162" y="93975"/>
                </a:cubicBezTo>
                <a:cubicBezTo>
                  <a:pt x="1628251" y="101710"/>
                  <a:pt x="1730340" y="126460"/>
                  <a:pt x="1833975" y="128007"/>
                </a:cubicBezTo>
                <a:cubicBezTo>
                  <a:pt x="2096932" y="131101"/>
                  <a:pt x="2358341" y="126460"/>
                  <a:pt x="2621297" y="118726"/>
                </a:cubicBezTo>
                <a:cubicBezTo>
                  <a:pt x="2760509" y="115632"/>
                  <a:pt x="2901268" y="103257"/>
                  <a:pt x="3040480" y="90881"/>
                </a:cubicBezTo>
                <a:cubicBezTo>
                  <a:pt x="3130195" y="83147"/>
                  <a:pt x="3219909" y="69225"/>
                  <a:pt x="3309624" y="53755"/>
                </a:cubicBezTo>
                <a:cubicBezTo>
                  <a:pt x="3451929" y="29005"/>
                  <a:pt x="3594235" y="27458"/>
                  <a:pt x="3736541" y="25911"/>
                </a:cubicBezTo>
                <a:cubicBezTo>
                  <a:pt x="3854098" y="24364"/>
                  <a:pt x="3971654" y="25911"/>
                  <a:pt x="4089211" y="1160"/>
                </a:cubicBezTo>
                <a:cubicBezTo>
                  <a:pt x="4112413" y="-1934"/>
                  <a:pt x="4137162" y="1160"/>
                  <a:pt x="4158817" y="10442"/>
                </a:cubicBezTo>
                <a:cubicBezTo>
                  <a:pt x="4194394" y="24364"/>
                  <a:pt x="4220689" y="61490"/>
                  <a:pt x="4231517" y="120273"/>
                </a:cubicBezTo>
                <a:cubicBezTo>
                  <a:pt x="4242345" y="175962"/>
                  <a:pt x="4250079" y="231651"/>
                  <a:pt x="4260906" y="287340"/>
                </a:cubicBezTo>
                <a:cubicBezTo>
                  <a:pt x="4282562" y="407999"/>
                  <a:pt x="4310404" y="527112"/>
                  <a:pt x="4327419" y="650865"/>
                </a:cubicBezTo>
                <a:cubicBezTo>
                  <a:pt x="4345980" y="790088"/>
                  <a:pt x="4358355" y="930858"/>
                  <a:pt x="4367636" y="1071627"/>
                </a:cubicBezTo>
                <a:cubicBezTo>
                  <a:pt x="4372276" y="1148973"/>
                  <a:pt x="4366089" y="1227866"/>
                  <a:pt x="4362995" y="1305212"/>
                </a:cubicBezTo>
                <a:cubicBezTo>
                  <a:pt x="4358355" y="1467638"/>
                  <a:pt x="4353714" y="1630064"/>
                  <a:pt x="4347527" y="1792490"/>
                </a:cubicBezTo>
                <a:cubicBezTo>
                  <a:pt x="4342887" y="1919338"/>
                  <a:pt x="4333606" y="2044638"/>
                  <a:pt x="4332059" y="2171485"/>
                </a:cubicBezTo>
                <a:cubicBezTo>
                  <a:pt x="4328966" y="2367944"/>
                  <a:pt x="4325872" y="2564402"/>
                  <a:pt x="4328966" y="2760861"/>
                </a:cubicBezTo>
                <a:cubicBezTo>
                  <a:pt x="4333606" y="2969695"/>
                  <a:pt x="4325872" y="3176981"/>
                  <a:pt x="4305764" y="3384268"/>
                </a:cubicBezTo>
                <a:cubicBezTo>
                  <a:pt x="4298030" y="3464708"/>
                  <a:pt x="4294936" y="3548242"/>
                  <a:pt x="4285655" y="3628681"/>
                </a:cubicBezTo>
                <a:cubicBezTo>
                  <a:pt x="4277921" y="3684370"/>
                  <a:pt x="4268640" y="3740059"/>
                  <a:pt x="4256266" y="3795748"/>
                </a:cubicBezTo>
                <a:cubicBezTo>
                  <a:pt x="4243891" y="3854531"/>
                  <a:pt x="4217596" y="3880829"/>
                  <a:pt x="4177379" y="3885470"/>
                </a:cubicBezTo>
                <a:cubicBezTo>
                  <a:pt x="3965467" y="3908673"/>
                  <a:pt x="3752009" y="3924143"/>
                  <a:pt x="3540097" y="3934971"/>
                </a:cubicBezTo>
                <a:cubicBezTo>
                  <a:pt x="3439555" y="3939612"/>
                  <a:pt x="3337466" y="3961269"/>
                  <a:pt x="3236924" y="3973644"/>
                </a:cubicBezTo>
                <a:cubicBezTo>
                  <a:pt x="3195160" y="3978285"/>
                  <a:pt x="3153397" y="3979831"/>
                  <a:pt x="3111633" y="3987566"/>
                </a:cubicBezTo>
                <a:cubicBezTo>
                  <a:pt x="3028106" y="4001489"/>
                  <a:pt x="2944578" y="4018504"/>
                  <a:pt x="2861051" y="4030880"/>
                </a:cubicBezTo>
                <a:cubicBezTo>
                  <a:pt x="2780618" y="4043255"/>
                  <a:pt x="2700184" y="4060271"/>
                  <a:pt x="2621297" y="4061818"/>
                </a:cubicBezTo>
                <a:cubicBezTo>
                  <a:pt x="2420213" y="4061818"/>
                  <a:pt x="2217582" y="4054084"/>
                  <a:pt x="2016498" y="4050990"/>
                </a:cubicBezTo>
                <a:lnTo>
                  <a:pt x="2014951" y="4041708"/>
                </a:lnTo>
                <a:close/>
              </a:path>
            </a:pathLst>
          </a:custGeom>
          <a:solidFill>
            <a:srgbClr val="ADD0F0"/>
          </a:solidFill>
          <a:ln w="154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6388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4" name="Picture 4">
            <a:extLst>
              <a:ext uri="{FF2B5EF4-FFF2-40B4-BE49-F238E27FC236}">
                <a16:creationId xmlns:a16="http://schemas.microsoft.com/office/drawing/2014/main" id="{7F9051B8-6A0F-FA37-0CF4-7373DF660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533" y="1009291"/>
            <a:ext cx="5447342" cy="5598543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C946">
              <a:alpha val="55000"/>
            </a:srgbClr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7047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816" y="1178981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8651" y="5669571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3534" y="1065876"/>
            <a:ext cx="5905354" cy="518313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21DB049-EE30-C60F-4BE8-EC4BF44F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4C30591-6FD3-9022-64B0-DA6538303BB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D58DDF2A-AC69-11D0-7197-CFA5E5AE316D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78239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2"/>
            <a:ext cx="5905354" cy="438378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284" y="1075414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78120" y="5589969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E46AC-A9E1-7572-F6FB-B125C72F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3CC7725-7842-6C90-329A-E7C115E56D54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72FBDE7-90A9-23FC-478B-516940194C99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49194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6819952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1"/>
            <a:ext cx="5905354" cy="5308613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119E02C8-E0FD-C021-53C9-50A98870C0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2453" y="127931"/>
            <a:ext cx="4204166" cy="3070506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39C52D04-F408-5642-E06A-3FDED0B51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77139" y="2630017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6E098A6C-30D9-2247-8DF2-5E5C9D8A4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2224" y="2701550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FE1C230-603A-EEEC-B599-2DE9E313C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2998" y="3355905"/>
            <a:ext cx="4823228" cy="3374164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5" name="Washi">
            <a:extLst>
              <a:ext uri="{FF2B5EF4-FFF2-40B4-BE49-F238E27FC236}">
                <a16:creationId xmlns:a16="http://schemas.microsoft.com/office/drawing/2014/main" id="{E3B1B4E7-928C-1AD7-05F2-BB41C3FE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8952" y="6110222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B1AC22B-BC52-1F39-7611-60030CB143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4037" y="6181755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1554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358D3-0AB5-6620-A638-0B4A1EB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79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4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1" r:id="rId2"/>
    <p:sldLayoutId id="2147483691" r:id="rId3"/>
    <p:sldLayoutId id="2147483650" r:id="rId4"/>
    <p:sldLayoutId id="2147483683" r:id="rId5"/>
    <p:sldLayoutId id="2147483684" r:id="rId6"/>
    <p:sldLayoutId id="2147483673" r:id="rId7"/>
    <p:sldLayoutId id="2147483677" r:id="rId8"/>
    <p:sldLayoutId id="2147483679" r:id="rId9"/>
    <p:sldLayoutId id="2147483680" r:id="rId10"/>
    <p:sldLayoutId id="2147483666" r:id="rId11"/>
    <p:sldLayoutId id="2147483685" r:id="rId12"/>
    <p:sldLayoutId id="2147483667" r:id="rId13"/>
    <p:sldLayoutId id="2147483675" r:id="rId14"/>
    <p:sldLayoutId id="2147483671" r:id="rId15"/>
    <p:sldLayoutId id="2147483681" r:id="rId16"/>
    <p:sldLayoutId id="2147483672" r:id="rId17"/>
    <p:sldLayoutId id="2147483678" r:id="rId18"/>
    <p:sldLayoutId id="2147483664" r:id="rId19"/>
    <p:sldLayoutId id="2147483663" r:id="rId20"/>
    <p:sldLayoutId id="2147483660" r:id="rId21"/>
    <p:sldLayoutId id="2147483670" r:id="rId22"/>
    <p:sldLayoutId id="2147483682" r:id="rId23"/>
    <p:sldLayoutId id="214748369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 baseline="0">
          <a:solidFill>
            <a:srgbClr val="597F3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15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058A-034C-92E3-7423-A3A4B7B7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cs typeface="Arial" panose="020B0604020202020204" pitchFamily="34" charset="0"/>
              </a:rPr>
              <a:t>What was life like in Edwardian times and hoe does it compare with life today?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2C6CD-7A7B-489A-271E-F085D7A6E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>
                <a:latin typeface="Source Sans Pro" pitchFamily="34" charset="0"/>
              </a:rPr>
              <a:t>What was life like in Edwardian times and hoe does it compare with life today?</a:t>
            </a:r>
            <a:endParaRPr lang="en-GB" dirty="0">
              <a:latin typeface="Source Sans Pro" pitchFamily="34" charset="0"/>
            </a:endParaRPr>
          </a:p>
          <a:p>
            <a:endParaRPr lang="en-US" dirty="0"/>
          </a:p>
        </p:txBody>
      </p:sp>
      <p:pic>
        <p:nvPicPr>
          <p:cNvPr id="8" name="Picture Placeholder 7" descr="A group of 4 girls posing for a photo, holding their hats inferno of them. One on the right is leaning an arm against a gate. ">
            <a:extLst>
              <a:ext uri="{FF2B5EF4-FFF2-40B4-BE49-F238E27FC236}">
                <a16:creationId xmlns:a16="http://schemas.microsoft.com/office/drawing/2014/main" id="{EBFA7250-FCD0-5491-466B-17DAE5F851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3784" b="4739"/>
          <a:stretch/>
        </p:blipFill>
        <p:spPr>
          <a:xfrm>
            <a:off x="4122819" y="0"/>
            <a:ext cx="8069181" cy="6858000"/>
          </a:xfrm>
        </p:spPr>
      </p:pic>
    </p:spTree>
    <p:extLst>
      <p:ext uri="{BB962C8B-B14F-4D97-AF65-F5344CB8AC3E}">
        <p14:creationId xmlns:p14="http://schemas.microsoft.com/office/powerpoint/2010/main" val="55609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4544B-395F-BC70-143D-70A879CF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Thames &amp; Severn Canal, Gloucestershire – 1904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men in a big clay pit working with pick axes and moving soil. ">
            <a:extLst>
              <a:ext uri="{FF2B5EF4-FFF2-40B4-BE49-F238E27FC236}">
                <a16:creationId xmlns:a16="http://schemas.microsoft.com/office/drawing/2014/main" id="{3549F2DC-3B89-4C9A-6A85-281821B14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407"/>
          <a:stretch/>
        </p:blipFill>
        <p:spPr>
          <a:xfrm>
            <a:off x="1981200" y="1292649"/>
            <a:ext cx="7505700" cy="5311844"/>
          </a:xfrm>
        </p:spPr>
      </p:pic>
    </p:spTree>
    <p:extLst>
      <p:ext uri="{BB962C8B-B14F-4D97-AF65-F5344CB8AC3E}">
        <p14:creationId xmlns:p14="http://schemas.microsoft.com/office/powerpoint/2010/main" val="127113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83B5FB-A1E6-AB72-A168-1BCE6BD4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Thames &amp; Severn Canal, Gloucestershire – 1904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 labourers dig clay from the large pit at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Bluehouse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Bridge near Siddington.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 was essential for 'puddling', the process of making watertight the base of a canal.</a:t>
            </a:r>
          </a:p>
          <a:p>
            <a:endParaRPr lang="en-US" dirty="0"/>
          </a:p>
        </p:txBody>
      </p:sp>
      <p:pic>
        <p:nvPicPr>
          <p:cNvPr id="8" name="Picture Placeholder 7" descr="A black and white photo of men in a big clay pit working with pick axes and moving soil. ">
            <a:extLst>
              <a:ext uri="{FF2B5EF4-FFF2-40B4-BE49-F238E27FC236}">
                <a16:creationId xmlns:a16="http://schemas.microsoft.com/office/drawing/2014/main" id="{4A2C470B-4F49-6343-1EBE-D290DC4B39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311" r="6311"/>
          <a:stretch/>
        </p:blipFill>
        <p:spPr/>
      </p:pic>
      <p:sp>
        <p:nvSpPr>
          <p:cNvPr id="5" name="Picture Placeholder 4" descr="Canal Workers">
            <a:extLst>
              <a:ext uri="{FF2B5EF4-FFF2-40B4-BE49-F238E27FC236}">
                <a16:creationId xmlns:a16="http://schemas.microsoft.com/office/drawing/2014/main" id="{3A33079B-ED46-8F75-8C67-0D7DF7B680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70608-2FBF-9757-E450-6D42ED6EB7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Canal Workers</a:t>
            </a:r>
          </a:p>
        </p:txBody>
      </p:sp>
    </p:spTree>
    <p:extLst>
      <p:ext uri="{BB962C8B-B14F-4D97-AF65-F5344CB8AC3E}">
        <p14:creationId xmlns:p14="http://schemas.microsoft.com/office/powerpoint/2010/main" val="405337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4194-4B10-FB7D-3974-DC4F070A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Billingham &amp; Keely’s Grocery Store, Stockport, Gt Manchester – 1903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men in a large warehouse doorway. One man is sat down and the other three men are stood behind him. There are crates stacked up. ">
            <a:extLst>
              <a:ext uri="{FF2B5EF4-FFF2-40B4-BE49-F238E27FC236}">
                <a16:creationId xmlns:a16="http://schemas.microsoft.com/office/drawing/2014/main" id="{E5292A8C-CC31-786C-D679-15A7C1F87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603" b="2086"/>
          <a:stretch/>
        </p:blipFill>
        <p:spPr>
          <a:xfrm>
            <a:off x="2093149" y="1308101"/>
            <a:ext cx="7457252" cy="5316956"/>
          </a:xfrm>
        </p:spPr>
      </p:pic>
    </p:spTree>
    <p:extLst>
      <p:ext uri="{BB962C8B-B14F-4D97-AF65-F5344CB8AC3E}">
        <p14:creationId xmlns:p14="http://schemas.microsoft.com/office/powerpoint/2010/main" val="214180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602B57-03F4-3A2D-3EBC-1C616E9F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Billingham &amp; Keely’s Grocery Store, Stockport, Gt Manchester – 1903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grocers has just received a delivery of starch, flour and assorted biscuits to the back entrance.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owner oversees while his assistants carry bags and scoops with which to serve out the produce. The grocer's boy is sitting down before doing his rounds.</a:t>
            </a:r>
          </a:p>
          <a:p>
            <a:endParaRPr lang="en-US" dirty="0"/>
          </a:p>
        </p:txBody>
      </p:sp>
      <p:pic>
        <p:nvPicPr>
          <p:cNvPr id="8" name="Picture Placeholder 7" descr="A black and white photo of men in a large warehouse doorway. One man is sat down and the other three men are stood behind him. There are crates stacked up. ">
            <a:extLst>
              <a:ext uri="{FF2B5EF4-FFF2-40B4-BE49-F238E27FC236}">
                <a16:creationId xmlns:a16="http://schemas.microsoft.com/office/drawing/2014/main" id="{4A2C470B-4F49-6343-1EBE-D290DC4B39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2545" r="12545"/>
          <a:stretch/>
        </p:blipFill>
        <p:spPr/>
      </p:pic>
      <p:sp>
        <p:nvSpPr>
          <p:cNvPr id="5" name="Picture Placeholder 4" descr="Workers at a Grocery Store">
            <a:extLst>
              <a:ext uri="{FF2B5EF4-FFF2-40B4-BE49-F238E27FC236}">
                <a16:creationId xmlns:a16="http://schemas.microsoft.com/office/drawing/2014/main" id="{E5E70FBC-B138-7ECB-8D51-A51609BBFB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1B714-DCEF-3A44-4382-0B68D4D8554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001170" cy="414338"/>
          </a:xfrm>
        </p:spPr>
        <p:txBody>
          <a:bodyPr/>
          <a:lstStyle/>
          <a:p>
            <a:r>
              <a:rPr lang="en-GB" dirty="0"/>
              <a:t>Workers at a </a:t>
            </a:r>
            <a:r>
              <a:rPr lang="en-US" dirty="0"/>
              <a:t>Grocery Store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43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E9B7-F501-D1DA-3EB5-1482A58A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Wood’s Restaurant, Berwick-upon-Tweed, Northumberland – 1902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" name="Content Placeholder 6" descr="A black and white photo of men and women sat round a cafe table having tea. There is a large dog on the floor and three waitresses in the background. ">
            <a:extLst>
              <a:ext uri="{FF2B5EF4-FFF2-40B4-BE49-F238E27FC236}">
                <a16:creationId xmlns:a16="http://schemas.microsoft.com/office/drawing/2014/main" id="{EC038BAC-BDEB-70B6-0D3F-5E200AF06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0652" y="1193800"/>
            <a:ext cx="7609681" cy="5478971"/>
          </a:xfrm>
        </p:spPr>
      </p:pic>
    </p:spTree>
    <p:extLst>
      <p:ext uri="{BB962C8B-B14F-4D97-AF65-F5344CB8AC3E}">
        <p14:creationId xmlns:p14="http://schemas.microsoft.com/office/powerpoint/2010/main" val="35427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5036DA-8AEF-CF24-800A-2676E3EF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Wood’s Restaurant, Berwick-upon-Tweed, Northumberland – 1902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Waitresses serve afternoon tea in Wood's Restaurant.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sign on the wall advertises 'OXO served hot'.</a:t>
            </a:r>
          </a:p>
          <a:p>
            <a:endParaRPr lang="en-US" dirty="0"/>
          </a:p>
        </p:txBody>
      </p:sp>
      <p:pic>
        <p:nvPicPr>
          <p:cNvPr id="8" name="Picture Placeholder 7" descr="A black and white photo of men and women sat round a cafe table having tea. There is a large dog on the floor and three waitresses in the background. ">
            <a:extLst>
              <a:ext uri="{FF2B5EF4-FFF2-40B4-BE49-F238E27FC236}">
                <a16:creationId xmlns:a16="http://schemas.microsoft.com/office/drawing/2014/main" id="{4A2C470B-4F49-6343-1EBE-D290DC4B39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0374" r="10374"/>
          <a:stretch/>
        </p:blipFill>
        <p:spPr/>
      </p:pic>
      <p:sp>
        <p:nvSpPr>
          <p:cNvPr id="5" name="Picture Placeholder 4" descr="Wood’s Restaurant">
            <a:extLst>
              <a:ext uri="{FF2B5EF4-FFF2-40B4-BE49-F238E27FC236}">
                <a16:creationId xmlns:a16="http://schemas.microsoft.com/office/drawing/2014/main" id="{5286541C-F839-E4BC-FE66-032F3C05E7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645A3-6F83-9726-C332-CCEA1F4467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044201" cy="414338"/>
          </a:xfrm>
        </p:spPr>
        <p:txBody>
          <a:bodyPr/>
          <a:lstStyle/>
          <a:p>
            <a:r>
              <a:rPr lang="en-US" dirty="0"/>
              <a:t>Wood’s Restaurant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65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699E-2FB7-1CB0-F711-2835A286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Harvesting at Haddenham, Buckinghamshire – August 1903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3 boys and three horses in a hay field with a wooden harvesting machine. ">
            <a:extLst>
              <a:ext uri="{FF2B5EF4-FFF2-40B4-BE49-F238E27FC236}">
                <a16:creationId xmlns:a16="http://schemas.microsoft.com/office/drawing/2014/main" id="{29DA310C-8743-1271-B96D-93AA10B4E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990"/>
          <a:stretch/>
        </p:blipFill>
        <p:spPr>
          <a:xfrm>
            <a:off x="963941" y="1194091"/>
            <a:ext cx="9621583" cy="5388161"/>
          </a:xfrm>
        </p:spPr>
      </p:pic>
    </p:spTree>
    <p:extLst>
      <p:ext uri="{BB962C8B-B14F-4D97-AF65-F5344CB8AC3E}">
        <p14:creationId xmlns:p14="http://schemas.microsoft.com/office/powerpoint/2010/main" val="197715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064566D-7313-9CF7-8A48-13F0FEE6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Harvesting at Haddenham, Buckinghamshire – August 1903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view of a horse pulled machine cutting corn. The farm hands in the image all look very young.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had to help at harvest time and some rural schools closed to allow pupils to help in the fields.</a:t>
            </a:r>
          </a:p>
        </p:txBody>
      </p:sp>
      <p:pic>
        <p:nvPicPr>
          <p:cNvPr id="12" name="Picture Placeholder 11" descr="A black and white photo of 3 boys and three horses in a hay field with a wooden harvesting machine. ">
            <a:extLst>
              <a:ext uri="{FF2B5EF4-FFF2-40B4-BE49-F238E27FC236}">
                <a16:creationId xmlns:a16="http://schemas.microsoft.com/office/drawing/2014/main" id="{2630FBE8-9446-F58F-1D18-EDBBAE9D30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194" r="7194"/>
          <a:stretch>
            <a:fillRect/>
          </a:stretch>
        </p:blipFill>
        <p:spPr/>
      </p:pic>
      <p:sp>
        <p:nvSpPr>
          <p:cNvPr id="10" name="Picture Placeholder 9" descr="Harvesting at Haddenham">
            <a:extLst>
              <a:ext uri="{FF2B5EF4-FFF2-40B4-BE49-F238E27FC236}">
                <a16:creationId xmlns:a16="http://schemas.microsoft.com/office/drawing/2014/main" id="{75B4EAA0-046C-CD04-EDBB-733E72C917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A4A8C4-EF0F-07F8-E3CF-CA5DEA1728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087232" cy="414338"/>
          </a:xfrm>
        </p:spPr>
        <p:txBody>
          <a:bodyPr/>
          <a:lstStyle/>
          <a:p>
            <a:r>
              <a:rPr lang="en-GB" dirty="0"/>
              <a:t>Harvesting at Haddenham</a:t>
            </a:r>
          </a:p>
        </p:txBody>
      </p:sp>
    </p:spTree>
    <p:extLst>
      <p:ext uri="{BB962C8B-B14F-4D97-AF65-F5344CB8AC3E}">
        <p14:creationId xmlns:p14="http://schemas.microsoft.com/office/powerpoint/2010/main" val="219256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1662-81F3-E5CC-23CF-26F5BC56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 day at Butlers Wharf, London – c. 1910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men queuing in a line. They are all wearing the same thing.">
            <a:extLst>
              <a:ext uri="{FF2B5EF4-FFF2-40B4-BE49-F238E27FC236}">
                <a16:creationId xmlns:a16="http://schemas.microsoft.com/office/drawing/2014/main" id="{E36E6AD5-0D98-AE16-9C55-2BC60CEF5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784"/>
          <a:stretch/>
        </p:blipFill>
        <p:spPr>
          <a:xfrm>
            <a:off x="1559858" y="1265991"/>
            <a:ext cx="8358691" cy="5334459"/>
          </a:xfrm>
        </p:spPr>
      </p:pic>
    </p:spTree>
    <p:extLst>
      <p:ext uri="{BB962C8B-B14F-4D97-AF65-F5344CB8AC3E}">
        <p14:creationId xmlns:p14="http://schemas.microsoft.com/office/powerpoint/2010/main" val="289083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B176-9AE5-1F5B-723D-4EAF9AAC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Pay day at Butlers Wharf, London – c. 1910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people were paid weekly in cash until relatively recently.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men are waiting patiently on Friday afternoon while the paymaster looks on.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security reasons the wages were kept in a locked room.</a:t>
            </a:r>
          </a:p>
        </p:txBody>
      </p:sp>
      <p:pic>
        <p:nvPicPr>
          <p:cNvPr id="9" name="Picture Placeholder 8" descr="A black and white photo of men queuing in a line. They are all wearing the same thing.">
            <a:extLst>
              <a:ext uri="{FF2B5EF4-FFF2-40B4-BE49-F238E27FC236}">
                <a16:creationId xmlns:a16="http://schemas.microsoft.com/office/drawing/2014/main" id="{84072717-6818-21BB-5DF7-961118BD9D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532" r="9532"/>
          <a:stretch>
            <a:fillRect/>
          </a:stretch>
        </p:blipFill>
        <p:spPr/>
      </p:pic>
      <p:sp>
        <p:nvSpPr>
          <p:cNvPr id="7" name="Picture Placeholder 6" descr="Workers queue for wags">
            <a:extLst>
              <a:ext uri="{FF2B5EF4-FFF2-40B4-BE49-F238E27FC236}">
                <a16:creationId xmlns:a16="http://schemas.microsoft.com/office/drawing/2014/main" id="{8C89FD3C-8FBF-D559-EDE2-E9B86FE823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E1A2C0-DC1B-4742-B960-A25395935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119505" cy="414338"/>
          </a:xfrm>
        </p:spPr>
        <p:txBody>
          <a:bodyPr/>
          <a:lstStyle/>
          <a:p>
            <a:r>
              <a:rPr lang="en-GB" dirty="0"/>
              <a:t>Workers queue for wags</a:t>
            </a:r>
          </a:p>
        </p:txBody>
      </p:sp>
    </p:spTree>
    <p:extLst>
      <p:ext uri="{BB962C8B-B14F-4D97-AF65-F5344CB8AC3E}">
        <p14:creationId xmlns:p14="http://schemas.microsoft.com/office/powerpoint/2010/main" val="63830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C9D7-F8B0-7403-DD53-01E4ED64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cs typeface="Arial" panose="020B0604020202020204" pitchFamily="34" charset="0"/>
              </a:rPr>
              <a:t>What was life like in Edwardian times and how does it compare with life today? </a:t>
            </a: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210CE-754B-BD8F-F6F5-470077F8B5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b="1" dirty="0">
                <a:latin typeface="Source Sans Pro" pitchFamily="34" charset="0"/>
              </a:rPr>
              <a:t>Key Stage 2: </a:t>
            </a:r>
            <a:r>
              <a:rPr lang="en-GB" sz="2400" dirty="0">
                <a:latin typeface="Source Sans Pro" pitchFamily="34" charset="0"/>
              </a:rPr>
              <a:t>History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9475A-6BA4-5CA7-CF01-878E42218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b="1" dirty="0">
                <a:latin typeface="Source Sans Pro" pitchFamily="34" charset="0"/>
              </a:rPr>
              <a:t>Learning Aims and Outcomes</a:t>
            </a:r>
          </a:p>
          <a:p>
            <a:endParaRPr lang="en-GB" sz="1000" dirty="0">
              <a:solidFill>
                <a:srgbClr val="000000"/>
              </a:solidFill>
              <a:latin typeface="Source Sans Pro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ource Sans Pro" pitchFamily="34" charset="0"/>
              </a:rPr>
              <a:t>To select and record information about Roman ways of life</a:t>
            </a:r>
            <a:endParaRPr lang="en-GB" sz="1000" dirty="0">
              <a:solidFill>
                <a:srgbClr val="000000"/>
              </a:solidFill>
              <a:latin typeface="Source Sans Pro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ource Sans Pro" pitchFamily="34" charset="0"/>
              </a:rPr>
              <a:t>To use the terms 'invade' and 'settle'</a:t>
            </a:r>
            <a:endParaRPr lang="en-GB" sz="1000" dirty="0">
              <a:solidFill>
                <a:srgbClr val="000000"/>
              </a:solidFill>
              <a:latin typeface="Source Sans Pro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ource Sans Pro" pitchFamily="34" charset="0"/>
              </a:rPr>
              <a:t>To learn how evidence can tell you about Roman life</a:t>
            </a:r>
            <a:endParaRPr lang="en-GB" sz="1000" dirty="0">
              <a:solidFill>
                <a:srgbClr val="000000"/>
              </a:solidFill>
              <a:latin typeface="Source Sans Pro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ource Sans Pro" pitchFamily="34" charset="0"/>
              </a:rPr>
              <a:t>To ask and answer questions about what survived from the Roman settlement of Britain</a:t>
            </a:r>
            <a:endParaRPr lang="en-GB" sz="1000" dirty="0">
              <a:solidFill>
                <a:srgbClr val="000000"/>
              </a:solidFill>
              <a:latin typeface="Source Sans Pro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ource Sans Pro" pitchFamily="34" charset="0"/>
              </a:rPr>
              <a:t>To present information to show an understanding of the impact of Roman settlement on Britain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0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74CF-6045-18B3-1DD2-B9F5D3A3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Chart: Work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42A9B3C8-17DF-257E-EB10-F3AE9A86693B}"/>
              </a:ext>
            </a:extLst>
          </p:cNvPr>
          <p:cNvSpPr txBox="1">
            <a:spLocks/>
          </p:cNvSpPr>
          <p:nvPr/>
        </p:nvSpPr>
        <p:spPr>
          <a:xfrm>
            <a:off x="3062090" y="451418"/>
            <a:ext cx="8140232" cy="579689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try to fill in the chart below &amp; discuss your answers (You may need to research some of your answers in books or on the internet)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187F2-1A10-1CED-AB7D-FB09203C7860}"/>
              </a:ext>
            </a:extLst>
          </p:cNvPr>
          <p:cNvSpPr txBox="1"/>
          <p:nvPr/>
        </p:nvSpPr>
        <p:spPr>
          <a:xfrm>
            <a:off x="342481" y="1171023"/>
            <a:ext cx="613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still do similar jobs today?</a:t>
            </a:r>
          </a:p>
        </p:txBody>
      </p:sp>
      <p:graphicFrame>
        <p:nvGraphicFramePr>
          <p:cNvPr id="5" name="Table 28">
            <a:extLst>
              <a:ext uri="{FF2B5EF4-FFF2-40B4-BE49-F238E27FC236}">
                <a16:creationId xmlns:a16="http://schemas.microsoft.com/office/drawing/2014/main" id="{4E1386A6-6A6C-85BB-2E0B-E5FAF1AC9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79689"/>
              </p:ext>
            </p:extLst>
          </p:nvPr>
        </p:nvGraphicFramePr>
        <p:xfrm>
          <a:off x="470202" y="2137499"/>
          <a:ext cx="10564242" cy="44805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516171">
                  <a:extLst>
                    <a:ext uri="{9D8B030D-6E8A-4147-A177-3AD203B41FA5}">
                      <a16:colId xmlns:a16="http://schemas.microsoft.com/office/drawing/2014/main" val="2382263458"/>
                    </a:ext>
                  </a:extLst>
                </a:gridCol>
                <a:gridCol w="1582220">
                  <a:extLst>
                    <a:ext uri="{9D8B030D-6E8A-4147-A177-3AD203B41FA5}">
                      <a16:colId xmlns:a16="http://schemas.microsoft.com/office/drawing/2014/main" val="2151615221"/>
                    </a:ext>
                  </a:extLst>
                </a:gridCol>
                <a:gridCol w="5465851">
                  <a:extLst>
                    <a:ext uri="{9D8B030D-6E8A-4147-A177-3AD203B41FA5}">
                      <a16:colId xmlns:a16="http://schemas.microsoft.com/office/drawing/2014/main" val="4259214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Edwardian 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Done today? </a:t>
                      </a:r>
                    </a:p>
                    <a:p>
                      <a:r>
                        <a:rPr lang="en-GB" b="1" dirty="0">
                          <a:sym typeface="Wingdings" panose="05000000000000000000" pitchFamily="2" charset="2"/>
                        </a:rPr>
                        <a:t> or ×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Modern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1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Smelting ore to make metal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17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Making carts, carriages &amp; vans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89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Manual labour/building work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9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Shop assistant/Delivery person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Waitress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21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Farm work/agriculture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83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236" y="1330578"/>
            <a:ext cx="7919093" cy="4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Source Sans Pro" pitchFamily="34" charset="0"/>
              </a:rPr>
              <a:t>Leisure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270" y="2010720"/>
            <a:ext cx="6530361" cy="4814319"/>
          </a:xfrm>
        </p:spPr>
        <p:txBody>
          <a:bodyPr/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did the Edwardians do for fun?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Do we still do the same kind activities today?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following photographs and then fill in the chart at the end of the photographs, this will help you to assess the evidence.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Examine Char">
            <a:extLst>
              <a:ext uri="{FF2B5EF4-FFF2-40B4-BE49-F238E27FC236}">
                <a16:creationId xmlns:a16="http://schemas.microsoft.com/office/drawing/2014/main" id="{76557EF5-352C-D047-7AB8-615A309C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12497" y="3429000"/>
            <a:ext cx="2959233" cy="2800927"/>
            <a:chOff x="2589126" y="3693234"/>
            <a:chExt cx="3093110" cy="2927642"/>
          </a:xfrm>
        </p:grpSpPr>
        <p:sp>
          <p:nvSpPr>
            <p:cNvPr id="6" name="Washi">
              <a:extLst>
                <a:ext uri="{FF2B5EF4-FFF2-40B4-BE49-F238E27FC236}">
                  <a16:creationId xmlns:a16="http://schemas.microsoft.com/office/drawing/2014/main" id="{5F3A392C-2732-F069-2373-31E95FDFE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2589126" y="3693234"/>
              <a:ext cx="1769427" cy="68103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B9A4D989-BB64-039B-D74A-4DEEACC68A80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2745916" y="3817664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rgbClr val="3F3F3F"/>
                  </a:solidFill>
                  <a:effectLst/>
                  <a:latin typeface="Helvetica" pitchFamily="2" charset="0"/>
                </a:rPr>
                <a:t>Examine</a:t>
              </a:r>
            </a:p>
          </p:txBody>
        </p:sp>
        <p:pic>
          <p:nvPicPr>
            <p:cNvPr id="8" name="Examine-icon" descr="Examine character icon">
              <a:extLst>
                <a:ext uri="{FF2B5EF4-FFF2-40B4-BE49-F238E27FC236}">
                  <a16:creationId xmlns:a16="http://schemas.microsoft.com/office/drawing/2014/main" id="{B97A0788-CE85-ED6C-41C4-84BF5971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9832" y="4072440"/>
              <a:ext cx="2802404" cy="254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40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CF23-0A2B-1894-13C0-0FD00277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Tennis Match, Buckinghamshire – c. 1896 – 1920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group of people playing tennis outside on grass. There is a house in the background and people sitting watching. ">
            <a:extLst>
              <a:ext uri="{FF2B5EF4-FFF2-40B4-BE49-F238E27FC236}">
                <a16:creationId xmlns:a16="http://schemas.microsoft.com/office/drawing/2014/main" id="{0A0953A1-5BFE-81B3-882A-BD259BCD8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0400"/>
          <a:stretch/>
        </p:blipFill>
        <p:spPr>
          <a:xfrm>
            <a:off x="1688951" y="1185739"/>
            <a:ext cx="8046720" cy="5417004"/>
          </a:xfrm>
        </p:spPr>
      </p:pic>
    </p:spTree>
    <p:extLst>
      <p:ext uri="{BB962C8B-B14F-4D97-AF65-F5344CB8AC3E}">
        <p14:creationId xmlns:p14="http://schemas.microsoft.com/office/powerpoint/2010/main" val="347674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3CB9-DB41-831A-BE21-56FACD8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Tennis Match, Buckinghamshire – c. 1896 – 1920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group of people playing tennis outside on grass. There is a house in the background and people sitting watching. ">
            <a:extLst>
              <a:ext uri="{FF2B5EF4-FFF2-40B4-BE49-F238E27FC236}">
                <a16:creationId xmlns:a16="http://schemas.microsoft.com/office/drawing/2014/main" id="{2DC130E6-EA4F-5945-E61E-C5F4EF6D02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852" r="10137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9" name="Picture Placeholder 8" descr="People playing tennis">
            <a:extLst>
              <a:ext uri="{FF2B5EF4-FFF2-40B4-BE49-F238E27FC236}">
                <a16:creationId xmlns:a16="http://schemas.microsoft.com/office/drawing/2014/main" id="{72AEABAA-E2EF-942F-3DB1-C98E3AAD27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95CF8E-5ADF-7742-CD6E-4991D3F6A9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58174" cy="414338"/>
          </a:xfrm>
        </p:spPr>
        <p:txBody>
          <a:bodyPr/>
          <a:lstStyle/>
          <a:p>
            <a:r>
              <a:rPr lang="en-GB" dirty="0"/>
              <a:t>People playing tennis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group playing a doubles match of lawn tennis.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2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A647-5D3F-BBA1-4697-7529A2F9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Boating at </a:t>
            </a:r>
            <a:r>
              <a:rPr lang="en-GB" dirty="0" err="1"/>
              <a:t>Biddlesden</a:t>
            </a:r>
            <a:r>
              <a:rPr lang="en-GB" dirty="0"/>
              <a:t> Park House, Buckinghamshire – c. 1896 – 1920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5 women in a rowing boat on the edge of the water. ">
            <a:extLst>
              <a:ext uri="{FF2B5EF4-FFF2-40B4-BE49-F238E27FC236}">
                <a16:creationId xmlns:a16="http://schemas.microsoft.com/office/drawing/2014/main" id="{0AB64D35-1182-DAE6-3240-AD5165C7A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133"/>
          <a:stretch/>
        </p:blipFill>
        <p:spPr>
          <a:xfrm>
            <a:off x="1353699" y="1240937"/>
            <a:ext cx="8620619" cy="5251937"/>
          </a:xfrm>
        </p:spPr>
      </p:pic>
    </p:spTree>
    <p:extLst>
      <p:ext uri="{BB962C8B-B14F-4D97-AF65-F5344CB8AC3E}">
        <p14:creationId xmlns:p14="http://schemas.microsoft.com/office/powerpoint/2010/main" val="396942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6C19EC3-85A2-FEB3-A3C7-E0E85996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Boating at </a:t>
            </a:r>
            <a:r>
              <a:rPr lang="en-GB" dirty="0" err="1"/>
              <a:t>Biddlesden</a:t>
            </a:r>
            <a:r>
              <a:rPr lang="en-GB" dirty="0"/>
              <a:t> Park House, Buckinghamshire – c. 1896 – 1920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Picture Placeholder 9" descr="A black and white photo of 5 women in a rowing boat on the edge of the water. ">
            <a:extLst>
              <a:ext uri="{FF2B5EF4-FFF2-40B4-BE49-F238E27FC236}">
                <a16:creationId xmlns:a16="http://schemas.microsoft.com/office/drawing/2014/main" id="{68A0D3B2-46AC-4DEA-C4DA-6E54FB5E62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324" r="10324"/>
          <a:stretch>
            <a:fillRect/>
          </a:stretch>
        </p:blipFill>
        <p:spPr/>
      </p:pic>
      <p:sp>
        <p:nvSpPr>
          <p:cNvPr id="4" name="Picture Placeholder 3" descr="Ladies in a rowing boat ">
            <a:extLst>
              <a:ext uri="{FF2B5EF4-FFF2-40B4-BE49-F238E27FC236}">
                <a16:creationId xmlns:a16="http://schemas.microsoft.com/office/drawing/2014/main" id="{4874CEB6-2696-75A4-2DF5-017E6C0DBF0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3AA9C-89FA-5967-E2C7-84F3C425D6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90447" cy="414338"/>
          </a:xfrm>
        </p:spPr>
        <p:txBody>
          <a:bodyPr/>
          <a:lstStyle/>
          <a:p>
            <a:r>
              <a:rPr lang="en-GB" dirty="0"/>
              <a:t>Ladies in a rowing boat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ladies in a rowing boat on one of the fishponds at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Biddlesden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 House, while a man in the boat house holds them steady.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2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CDA-5B97-8573-EB28-387A0C4F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Miss </a:t>
            </a:r>
            <a:r>
              <a:rPr lang="en-GB" dirty="0" err="1"/>
              <a:t>Bromleys</a:t>
            </a:r>
            <a:r>
              <a:rPr lang="en-GB" dirty="0"/>
              <a:t>, Byfield, Northamptonshire – September 1904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three women and their bicycles. ">
            <a:extLst>
              <a:ext uri="{FF2B5EF4-FFF2-40B4-BE49-F238E27FC236}">
                <a16:creationId xmlns:a16="http://schemas.microsoft.com/office/drawing/2014/main" id="{4248907D-F812-F4E6-F2CA-E3A10E637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46" b="9972"/>
          <a:stretch/>
        </p:blipFill>
        <p:spPr>
          <a:xfrm>
            <a:off x="1495312" y="1077457"/>
            <a:ext cx="8544113" cy="5415417"/>
          </a:xfrm>
        </p:spPr>
      </p:pic>
    </p:spTree>
    <p:extLst>
      <p:ext uri="{BB962C8B-B14F-4D97-AF65-F5344CB8AC3E}">
        <p14:creationId xmlns:p14="http://schemas.microsoft.com/office/powerpoint/2010/main" val="391059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F613DAD-115D-9C0F-0A15-2DA2B9C5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Miss </a:t>
            </a:r>
            <a:r>
              <a:rPr lang="en-GB" dirty="0" err="1"/>
              <a:t>Bromleys</a:t>
            </a:r>
            <a:r>
              <a:rPr lang="en-GB" dirty="0"/>
              <a:t>, Byfield, Northamptonshire – September 1904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black and white photo of three women and their bicycles. ">
            <a:extLst>
              <a:ext uri="{FF2B5EF4-FFF2-40B4-BE49-F238E27FC236}">
                <a16:creationId xmlns:a16="http://schemas.microsoft.com/office/drawing/2014/main" id="{84029BCA-05AC-D32D-FD73-771BB79040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8966" r="8966"/>
          <a:stretch>
            <a:fillRect/>
          </a:stretch>
        </p:blipFill>
        <p:spPr/>
      </p:pic>
      <p:sp>
        <p:nvSpPr>
          <p:cNvPr id="9" name="Picture Placeholder 8" descr="Three women with bicycles">
            <a:extLst>
              <a:ext uri="{FF2B5EF4-FFF2-40B4-BE49-F238E27FC236}">
                <a16:creationId xmlns:a16="http://schemas.microsoft.com/office/drawing/2014/main" id="{839B90D9-8100-D7B5-6242-773C5A01D84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A2B408-365A-560D-136D-AC564C8F042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101204" cy="414338"/>
          </a:xfrm>
        </p:spPr>
        <p:txBody>
          <a:bodyPr/>
          <a:lstStyle/>
          <a:p>
            <a:r>
              <a:rPr lang="en-GB" dirty="0"/>
              <a:t>Three women with bicycles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three Miss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Bromleys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their bicycles at the side of the road.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81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25A4-A54F-EA50-9103-99D02356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Giles’ Fair, Oxford, Oxfordshire – September 1907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crowds of people with two helter skelter's in the background and a carousel.">
            <a:extLst>
              <a:ext uri="{FF2B5EF4-FFF2-40B4-BE49-F238E27FC236}">
                <a16:creationId xmlns:a16="http://schemas.microsoft.com/office/drawing/2014/main" id="{6978750C-C368-6A87-7A01-41A714F8D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1378" y="1271326"/>
            <a:ext cx="6938681" cy="5356662"/>
          </a:xfrm>
        </p:spPr>
      </p:pic>
    </p:spTree>
    <p:extLst>
      <p:ext uri="{BB962C8B-B14F-4D97-AF65-F5344CB8AC3E}">
        <p14:creationId xmlns:p14="http://schemas.microsoft.com/office/powerpoint/2010/main" val="636896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3CB9-DB41-831A-BE21-56FACD8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 Giles’ Fair, Oxford, </a:t>
            </a:r>
            <a:r>
              <a:rPr lang="en-US" dirty="0" err="1"/>
              <a:t>Oxfordshire</a:t>
            </a:r>
            <a:r>
              <a:rPr lang="en-US" dirty="0"/>
              <a:t> – September 1907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black and white photo of crowds of people with two helter skelter's in the background and a carousel.">
            <a:extLst>
              <a:ext uri="{FF2B5EF4-FFF2-40B4-BE49-F238E27FC236}">
                <a16:creationId xmlns:a16="http://schemas.microsoft.com/office/drawing/2014/main" id="{CA9D3899-1CD4-11F6-3F7A-655AA17C71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326" r="6326"/>
          <a:stretch>
            <a:fillRect/>
          </a:stretch>
        </p:blipFill>
        <p:spPr>
          <a:xfrm>
            <a:off x="276867" y="1156947"/>
            <a:ext cx="4632984" cy="4093986"/>
          </a:xfrm>
        </p:spPr>
      </p:pic>
      <p:sp>
        <p:nvSpPr>
          <p:cNvPr id="9" name="Picture Placeholder 8" descr="St Giles’ Fair, Oxford">
            <a:extLst>
              <a:ext uri="{FF2B5EF4-FFF2-40B4-BE49-F238E27FC236}">
                <a16:creationId xmlns:a16="http://schemas.microsoft.com/office/drawing/2014/main" id="{42E2CC96-BF9D-7564-0528-1E24FC9F07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F74B72-0985-E20B-BE22-AE36170966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79689" cy="414338"/>
          </a:xfrm>
        </p:spPr>
        <p:txBody>
          <a:bodyPr/>
          <a:lstStyle/>
          <a:p>
            <a:r>
              <a:rPr lang="en-GB" dirty="0"/>
              <a:t>St Giles’ Fair, Oxford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‘Collins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Helter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Skelters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standing in St Giles' during the annual fair held at the beginning of September, with a large crowd gathered outside.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0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80609" y="1325205"/>
            <a:ext cx="8053803" cy="4486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Were the Edwardians like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115" y="2043681"/>
            <a:ext cx="7351769" cy="3070760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Edwardian period covers the years after the death of Queen Victoria (1901) and up to the start of the First World War (1914).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is called ‘Edwardian’ because for much of the period the country was ruled by King Edward VII (1901-1910).</a:t>
            </a:r>
          </a:p>
        </p:txBody>
      </p:sp>
    </p:spTree>
    <p:extLst>
      <p:ext uri="{BB962C8B-B14F-4D97-AF65-F5344CB8AC3E}">
        <p14:creationId xmlns:p14="http://schemas.microsoft.com/office/powerpoint/2010/main" val="2520126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458E-67C4-1B2A-C5C1-60560011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Giles’ Fair, Oxford, Oxfordshire – September 1909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man and 4 women performing in front of a crowd at a fair. ">
            <a:extLst>
              <a:ext uri="{FF2B5EF4-FFF2-40B4-BE49-F238E27FC236}">
                <a16:creationId xmlns:a16="http://schemas.microsoft.com/office/drawing/2014/main" id="{D9719AE4-FDE4-DADB-56B7-F8F41B54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268" y="1470025"/>
            <a:ext cx="6545851" cy="5022850"/>
          </a:xfrm>
        </p:spPr>
      </p:pic>
    </p:spTree>
    <p:extLst>
      <p:ext uri="{BB962C8B-B14F-4D97-AF65-F5344CB8AC3E}">
        <p14:creationId xmlns:p14="http://schemas.microsoft.com/office/powerpoint/2010/main" val="311585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3CB9-DB41-831A-BE21-56FACD8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 Giles’ Fair, Oxford, </a:t>
            </a:r>
            <a:r>
              <a:rPr lang="en-US" dirty="0" err="1"/>
              <a:t>Oxfordshire</a:t>
            </a:r>
            <a:r>
              <a:rPr lang="en-US" dirty="0"/>
              <a:t> – September 1909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black and white photo of a man and 4 women performing in front of a crowd at a fair. ">
            <a:extLst>
              <a:ext uri="{FF2B5EF4-FFF2-40B4-BE49-F238E27FC236}">
                <a16:creationId xmlns:a16="http://schemas.microsoft.com/office/drawing/2014/main" id="{24B82742-4E3C-FD1A-157E-9416891064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590" r="6590"/>
          <a:stretch>
            <a:fillRect/>
          </a:stretch>
        </p:blipFill>
        <p:spPr/>
      </p:pic>
      <p:sp>
        <p:nvSpPr>
          <p:cNvPr id="9" name="Picture Placeholder 8" descr="Four female wrestlers">
            <a:extLst>
              <a:ext uri="{FF2B5EF4-FFF2-40B4-BE49-F238E27FC236}">
                <a16:creationId xmlns:a16="http://schemas.microsoft.com/office/drawing/2014/main" id="{CE55B91E-354B-D3E1-14B1-656F5C310D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875DE2-A296-DD7D-18E7-DB34C72EB6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79689" cy="414338"/>
          </a:xfrm>
        </p:spPr>
        <p:txBody>
          <a:bodyPr/>
          <a:lstStyle/>
          <a:p>
            <a:r>
              <a:rPr lang="en-GB" dirty="0"/>
              <a:t>Four female wrestlers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female wrestlers, posing outside their stall at St Giles' Fair. 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owner of the stall is advertising to the crowd to pay to come in and watch them wrestle.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30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415-D59E-C9EA-0CB5-8828F226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Burnham-on-Sea, Somerset – 1909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children in the sea and lots of other people on the beach in the background. There are buildings along the sea front. ">
            <a:extLst>
              <a:ext uri="{FF2B5EF4-FFF2-40B4-BE49-F238E27FC236}">
                <a16:creationId xmlns:a16="http://schemas.microsoft.com/office/drawing/2014/main" id="{691B2ED7-7D31-C7B5-BA92-67ACA9C4B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992"/>
          <a:stretch/>
        </p:blipFill>
        <p:spPr>
          <a:xfrm>
            <a:off x="1313285" y="1215386"/>
            <a:ext cx="9067845" cy="5307072"/>
          </a:xfrm>
        </p:spPr>
      </p:pic>
    </p:spTree>
    <p:extLst>
      <p:ext uri="{BB962C8B-B14F-4D97-AF65-F5344CB8AC3E}">
        <p14:creationId xmlns:p14="http://schemas.microsoft.com/office/powerpoint/2010/main" val="3169801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3CB9-DB41-831A-BE21-56FACD8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Burnham-on-Sea, Somerset – 1909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black and white photo of children in the sea and lots of other people on the beach in the background. There are buildings along the sea front. ">
            <a:extLst>
              <a:ext uri="{FF2B5EF4-FFF2-40B4-BE49-F238E27FC236}">
                <a16:creationId xmlns:a16="http://schemas.microsoft.com/office/drawing/2014/main" id="{7D0B27AF-7028-61A4-E987-F2751B2DAC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005" r="7005"/>
          <a:stretch>
            <a:fillRect/>
          </a:stretch>
        </p:blipFill>
        <p:spPr/>
      </p:pic>
      <p:sp>
        <p:nvSpPr>
          <p:cNvPr id="9" name="Picture Placeholder 8" descr="Children playing in the sea">
            <a:extLst>
              <a:ext uri="{FF2B5EF4-FFF2-40B4-BE49-F238E27FC236}">
                <a16:creationId xmlns:a16="http://schemas.microsoft.com/office/drawing/2014/main" id="{7BD2E89D-D436-957F-6A96-BF94E5DBC26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2D666A-784D-157A-6855-07C19335C6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68931" cy="414338"/>
          </a:xfrm>
        </p:spPr>
        <p:txBody>
          <a:bodyPr/>
          <a:lstStyle/>
          <a:p>
            <a:r>
              <a:rPr lang="en-GB" dirty="0"/>
              <a:t>Children playing in the sea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hese children are paddling in the sea. Bathing huts can be seen parked further up the beach.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50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74CF-6045-18B3-1DD2-B9F5D3A3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Chart: Leisure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42A9B3C8-17DF-257E-EB10-F3AE9A86693B}"/>
              </a:ext>
            </a:extLst>
          </p:cNvPr>
          <p:cNvSpPr txBox="1">
            <a:spLocks/>
          </p:cNvSpPr>
          <p:nvPr/>
        </p:nvSpPr>
        <p:spPr>
          <a:xfrm>
            <a:off x="3062090" y="451418"/>
            <a:ext cx="8140232" cy="579689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try to fill in the chart below &amp; discuss your answers (You may need to research some of your answers in books or on the internet)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187F2-1A10-1CED-AB7D-FB09203C7860}"/>
              </a:ext>
            </a:extLst>
          </p:cNvPr>
          <p:cNvSpPr txBox="1"/>
          <p:nvPr/>
        </p:nvSpPr>
        <p:spPr>
          <a:xfrm>
            <a:off x="342480" y="1171023"/>
            <a:ext cx="7932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still do similar leisure activities today?</a:t>
            </a:r>
          </a:p>
        </p:txBody>
      </p:sp>
      <p:graphicFrame>
        <p:nvGraphicFramePr>
          <p:cNvPr id="5" name="Table 28">
            <a:extLst>
              <a:ext uri="{FF2B5EF4-FFF2-40B4-BE49-F238E27FC236}">
                <a16:creationId xmlns:a16="http://schemas.microsoft.com/office/drawing/2014/main" id="{4E1386A6-6A6C-85BB-2E0B-E5FAF1AC9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38588"/>
              </p:ext>
            </p:extLst>
          </p:nvPr>
        </p:nvGraphicFramePr>
        <p:xfrm>
          <a:off x="470202" y="2137499"/>
          <a:ext cx="10564242" cy="44805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516171">
                  <a:extLst>
                    <a:ext uri="{9D8B030D-6E8A-4147-A177-3AD203B41FA5}">
                      <a16:colId xmlns:a16="http://schemas.microsoft.com/office/drawing/2014/main" val="2382263458"/>
                    </a:ext>
                  </a:extLst>
                </a:gridCol>
                <a:gridCol w="1613043">
                  <a:extLst>
                    <a:ext uri="{9D8B030D-6E8A-4147-A177-3AD203B41FA5}">
                      <a16:colId xmlns:a16="http://schemas.microsoft.com/office/drawing/2014/main" val="2151615221"/>
                    </a:ext>
                  </a:extLst>
                </a:gridCol>
                <a:gridCol w="5435028">
                  <a:extLst>
                    <a:ext uri="{9D8B030D-6E8A-4147-A177-3AD203B41FA5}">
                      <a16:colId xmlns:a16="http://schemas.microsoft.com/office/drawing/2014/main" val="4259214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Edwardian 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Done today? </a:t>
                      </a:r>
                    </a:p>
                    <a:p>
                      <a:r>
                        <a:rPr lang="en-GB" b="1" dirty="0">
                          <a:sym typeface="Wingdings" panose="05000000000000000000" pitchFamily="2" charset="2"/>
                        </a:rPr>
                        <a:t> or ×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Modern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1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Playing tennis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17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Boating / Boat rides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89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Riding bikes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9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Fairground rides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Fairground shows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21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Playing on the beach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98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236" y="1330578"/>
            <a:ext cx="7919093" cy="4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Source Sans Pro" pitchFamily="34" charset="0"/>
              </a:rPr>
              <a:t>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001" y="1894343"/>
            <a:ext cx="6531156" cy="3633080"/>
          </a:xfrm>
        </p:spPr>
        <p:txBody>
          <a:bodyPr/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How did the Edwardians travel?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Do we still use the same kind of transport today?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following photographs and then fill in the chart at the end of the photographs, this will help you to assess the evidence.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Examine Char">
            <a:extLst>
              <a:ext uri="{FF2B5EF4-FFF2-40B4-BE49-F238E27FC236}">
                <a16:creationId xmlns:a16="http://schemas.microsoft.com/office/drawing/2014/main" id="{76557EF5-352C-D047-7AB8-615A309C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12497" y="3429000"/>
            <a:ext cx="2959233" cy="2800927"/>
            <a:chOff x="2589126" y="3693234"/>
            <a:chExt cx="3093110" cy="2927642"/>
          </a:xfrm>
        </p:grpSpPr>
        <p:sp>
          <p:nvSpPr>
            <p:cNvPr id="6" name="Washi">
              <a:extLst>
                <a:ext uri="{FF2B5EF4-FFF2-40B4-BE49-F238E27FC236}">
                  <a16:creationId xmlns:a16="http://schemas.microsoft.com/office/drawing/2014/main" id="{5F3A392C-2732-F069-2373-31E95FDFE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2589126" y="3693234"/>
              <a:ext cx="1769427" cy="68103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B9A4D989-BB64-039B-D74A-4DEEACC68A80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2745916" y="3817664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rgbClr val="3F3F3F"/>
                  </a:solidFill>
                  <a:effectLst/>
                  <a:latin typeface="Helvetica" pitchFamily="2" charset="0"/>
                </a:rPr>
                <a:t>Examine</a:t>
              </a:r>
            </a:p>
          </p:txBody>
        </p:sp>
        <p:pic>
          <p:nvPicPr>
            <p:cNvPr id="8" name="Examine-icon" descr="Examine character icon">
              <a:extLst>
                <a:ext uri="{FF2B5EF4-FFF2-40B4-BE49-F238E27FC236}">
                  <a16:creationId xmlns:a16="http://schemas.microsoft.com/office/drawing/2014/main" id="{B97A0788-CE85-ED6C-41C4-84BF5971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9832" y="4072440"/>
              <a:ext cx="2802404" cy="254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65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04E0-7FAB-26FE-997C-4CBA6321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Street, Oxford, Oxfordshire – c. 1905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two trams being pulled by horses in the middle of a cobbled street. There are men driving them and hanging off the back.">
            <a:extLst>
              <a:ext uri="{FF2B5EF4-FFF2-40B4-BE49-F238E27FC236}">
                <a16:creationId xmlns:a16="http://schemas.microsoft.com/office/drawing/2014/main" id="{79B8B560-2F66-28A7-F299-C2AAF2C8F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4898"/>
          <a:stretch/>
        </p:blipFill>
        <p:spPr>
          <a:xfrm>
            <a:off x="1807285" y="1161444"/>
            <a:ext cx="8107937" cy="5331430"/>
          </a:xfrm>
        </p:spPr>
      </p:pic>
    </p:spTree>
    <p:extLst>
      <p:ext uri="{BB962C8B-B14F-4D97-AF65-F5344CB8AC3E}">
        <p14:creationId xmlns:p14="http://schemas.microsoft.com/office/powerpoint/2010/main" val="3268642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B176-9AE5-1F5B-723D-4EAF9AAC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High Street, Oxford, </a:t>
            </a:r>
            <a:r>
              <a:rPr lang="en-US" dirty="0" err="1"/>
              <a:t>Oxfordshire</a:t>
            </a:r>
            <a:r>
              <a:rPr lang="en-US" dirty="0"/>
              <a:t> – c. 1905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horse-drawn trams passing in the street with advertising panels attached to the roofs.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Magdalen Bridge was widened in 1899 by the Oxford Local Board to accommodate horse-drawn trams, but by 1913 motor buses began to appear as well.</a:t>
            </a:r>
          </a:p>
        </p:txBody>
      </p:sp>
      <p:pic>
        <p:nvPicPr>
          <p:cNvPr id="9" name="Picture Placeholder 8" descr="A black and white photo of two trams being pulled by horses in the middle of a cobbled street. There are men driving them and hanging off the back.">
            <a:extLst>
              <a:ext uri="{FF2B5EF4-FFF2-40B4-BE49-F238E27FC236}">
                <a16:creationId xmlns:a16="http://schemas.microsoft.com/office/drawing/2014/main" id="{51FEB041-B8C1-5F49-6465-916ACB137D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288" r="6288"/>
          <a:stretch/>
        </p:blipFill>
        <p:spPr>
          <a:xfrm>
            <a:off x="6583284" y="1075414"/>
            <a:ext cx="4632984" cy="4093986"/>
          </a:xfrm>
        </p:spPr>
      </p:pic>
      <p:sp>
        <p:nvSpPr>
          <p:cNvPr id="7" name="Picture Placeholder 6" descr="Two horse-drawn trams ">
            <a:extLst>
              <a:ext uri="{FF2B5EF4-FFF2-40B4-BE49-F238E27FC236}">
                <a16:creationId xmlns:a16="http://schemas.microsoft.com/office/drawing/2014/main" id="{EFCFD9A1-501D-95E8-FEFA-3D902619982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B70804-7544-4124-9D30-87A022B5F9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011928" cy="414338"/>
          </a:xfrm>
        </p:spPr>
        <p:txBody>
          <a:bodyPr/>
          <a:lstStyle/>
          <a:p>
            <a:r>
              <a:rPr lang="en-GB" dirty="0"/>
              <a:t>Two horse-drawn trams </a:t>
            </a:r>
          </a:p>
        </p:txBody>
      </p:sp>
    </p:spTree>
    <p:extLst>
      <p:ext uri="{BB962C8B-B14F-4D97-AF65-F5344CB8AC3E}">
        <p14:creationId xmlns:p14="http://schemas.microsoft.com/office/powerpoint/2010/main" val="3236872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F6D5-C136-C8ED-D954-ECB329B7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Marine Parade, Great Yarmouth, Norfolk – 1904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wide street with trams and people. ">
            <a:extLst>
              <a:ext uri="{FF2B5EF4-FFF2-40B4-BE49-F238E27FC236}">
                <a16:creationId xmlns:a16="http://schemas.microsoft.com/office/drawing/2014/main" id="{33D8B225-ADFF-0CF9-44A4-74C6F6D9E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887" b="19410"/>
          <a:stretch/>
        </p:blipFill>
        <p:spPr>
          <a:xfrm>
            <a:off x="1175624" y="1248212"/>
            <a:ext cx="9262182" cy="5244662"/>
          </a:xfrm>
        </p:spPr>
      </p:pic>
    </p:spTree>
    <p:extLst>
      <p:ext uri="{BB962C8B-B14F-4D97-AF65-F5344CB8AC3E}">
        <p14:creationId xmlns:p14="http://schemas.microsoft.com/office/powerpoint/2010/main" val="1180270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B176-9AE5-1F5B-723D-4EAF9AAC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Marine Parade, Great Yarmouth, Norfolk – 1904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Marine Parade runs behind the beach and is crowded with tourists. All of them are wearing much more formal clothing than modern tourists would.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electric trams ran between the two piers and into the town, you can see the overhead cables. The first  electric tram in Yarmouth ran in 1902.</a:t>
            </a:r>
          </a:p>
        </p:txBody>
      </p:sp>
      <p:pic>
        <p:nvPicPr>
          <p:cNvPr id="9" name="Picture Placeholder 8" descr="A black and white photo of a wide street with trams and people. ">
            <a:extLst>
              <a:ext uri="{FF2B5EF4-FFF2-40B4-BE49-F238E27FC236}">
                <a16:creationId xmlns:a16="http://schemas.microsoft.com/office/drawing/2014/main" id="{31FF180A-210B-8231-72D0-5699ACFCD5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118" r="7118"/>
          <a:stretch>
            <a:fillRect/>
          </a:stretch>
        </p:blipFill>
        <p:spPr/>
      </p:pic>
      <p:sp>
        <p:nvSpPr>
          <p:cNvPr id="7" name="Picture Placeholder 6" descr="Marine Parade, Great Yarmouth">
            <a:extLst>
              <a:ext uri="{FF2B5EF4-FFF2-40B4-BE49-F238E27FC236}">
                <a16:creationId xmlns:a16="http://schemas.microsoft.com/office/drawing/2014/main" id="{440E62FC-DB37-C7EA-2E5B-9FA0955857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CE530-E072-966D-B39F-2E6D0B126D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84546" y="5672518"/>
            <a:ext cx="2830459" cy="414338"/>
          </a:xfrm>
        </p:spPr>
        <p:txBody>
          <a:bodyPr/>
          <a:lstStyle/>
          <a:p>
            <a:r>
              <a:rPr lang="en-GB" dirty="0"/>
              <a:t>Marine Parade, Great Yarmouth</a:t>
            </a:r>
          </a:p>
        </p:txBody>
      </p:sp>
    </p:spTree>
    <p:extLst>
      <p:ext uri="{BB962C8B-B14F-4D97-AF65-F5344CB8AC3E}">
        <p14:creationId xmlns:p14="http://schemas.microsoft.com/office/powerpoint/2010/main" val="2018287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80609" y="1325204"/>
            <a:ext cx="8053803" cy="4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>
                <a:latin typeface="Source Sans Pro" pitchFamily="34" charset="0"/>
              </a:rPr>
              <a:t>What was Edwardian life </a:t>
            </a:r>
            <a:r>
              <a:rPr lang="en-GB" sz="3200" u="sng" dirty="0">
                <a:latin typeface="Source Sans Pro" pitchFamily="34" charset="0"/>
              </a:rPr>
              <a:t>really</a:t>
            </a:r>
            <a:r>
              <a:rPr lang="en-GB" sz="3200" dirty="0">
                <a:latin typeface="Source Sans Pro" pitchFamily="34" charset="0"/>
              </a:rPr>
              <a:t> like and how does it compare with life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115" y="2043680"/>
            <a:ext cx="7351769" cy="4814319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through the following photographs and fill in the charts to help you assess the evidence and come to your own conclusions.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photographs are divided into 4 groups: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Leisure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Childhood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 can look at them all or split into teams.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Examine Char">
            <a:extLst>
              <a:ext uri="{FF2B5EF4-FFF2-40B4-BE49-F238E27FC236}">
                <a16:creationId xmlns:a16="http://schemas.microsoft.com/office/drawing/2014/main" id="{76557EF5-352C-D047-7AB8-615A309C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5329" y="3732363"/>
            <a:ext cx="3093110" cy="2927642"/>
            <a:chOff x="2589126" y="3693234"/>
            <a:chExt cx="3093110" cy="2927642"/>
          </a:xfrm>
        </p:grpSpPr>
        <p:sp>
          <p:nvSpPr>
            <p:cNvPr id="6" name="Washi">
              <a:extLst>
                <a:ext uri="{FF2B5EF4-FFF2-40B4-BE49-F238E27FC236}">
                  <a16:creationId xmlns:a16="http://schemas.microsoft.com/office/drawing/2014/main" id="{5F3A392C-2732-F069-2373-31E95FDFE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2589126" y="3693234"/>
              <a:ext cx="1769427" cy="68103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B9A4D989-BB64-039B-D74A-4DEEACC68A80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2745916" y="3817664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rgbClr val="3F3F3F"/>
                  </a:solidFill>
                  <a:effectLst/>
                  <a:latin typeface="Helvetica" pitchFamily="2" charset="0"/>
                </a:rPr>
                <a:t>Examine</a:t>
              </a:r>
            </a:p>
          </p:txBody>
        </p:sp>
        <p:pic>
          <p:nvPicPr>
            <p:cNvPr id="8" name="Examine-icon" descr="Examine character icon">
              <a:extLst>
                <a:ext uri="{FF2B5EF4-FFF2-40B4-BE49-F238E27FC236}">
                  <a16:creationId xmlns:a16="http://schemas.microsoft.com/office/drawing/2014/main" id="{B97A0788-CE85-ED6C-41C4-84BF5971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9832" y="4072440"/>
              <a:ext cx="2802404" cy="254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9861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2FB7-05D5-1373-07D6-BE6C3D23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‘Royal Blue’ horse omnibus, London – August 1912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n omnibus (double decker carriage pulled by a horse)there are men on top and shops in the background.">
            <a:extLst>
              <a:ext uri="{FF2B5EF4-FFF2-40B4-BE49-F238E27FC236}">
                <a16:creationId xmlns:a16="http://schemas.microsoft.com/office/drawing/2014/main" id="{4EF15882-B7F7-CAE8-57C3-0BF74A665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6611"/>
          <a:stretch/>
        </p:blipFill>
        <p:spPr>
          <a:xfrm>
            <a:off x="1703197" y="1175015"/>
            <a:ext cx="8376333" cy="5317859"/>
          </a:xfrm>
        </p:spPr>
      </p:pic>
    </p:spTree>
    <p:extLst>
      <p:ext uri="{BB962C8B-B14F-4D97-AF65-F5344CB8AC3E}">
        <p14:creationId xmlns:p14="http://schemas.microsoft.com/office/powerpoint/2010/main" val="2621307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B176-9AE5-1F5B-723D-4EAF9AAC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‘Royal Blue’ horse omnibus, London – August 1912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'Royal Blue' horse omnibus outside 5-9 Euston Road. The bus carries route information and an advert for Selfridge’s.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shops behind, including Boots the Chemist, Stewart &amp; Wright's Cocoa Rooms and the Northumberland Hotel, are covered in advertisements.</a:t>
            </a:r>
          </a:p>
        </p:txBody>
      </p:sp>
      <p:pic>
        <p:nvPicPr>
          <p:cNvPr id="9" name="Picture Placeholder 8" descr="A black and white photo of an omnibus (double decker carriage pulled by a horse)there are men on top and shops in the background.">
            <a:extLst>
              <a:ext uri="{FF2B5EF4-FFF2-40B4-BE49-F238E27FC236}">
                <a16:creationId xmlns:a16="http://schemas.microsoft.com/office/drawing/2014/main" id="{364687FA-C796-655A-E17B-F5EAC40992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930" r="6930"/>
          <a:stretch>
            <a:fillRect/>
          </a:stretch>
        </p:blipFill>
        <p:spPr/>
      </p:pic>
      <p:sp>
        <p:nvSpPr>
          <p:cNvPr id="7" name="Picture Placeholder 6" descr="'Royal Blue' horse omnibus ">
            <a:extLst>
              <a:ext uri="{FF2B5EF4-FFF2-40B4-BE49-F238E27FC236}">
                <a16:creationId xmlns:a16="http://schemas.microsoft.com/office/drawing/2014/main" id="{C0ABAD52-630F-9787-917C-DCD6A445E6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64EF27-9F9C-1271-EBEC-5735CB0941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5" y="5672519"/>
            <a:ext cx="3119505" cy="414338"/>
          </a:xfrm>
        </p:spPr>
        <p:txBody>
          <a:bodyPr/>
          <a:lstStyle/>
          <a:p>
            <a:r>
              <a:rPr lang="en-GB" dirty="0"/>
              <a:t>'Royal Blue' horse omnibus </a:t>
            </a:r>
          </a:p>
        </p:txBody>
      </p:sp>
    </p:spTree>
    <p:extLst>
      <p:ext uri="{BB962C8B-B14F-4D97-AF65-F5344CB8AC3E}">
        <p14:creationId xmlns:p14="http://schemas.microsoft.com/office/powerpoint/2010/main" val="3529168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6FC5-718F-C8B0-A3E4-E02396DC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Omnibus at Cross Lanes, </a:t>
            </a:r>
            <a:r>
              <a:rPr lang="en-GB" dirty="0" err="1"/>
              <a:t>Cury</a:t>
            </a:r>
            <a:r>
              <a:rPr lang="en-GB" dirty="0"/>
              <a:t>, Cornwall – 1910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motorised omnibus going along a country road. There is a man standing next to a horse-drawn cart.">
            <a:extLst>
              <a:ext uri="{FF2B5EF4-FFF2-40B4-BE49-F238E27FC236}">
                <a16:creationId xmlns:a16="http://schemas.microsoft.com/office/drawing/2014/main" id="{DE601F6F-9440-03CC-4567-22B5D8B5C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498" b="15969"/>
          <a:stretch/>
        </p:blipFill>
        <p:spPr>
          <a:xfrm>
            <a:off x="1054250" y="1189200"/>
            <a:ext cx="9521736" cy="5303674"/>
          </a:xfrm>
        </p:spPr>
      </p:pic>
    </p:spTree>
    <p:extLst>
      <p:ext uri="{BB962C8B-B14F-4D97-AF65-F5344CB8AC3E}">
        <p14:creationId xmlns:p14="http://schemas.microsoft.com/office/powerpoint/2010/main" val="4077124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B176-9AE5-1F5B-723D-4EAF9AAC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Omnibus at Cross Lanes, </a:t>
            </a:r>
            <a:r>
              <a:rPr lang="en-US" dirty="0" err="1"/>
              <a:t>Cury</a:t>
            </a:r>
            <a:r>
              <a:rPr lang="en-US" dirty="0"/>
              <a:t>, Cornwall – 1910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view of a bus with an open drivers compartment at the front.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conductor can be seen at the back of the bus in a white coat with his ticket machine over his shoulder. It is passing a horse and cart on the other side of the road - the horse appears to be eating the hedge!</a:t>
            </a:r>
          </a:p>
        </p:txBody>
      </p:sp>
      <p:pic>
        <p:nvPicPr>
          <p:cNvPr id="9" name="Picture Placeholder 8" descr="A black and white photo of a motorised omnibus going along a country road. There is a man standing next to a horse-drawn cart">
            <a:extLst>
              <a:ext uri="{FF2B5EF4-FFF2-40B4-BE49-F238E27FC236}">
                <a16:creationId xmlns:a16="http://schemas.microsoft.com/office/drawing/2014/main" id="{5E0DAF63-3778-1A26-E167-135C347F28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722" r="7722"/>
          <a:stretch>
            <a:fillRect/>
          </a:stretch>
        </p:blipFill>
        <p:spPr/>
      </p:pic>
      <p:sp>
        <p:nvSpPr>
          <p:cNvPr id="7" name="Picture Placeholder 6" descr="Omnibus at Cross Lanes">
            <a:extLst>
              <a:ext uri="{FF2B5EF4-FFF2-40B4-BE49-F238E27FC236}">
                <a16:creationId xmlns:a16="http://schemas.microsoft.com/office/drawing/2014/main" id="{9F5A33D9-46BA-6777-2ECA-CCCD6B6656D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F2FDF4-E81E-E08D-C762-C86EA89792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119505" cy="414338"/>
          </a:xfrm>
        </p:spPr>
        <p:txBody>
          <a:bodyPr/>
          <a:lstStyle/>
          <a:p>
            <a:r>
              <a:rPr lang="en-US" dirty="0"/>
              <a:t>Omnibus at Cross Lanes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8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EEDB-8F3C-978E-C49F-6EA5DECB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Car lift at Mitchell’s Motors, Wardour Street, London – August 1907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man with a moustache and a flat cap sitting in an old fashioned open top car.">
            <a:extLst>
              <a:ext uri="{FF2B5EF4-FFF2-40B4-BE49-F238E27FC236}">
                <a16:creationId xmlns:a16="http://schemas.microsoft.com/office/drawing/2014/main" id="{FEA677F4-2D55-3BF7-8550-7FBA2F602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5925" y="1034374"/>
            <a:ext cx="6744439" cy="5458500"/>
          </a:xfrm>
        </p:spPr>
      </p:pic>
    </p:spTree>
    <p:extLst>
      <p:ext uri="{BB962C8B-B14F-4D97-AF65-F5344CB8AC3E}">
        <p14:creationId xmlns:p14="http://schemas.microsoft.com/office/powerpoint/2010/main" val="1199460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A05EB2A-D685-8267-4D40-63C156FA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Car lift at Mitchell’s Motors, Wardour Street, London – August 1907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chauffeur sits in an early Rolls Royce car in the car lift at the Mitchell Motor Company in Wardour Street.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Lifts are still used today in preference to ramps where parking space is at a premium.</a:t>
            </a:r>
          </a:p>
        </p:txBody>
      </p:sp>
      <p:pic>
        <p:nvPicPr>
          <p:cNvPr id="9" name="Picture Placeholder 8" descr="A black and white photo of a man with a moustache and a flat cap sitting in an old fashioned open top car.">
            <a:extLst>
              <a:ext uri="{FF2B5EF4-FFF2-40B4-BE49-F238E27FC236}">
                <a16:creationId xmlns:a16="http://schemas.microsoft.com/office/drawing/2014/main" id="{452218C2-6ED8-F49D-4C45-4FE782AE8F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214" r="4214"/>
          <a:stretch>
            <a:fillRect/>
          </a:stretch>
        </p:blipFill>
        <p:spPr/>
      </p:pic>
      <p:sp>
        <p:nvSpPr>
          <p:cNvPr id="7" name="Picture Placeholder 6" descr="Car lift at Mitchell’s Motors">
            <a:extLst>
              <a:ext uri="{FF2B5EF4-FFF2-40B4-BE49-F238E27FC236}">
                <a16:creationId xmlns:a16="http://schemas.microsoft.com/office/drawing/2014/main" id="{2C2AD002-3DDB-B470-88B5-848FCF5166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83503B-0F4F-D583-EA95-14B0D2EC34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097989" cy="414338"/>
          </a:xfrm>
        </p:spPr>
        <p:txBody>
          <a:bodyPr/>
          <a:lstStyle/>
          <a:p>
            <a:r>
              <a:rPr lang="en-GB" dirty="0"/>
              <a:t>Car lift at Mitchell’s Motors</a:t>
            </a:r>
          </a:p>
        </p:txBody>
      </p:sp>
    </p:spTree>
    <p:extLst>
      <p:ext uri="{BB962C8B-B14F-4D97-AF65-F5344CB8AC3E}">
        <p14:creationId xmlns:p14="http://schemas.microsoft.com/office/powerpoint/2010/main" val="2574824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3410-01AD-085E-E7D8-3CA74B09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Carpenter’s Arms, Boughton, Northamptonshire – c. 1896-1920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street, there are a row of houses with a pub on the end, and a few adults and children outside. Someone has a bicycle and there is also a horse drawn cart">
            <a:extLst>
              <a:ext uri="{FF2B5EF4-FFF2-40B4-BE49-F238E27FC236}">
                <a16:creationId xmlns:a16="http://schemas.microsoft.com/office/drawing/2014/main" id="{B0856D52-E34D-B46C-ED5D-D56D5DD1D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262"/>
          <a:stretch/>
        </p:blipFill>
        <p:spPr>
          <a:xfrm>
            <a:off x="2129019" y="1075414"/>
            <a:ext cx="7452948" cy="5429308"/>
          </a:xfrm>
        </p:spPr>
      </p:pic>
    </p:spTree>
    <p:extLst>
      <p:ext uri="{BB962C8B-B14F-4D97-AF65-F5344CB8AC3E}">
        <p14:creationId xmlns:p14="http://schemas.microsoft.com/office/powerpoint/2010/main" val="2227108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181E269-DED9-0BC0-C402-0BDFE911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Carpenter’s Arms, Boughton, Northamptonshire – c. 1896-1920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crowd has gathered outside the public house to watch the photographer at work.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two common types of transport, the bicycle and the horse and cart.</a:t>
            </a:r>
          </a:p>
        </p:txBody>
      </p:sp>
      <p:pic>
        <p:nvPicPr>
          <p:cNvPr id="9" name="Picture Placeholder 8" descr="A black and white photo of a street, there are a row of houses with a pub on the end, and a few adults and children outside. Someone has a bicycle and there is also a horse drawn cart.">
            <a:extLst>
              <a:ext uri="{FF2B5EF4-FFF2-40B4-BE49-F238E27FC236}">
                <a16:creationId xmlns:a16="http://schemas.microsoft.com/office/drawing/2014/main" id="{BB6B89CB-FB8C-2738-DDC6-C4A9C88BA6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835" r="7835"/>
          <a:stretch>
            <a:fillRect/>
          </a:stretch>
        </p:blipFill>
        <p:spPr/>
      </p:pic>
      <p:sp>
        <p:nvSpPr>
          <p:cNvPr id="7" name="Picture Placeholder 6" descr="The Carpenter’s Arms, Boughton">
            <a:extLst>
              <a:ext uri="{FF2B5EF4-FFF2-40B4-BE49-F238E27FC236}">
                <a16:creationId xmlns:a16="http://schemas.microsoft.com/office/drawing/2014/main" id="{94CF18E3-14DA-CA41-4240-E9FCCA3ACB7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878674-7A59-3D9E-24F1-31F5F2F3B87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097989" cy="414338"/>
          </a:xfrm>
        </p:spPr>
        <p:txBody>
          <a:bodyPr/>
          <a:lstStyle/>
          <a:p>
            <a:r>
              <a:rPr lang="en-US" dirty="0"/>
              <a:t>The Carpenter’s Arms, Boughton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115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9786-4653-BF0F-4042-E87ED6A6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Bank of England and the Royal Exchange, City of London – 1902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busy London street with grand buildings in the background. The foreground is busy with people, horse-drawn omnibuses and horse and carriages. ">
            <a:extLst>
              <a:ext uri="{FF2B5EF4-FFF2-40B4-BE49-F238E27FC236}">
                <a16:creationId xmlns:a16="http://schemas.microsoft.com/office/drawing/2014/main" id="{3780BC82-AAD5-62B7-57BB-DD1D6CF4F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001"/>
          <a:stretch/>
        </p:blipFill>
        <p:spPr>
          <a:xfrm>
            <a:off x="2366682" y="1075414"/>
            <a:ext cx="6742181" cy="5516836"/>
          </a:xfrm>
        </p:spPr>
      </p:pic>
    </p:spTree>
    <p:extLst>
      <p:ext uri="{BB962C8B-B14F-4D97-AF65-F5344CB8AC3E}">
        <p14:creationId xmlns:p14="http://schemas.microsoft.com/office/powerpoint/2010/main" val="3303151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4B077B0-2533-55CC-9BEB-A460E0A2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Bank of England and the Royal Exchange, City of London – 1902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view of Threadneedle Street crowded with horse omnibuses and other horse-drawn traffic. The Bank of England and the Royal Exchange are both decorated for the coronation of Edward VII.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 delay due to ill health, the King was finally crowned on 9th August 1902. 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(Can you spot the man picking his nose!).</a:t>
            </a:r>
          </a:p>
        </p:txBody>
      </p:sp>
      <p:pic>
        <p:nvPicPr>
          <p:cNvPr id="9" name="Picture Placeholder 8" descr="A black and white photo of a busy London street with grand buildings in the background. The foreground is busy with people, horse-drawn omnibuses and horse and carriages. ">
            <a:extLst>
              <a:ext uri="{FF2B5EF4-FFF2-40B4-BE49-F238E27FC236}">
                <a16:creationId xmlns:a16="http://schemas.microsoft.com/office/drawing/2014/main" id="{703D2868-E29A-F6B3-782C-7A8FC47400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72" r="1272"/>
          <a:stretch>
            <a:fillRect/>
          </a:stretch>
        </p:blipFill>
        <p:spPr/>
      </p:pic>
      <p:sp>
        <p:nvSpPr>
          <p:cNvPr id="7" name="Picture Placeholder 6" descr="Horse-drawn omnibuses">
            <a:extLst>
              <a:ext uri="{FF2B5EF4-FFF2-40B4-BE49-F238E27FC236}">
                <a16:creationId xmlns:a16="http://schemas.microsoft.com/office/drawing/2014/main" id="{E8A9D491-FA9D-C3C6-909D-BE2E9C9EA5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FBD6F5-257A-5C6E-2F1C-103E2EF3DE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3130262" cy="414338"/>
          </a:xfrm>
        </p:spPr>
        <p:txBody>
          <a:bodyPr/>
          <a:lstStyle/>
          <a:p>
            <a:r>
              <a:rPr lang="en-GB" dirty="0"/>
              <a:t>Horse-drawn omnibuses</a:t>
            </a:r>
          </a:p>
        </p:txBody>
      </p:sp>
    </p:spTree>
    <p:extLst>
      <p:ext uri="{BB962C8B-B14F-4D97-AF65-F5344CB8AC3E}">
        <p14:creationId xmlns:p14="http://schemas.microsoft.com/office/powerpoint/2010/main" val="220726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236" y="1330578"/>
            <a:ext cx="7919093" cy="4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Source Sans Pro" pitchFamily="34" charset="0"/>
              </a:rPr>
              <a:t>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270" y="2010720"/>
            <a:ext cx="6530361" cy="4814319"/>
          </a:xfrm>
        </p:spPr>
        <p:txBody>
          <a:bodyPr/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kind of jobs did the Edwardians do?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Do we still do the same kind of jobs today?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following photographs and then fill in the chart at the end of the photographs, this will help you to assess the evidence.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Examine Char">
            <a:extLst>
              <a:ext uri="{FF2B5EF4-FFF2-40B4-BE49-F238E27FC236}">
                <a16:creationId xmlns:a16="http://schemas.microsoft.com/office/drawing/2014/main" id="{76557EF5-352C-D047-7AB8-615A309C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12497" y="3429000"/>
            <a:ext cx="2959233" cy="2800927"/>
            <a:chOff x="2589126" y="3693234"/>
            <a:chExt cx="3093110" cy="2927642"/>
          </a:xfrm>
        </p:grpSpPr>
        <p:sp>
          <p:nvSpPr>
            <p:cNvPr id="6" name="Washi">
              <a:extLst>
                <a:ext uri="{FF2B5EF4-FFF2-40B4-BE49-F238E27FC236}">
                  <a16:creationId xmlns:a16="http://schemas.microsoft.com/office/drawing/2014/main" id="{5F3A392C-2732-F069-2373-31E95FDFE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2589126" y="3693234"/>
              <a:ext cx="1769427" cy="68103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B9A4D989-BB64-039B-D74A-4DEEACC68A80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2745916" y="3817664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rgbClr val="3F3F3F"/>
                  </a:solidFill>
                  <a:effectLst/>
                  <a:latin typeface="Helvetica" pitchFamily="2" charset="0"/>
                </a:rPr>
                <a:t>Examine</a:t>
              </a:r>
            </a:p>
          </p:txBody>
        </p:sp>
        <p:pic>
          <p:nvPicPr>
            <p:cNvPr id="8" name="Examine-icon" descr="Examine character icon">
              <a:extLst>
                <a:ext uri="{FF2B5EF4-FFF2-40B4-BE49-F238E27FC236}">
                  <a16:creationId xmlns:a16="http://schemas.microsoft.com/office/drawing/2014/main" id="{B97A0788-CE85-ED6C-41C4-84BF5971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9832" y="4072440"/>
              <a:ext cx="2802404" cy="254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1531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74CF-6045-18B3-1DD2-B9F5D3A3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Chart: Transport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42A9B3C8-17DF-257E-EB10-F3AE9A86693B}"/>
              </a:ext>
            </a:extLst>
          </p:cNvPr>
          <p:cNvSpPr txBox="1">
            <a:spLocks/>
          </p:cNvSpPr>
          <p:nvPr/>
        </p:nvSpPr>
        <p:spPr>
          <a:xfrm>
            <a:off x="3627620" y="451418"/>
            <a:ext cx="7869836" cy="579689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try to fill in the chart below &amp; discuss your answers (You may need to research some of your answers in books or on the internet)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187F2-1A10-1CED-AB7D-FB09203C7860}"/>
              </a:ext>
            </a:extLst>
          </p:cNvPr>
          <p:cNvSpPr txBox="1"/>
          <p:nvPr/>
        </p:nvSpPr>
        <p:spPr>
          <a:xfrm>
            <a:off x="342480" y="1171023"/>
            <a:ext cx="8501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still use similar types of transport today?</a:t>
            </a:r>
          </a:p>
        </p:txBody>
      </p:sp>
      <p:graphicFrame>
        <p:nvGraphicFramePr>
          <p:cNvPr id="5" name="Table 28">
            <a:extLst>
              <a:ext uri="{FF2B5EF4-FFF2-40B4-BE49-F238E27FC236}">
                <a16:creationId xmlns:a16="http://schemas.microsoft.com/office/drawing/2014/main" id="{4E1386A6-6A6C-85BB-2E0B-E5FAF1AC9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98131"/>
              </p:ext>
            </p:extLst>
          </p:nvPr>
        </p:nvGraphicFramePr>
        <p:xfrm>
          <a:off x="470202" y="2137499"/>
          <a:ext cx="10564242" cy="44805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516171">
                  <a:extLst>
                    <a:ext uri="{9D8B030D-6E8A-4147-A177-3AD203B41FA5}">
                      <a16:colId xmlns:a16="http://schemas.microsoft.com/office/drawing/2014/main" val="2382263458"/>
                    </a:ext>
                  </a:extLst>
                </a:gridCol>
                <a:gridCol w="1613043">
                  <a:extLst>
                    <a:ext uri="{9D8B030D-6E8A-4147-A177-3AD203B41FA5}">
                      <a16:colId xmlns:a16="http://schemas.microsoft.com/office/drawing/2014/main" val="2151615221"/>
                    </a:ext>
                  </a:extLst>
                </a:gridCol>
                <a:gridCol w="5435028">
                  <a:extLst>
                    <a:ext uri="{9D8B030D-6E8A-4147-A177-3AD203B41FA5}">
                      <a16:colId xmlns:a16="http://schemas.microsoft.com/office/drawing/2014/main" val="4259214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Edwardian transport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Done today? </a:t>
                      </a:r>
                    </a:p>
                    <a:p>
                      <a:r>
                        <a:rPr lang="en-GB" b="1" dirty="0">
                          <a:sym typeface="Wingdings" panose="05000000000000000000" pitchFamily="2" charset="2"/>
                        </a:rPr>
                        <a:t> or ×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Modern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1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Horse-drawn Tram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17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Electric Tram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89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Horse-drawn bus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9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Motorised bus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Bicycle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21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Horse &amp; Cart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357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236" y="1330578"/>
            <a:ext cx="7919093" cy="4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Source Sans Pro" pitchFamily="34" charset="0"/>
              </a:rPr>
              <a:t>Childhood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001" y="1894343"/>
            <a:ext cx="6531156" cy="3633080"/>
          </a:xfrm>
        </p:spPr>
        <p:txBody>
          <a:bodyPr/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was it like to be an Edwardian child?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Do YOU still do the same things today?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following photographs and then fill in the chart at the end of the photographs, this will help you to assess the evidence.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Examine Char">
            <a:extLst>
              <a:ext uri="{FF2B5EF4-FFF2-40B4-BE49-F238E27FC236}">
                <a16:creationId xmlns:a16="http://schemas.microsoft.com/office/drawing/2014/main" id="{76557EF5-352C-D047-7AB8-615A309C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12497" y="3429000"/>
            <a:ext cx="2959233" cy="2800927"/>
            <a:chOff x="2589126" y="3693234"/>
            <a:chExt cx="3093110" cy="2927642"/>
          </a:xfrm>
        </p:grpSpPr>
        <p:sp>
          <p:nvSpPr>
            <p:cNvPr id="6" name="Washi">
              <a:extLst>
                <a:ext uri="{FF2B5EF4-FFF2-40B4-BE49-F238E27FC236}">
                  <a16:creationId xmlns:a16="http://schemas.microsoft.com/office/drawing/2014/main" id="{5F3A392C-2732-F069-2373-31E95FDFE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2589126" y="3693234"/>
              <a:ext cx="1769427" cy="68103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B9A4D989-BB64-039B-D74A-4DEEACC68A80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2745916" y="3817664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rgbClr val="3F3F3F"/>
                  </a:solidFill>
                  <a:effectLst/>
                  <a:latin typeface="Helvetica" pitchFamily="2" charset="0"/>
                </a:rPr>
                <a:t>Examine</a:t>
              </a:r>
            </a:p>
          </p:txBody>
        </p:sp>
        <p:pic>
          <p:nvPicPr>
            <p:cNvPr id="8" name="Examine-icon" descr="Examine character icon">
              <a:extLst>
                <a:ext uri="{FF2B5EF4-FFF2-40B4-BE49-F238E27FC236}">
                  <a16:creationId xmlns:a16="http://schemas.microsoft.com/office/drawing/2014/main" id="{B97A0788-CE85-ED6C-41C4-84BF5971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9832" y="4072440"/>
              <a:ext cx="2802404" cy="254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868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F316-EAA7-59C3-9D90-60E56DBE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Charwelton</a:t>
            </a:r>
            <a:r>
              <a:rPr lang="en-GB" dirty="0"/>
              <a:t> Station, </a:t>
            </a:r>
            <a:r>
              <a:rPr lang="en-GB" dirty="0" err="1"/>
              <a:t>Charwelton</a:t>
            </a:r>
            <a:r>
              <a:rPr lang="en-GB" dirty="0"/>
              <a:t>, Northamptonshire – 18 May 1905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children and a few adults on a railway platform.">
            <a:extLst>
              <a:ext uri="{FF2B5EF4-FFF2-40B4-BE49-F238E27FC236}">
                <a16:creationId xmlns:a16="http://schemas.microsoft.com/office/drawing/2014/main" id="{21C8E4DB-4CD7-851A-BD51-569D99539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03"/>
          <a:stretch/>
        </p:blipFill>
        <p:spPr>
          <a:xfrm>
            <a:off x="1764254" y="1104790"/>
            <a:ext cx="7863840" cy="5417668"/>
          </a:xfrm>
        </p:spPr>
      </p:pic>
    </p:spTree>
    <p:extLst>
      <p:ext uri="{BB962C8B-B14F-4D97-AF65-F5344CB8AC3E}">
        <p14:creationId xmlns:p14="http://schemas.microsoft.com/office/powerpoint/2010/main" val="3930647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39CCEBB-8EC1-B05E-D572-C87C60F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Charwelton</a:t>
            </a:r>
            <a:r>
              <a:rPr lang="en-GB" dirty="0"/>
              <a:t> Station, </a:t>
            </a:r>
            <a:r>
              <a:rPr lang="en-GB" dirty="0" err="1"/>
              <a:t>Charwelton</a:t>
            </a:r>
            <a:r>
              <a:rPr lang="en-GB" dirty="0"/>
              <a:t>, Northamptonshire – 18 May 1905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black and white photo of children and a few adults on a railway platform.">
            <a:extLst>
              <a:ext uri="{FF2B5EF4-FFF2-40B4-BE49-F238E27FC236}">
                <a16:creationId xmlns:a16="http://schemas.microsoft.com/office/drawing/2014/main" id="{10087D49-EC55-E474-837B-08EBA1F73C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230" r="9230"/>
          <a:stretch>
            <a:fillRect/>
          </a:stretch>
        </p:blipFill>
        <p:spPr/>
      </p:pic>
      <p:sp>
        <p:nvSpPr>
          <p:cNvPr id="9" name="Picture Placeholder 8" descr="Children at Charwelton Station">
            <a:extLst>
              <a:ext uri="{FF2B5EF4-FFF2-40B4-BE49-F238E27FC236}">
                <a16:creationId xmlns:a16="http://schemas.microsoft.com/office/drawing/2014/main" id="{47668919-4003-9288-1AC3-4D34CB79E2D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8BB0D-6A22-7378-8E92-C21CAD4027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47416" cy="414338"/>
          </a:xfrm>
        </p:spPr>
        <p:txBody>
          <a:bodyPr/>
          <a:lstStyle/>
          <a:p>
            <a:r>
              <a:rPr lang="en-GB" dirty="0"/>
              <a:t>Children at </a:t>
            </a:r>
            <a:r>
              <a:rPr lang="en-GB" dirty="0" err="1"/>
              <a:t>Charwelton</a:t>
            </a:r>
            <a:r>
              <a:rPr lang="en-GB" dirty="0"/>
              <a:t> Station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welcoming party of children, awaiting the arrival of HRH The Duchess of Albany at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Charwelton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railway station.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was the wife of Queen Victoria’s Youngest son, Leopold.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95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C74D7-E049-C33F-CE0F-BAA1B085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153495" cy="710288"/>
          </a:xfrm>
        </p:spPr>
        <p:txBody>
          <a:bodyPr/>
          <a:lstStyle/>
          <a:p>
            <a:r>
              <a:rPr lang="en-GB" dirty="0"/>
              <a:t>Fancy Dress, </a:t>
            </a:r>
            <a:r>
              <a:rPr lang="en-GB" dirty="0" err="1"/>
              <a:t>Hellidon</a:t>
            </a:r>
            <a:r>
              <a:rPr lang="en-GB" dirty="0"/>
              <a:t>, Northamptonshire – c.1896-1920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two boys standing near some trees/bushes and wearing America-Indian outfits and carrying a stick. ">
            <a:extLst>
              <a:ext uri="{FF2B5EF4-FFF2-40B4-BE49-F238E27FC236}">
                <a16:creationId xmlns:a16="http://schemas.microsoft.com/office/drawing/2014/main" id="{8F04541A-A1A3-C31F-264C-511FFFE48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1374" b="4807"/>
          <a:stretch/>
        </p:blipFill>
        <p:spPr>
          <a:xfrm>
            <a:off x="2779491" y="1251402"/>
            <a:ext cx="6011970" cy="5241472"/>
          </a:xfrm>
        </p:spPr>
      </p:pic>
    </p:spTree>
    <p:extLst>
      <p:ext uri="{BB962C8B-B14F-4D97-AF65-F5344CB8AC3E}">
        <p14:creationId xmlns:p14="http://schemas.microsoft.com/office/powerpoint/2010/main" val="6197696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0A664B-ADFA-1222-D673-D7DE7AF8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164253" cy="710288"/>
          </a:xfrm>
        </p:spPr>
        <p:txBody>
          <a:bodyPr/>
          <a:lstStyle/>
          <a:p>
            <a:r>
              <a:rPr lang="en-GB" dirty="0"/>
              <a:t>Fancy Dress, </a:t>
            </a:r>
            <a:r>
              <a:rPr lang="en-GB" dirty="0" err="1"/>
              <a:t>Hellidon</a:t>
            </a:r>
            <a:r>
              <a:rPr lang="en-GB" dirty="0"/>
              <a:t>, Northamptonshire – c.1896-1920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3" name="Picture Placeholder 12" descr="A black and white photo of two boys standing near some trees/bushes and wearing America-Indian outfits and carrying a stick. ">
            <a:extLst>
              <a:ext uri="{FF2B5EF4-FFF2-40B4-BE49-F238E27FC236}">
                <a16:creationId xmlns:a16="http://schemas.microsoft.com/office/drawing/2014/main" id="{18EAD3E3-64D8-2085-AEAF-B4B2FC8CEF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8461" b="6843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11" name="Picture Placeholder 10" descr="Boys in fancy dress">
            <a:extLst>
              <a:ext uri="{FF2B5EF4-FFF2-40B4-BE49-F238E27FC236}">
                <a16:creationId xmlns:a16="http://schemas.microsoft.com/office/drawing/2014/main" id="{E969C897-860C-14F6-37EE-E77804616C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55923F-131F-5218-382D-DE0BF3BAED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111962" cy="414338"/>
          </a:xfrm>
        </p:spPr>
        <p:txBody>
          <a:bodyPr/>
          <a:lstStyle/>
          <a:p>
            <a:r>
              <a:rPr lang="en-GB" dirty="0"/>
              <a:t>Boys in fancy dress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view of two boys dressed as  American Indians.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7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D4F51-5C73-D901-6562-99EA95DC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347133" cy="710288"/>
          </a:xfrm>
        </p:spPr>
        <p:txBody>
          <a:bodyPr/>
          <a:lstStyle/>
          <a:p>
            <a:r>
              <a:rPr lang="en-GB" dirty="0"/>
              <a:t>A family at Monks Risborough, Buckinghamshire – 1904 </a:t>
            </a:r>
            <a:r>
              <a:rPr lang="en-GB" dirty="0">
                <a:solidFill>
                  <a:schemeClr val="bg1"/>
                </a:solidFill>
              </a:rPr>
              <a:t>1</a:t>
            </a:r>
            <a:r>
              <a:rPr lang="en-GB" dirty="0"/>
              <a:t> </a:t>
            </a:r>
          </a:p>
        </p:txBody>
      </p:sp>
      <p:pic>
        <p:nvPicPr>
          <p:cNvPr id="5" name="Content Placeholder 4" descr="A black and white photo of 3 women, 1 man and 4 children posing for a photograph. ">
            <a:extLst>
              <a:ext uri="{FF2B5EF4-FFF2-40B4-BE49-F238E27FC236}">
                <a16:creationId xmlns:a16="http://schemas.microsoft.com/office/drawing/2014/main" id="{5263091F-1117-3218-A35E-EC298A297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74" b="17897"/>
          <a:stretch/>
        </p:blipFill>
        <p:spPr>
          <a:xfrm>
            <a:off x="1290917" y="1180043"/>
            <a:ext cx="8971344" cy="5312831"/>
          </a:xfrm>
        </p:spPr>
      </p:pic>
    </p:spTree>
    <p:extLst>
      <p:ext uri="{BB962C8B-B14F-4D97-AF65-F5344CB8AC3E}">
        <p14:creationId xmlns:p14="http://schemas.microsoft.com/office/powerpoint/2010/main" val="2712508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E80D05-7BB8-24C8-C8A4-C153C36F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271829" cy="710288"/>
          </a:xfrm>
        </p:spPr>
        <p:txBody>
          <a:bodyPr/>
          <a:lstStyle/>
          <a:p>
            <a:r>
              <a:rPr lang="en-GB" dirty="0"/>
              <a:t>A family at Monks Risborough, Buckinghamshire – 1904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3" name="Picture Placeholder 12" descr="A black and white photo of 3 women, 1 man and 4 children posing for a photograph. ">
            <a:extLst>
              <a:ext uri="{FF2B5EF4-FFF2-40B4-BE49-F238E27FC236}">
                <a16:creationId xmlns:a16="http://schemas.microsoft.com/office/drawing/2014/main" id="{33E8D7D8-88EE-10EF-B3FF-073B542A53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0902" r="4314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11" name="Picture Placeholder 10" descr="Family photograph">
            <a:extLst>
              <a:ext uri="{FF2B5EF4-FFF2-40B4-BE49-F238E27FC236}">
                <a16:creationId xmlns:a16="http://schemas.microsoft.com/office/drawing/2014/main" id="{D6BC9A91-54BF-1D8C-1866-49CA8DE76C9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CC8494-F32E-12A8-EB4F-3EB7663C86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58174" cy="414338"/>
          </a:xfrm>
        </p:spPr>
        <p:txBody>
          <a:bodyPr/>
          <a:lstStyle/>
          <a:p>
            <a:r>
              <a:rPr lang="en-GB" dirty="0"/>
              <a:t>Family photograph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family pose together for a photograph. </a:t>
            </a: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sign behind the gentleman with the beard reads ‘R Whites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Gingerbeer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758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36CF-06F4-C92C-A0CB-E596518A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portrait, Buckinghamshire – c.1896-1920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nanny holding a baby. There are three small children in front of her all posing for a photo. ">
            <a:extLst>
              <a:ext uri="{FF2B5EF4-FFF2-40B4-BE49-F238E27FC236}">
                <a16:creationId xmlns:a16="http://schemas.microsoft.com/office/drawing/2014/main" id="{3A446A2E-9025-D063-D39F-ADC6AF6F7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055"/>
          <a:stretch/>
        </p:blipFill>
        <p:spPr>
          <a:xfrm>
            <a:off x="3397956" y="1239342"/>
            <a:ext cx="4729207" cy="5253532"/>
          </a:xfrm>
        </p:spPr>
      </p:pic>
    </p:spTree>
    <p:extLst>
      <p:ext uri="{BB962C8B-B14F-4D97-AF65-F5344CB8AC3E}">
        <p14:creationId xmlns:p14="http://schemas.microsoft.com/office/powerpoint/2010/main" val="943498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3CB9-DB41-831A-BE21-56FACD8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Group portrait, Buckinghamshire – c.1896-1920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Picture Placeholder 8" descr="A black and white photo of a nanny holding a baby. There are three small children in front of her all posing for a photo. ">
            <a:extLst>
              <a:ext uri="{FF2B5EF4-FFF2-40B4-BE49-F238E27FC236}">
                <a16:creationId xmlns:a16="http://schemas.microsoft.com/office/drawing/2014/main" id="{FB9D4F78-1023-A0F9-82BB-FECF79A52B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2896" b="12702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7" name="Picture Placeholder 6" descr="Group portrait">
            <a:extLst>
              <a:ext uri="{FF2B5EF4-FFF2-40B4-BE49-F238E27FC236}">
                <a16:creationId xmlns:a16="http://schemas.microsoft.com/office/drawing/2014/main" id="{0C45FAA2-73D1-1F54-24F3-8B982A39AC4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7991E-1566-6CDF-BDA8-6A00D3E0D7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111962" cy="414338"/>
          </a:xfrm>
        </p:spPr>
        <p:txBody>
          <a:bodyPr/>
          <a:lstStyle/>
          <a:p>
            <a:r>
              <a:rPr lang="en-GB" dirty="0"/>
              <a:t>Group portrait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photo of four small children and a servant/nanny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0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4DA231-6700-BFC7-E08A-FE9B5B10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161713" cy="710288"/>
          </a:xfrm>
        </p:spPr>
        <p:txBody>
          <a:bodyPr>
            <a:normAutofit/>
          </a:bodyPr>
          <a:lstStyle/>
          <a:p>
            <a:r>
              <a:rPr lang="en-GB" dirty="0" err="1"/>
              <a:t>Chyandour</a:t>
            </a:r>
            <a:r>
              <a:rPr lang="en-GB" dirty="0"/>
              <a:t> Smelting Works, Penzance, Cornwall – c.1907</a:t>
            </a:r>
          </a:p>
        </p:txBody>
      </p:sp>
      <p:pic>
        <p:nvPicPr>
          <p:cNvPr id="7" name="Content Placeholder 6" descr="A group of 5 men standing in front of a brick building. One is holding a spade with a very long handle. They all have moustaches and wearing flat caps. Their clothes are very dirty. ">
            <a:extLst>
              <a:ext uri="{FF2B5EF4-FFF2-40B4-BE49-F238E27FC236}">
                <a16:creationId xmlns:a16="http://schemas.microsoft.com/office/drawing/2014/main" id="{BCE3FC7D-3FD1-8D9D-A90E-2D8A07BE3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86" b="9419"/>
          <a:stretch/>
        </p:blipFill>
        <p:spPr>
          <a:xfrm>
            <a:off x="1854200" y="1182959"/>
            <a:ext cx="8093800" cy="5309915"/>
          </a:xfrm>
        </p:spPr>
      </p:pic>
    </p:spTree>
    <p:extLst>
      <p:ext uri="{BB962C8B-B14F-4D97-AF65-F5344CB8AC3E}">
        <p14:creationId xmlns:p14="http://schemas.microsoft.com/office/powerpoint/2010/main" val="2241893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9E5A-D508-F374-0F68-680C5342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portrait, Cotswold, Gloucestershire – 1908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group of 4 girls posing for a photo, holding their hats inferno of them. One on the right is leaning an arm against a gate. ">
            <a:extLst>
              <a:ext uri="{FF2B5EF4-FFF2-40B4-BE49-F238E27FC236}">
                <a16:creationId xmlns:a16="http://schemas.microsoft.com/office/drawing/2014/main" id="{473CC361-CA3A-BD93-6F29-E9BF0B49A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292"/>
          <a:stretch/>
        </p:blipFill>
        <p:spPr>
          <a:xfrm>
            <a:off x="3104445" y="1186693"/>
            <a:ext cx="5506035" cy="5306181"/>
          </a:xfrm>
        </p:spPr>
      </p:pic>
    </p:spTree>
    <p:extLst>
      <p:ext uri="{BB962C8B-B14F-4D97-AF65-F5344CB8AC3E}">
        <p14:creationId xmlns:p14="http://schemas.microsoft.com/office/powerpoint/2010/main" val="666885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3CB9-DB41-831A-BE21-56FACD8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Group portrait, Cotswold, Gloucestershire – 1908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Picture Placeholder 8" descr="A group of 4 girls posing for a photo, holding their hats inferno of them. One on the right is leaning an arm against a gate. ">
            <a:extLst>
              <a:ext uri="{FF2B5EF4-FFF2-40B4-BE49-F238E27FC236}">
                <a16:creationId xmlns:a16="http://schemas.microsoft.com/office/drawing/2014/main" id="{C71EC0E3-E401-5BE6-1B60-733773A631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30402" b="5668"/>
          <a:stretch/>
        </p:blipFill>
        <p:spPr>
          <a:xfrm>
            <a:off x="243816" y="1178981"/>
            <a:ext cx="4632984" cy="4093986"/>
          </a:xfrm>
        </p:spPr>
      </p:pic>
      <p:sp>
        <p:nvSpPr>
          <p:cNvPr id="7" name="Picture Placeholder 6" descr="A group of girls ">
            <a:extLst>
              <a:ext uri="{FF2B5EF4-FFF2-40B4-BE49-F238E27FC236}">
                <a16:creationId xmlns:a16="http://schemas.microsoft.com/office/drawing/2014/main" id="{70671EE8-62B3-7AD4-6587-83BD167E3ED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54B86-F0EA-87D4-145D-36E7E2B201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111962" cy="414338"/>
          </a:xfrm>
        </p:spPr>
        <p:txBody>
          <a:bodyPr/>
          <a:lstStyle/>
          <a:p>
            <a:r>
              <a:rPr lang="en-GB" dirty="0"/>
              <a:t>A group of girls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group of girls (possibly sisters) stand in a gateway in Wyck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Rissington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Icomb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parishes.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posed and wearing smart clothes.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754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1582-A335-1318-338A-C450F867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Portrait, Stockport, Greater Manchester – 1903 </a:t>
            </a:r>
            <a:r>
              <a:rPr lang="en-GB" dirty="0">
                <a:solidFill>
                  <a:schemeClr val="bg1"/>
                </a:solidFill>
              </a:rPr>
              <a:t>1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a boy wearing a suit, gloves and bowler hat. He is holding a cane. ">
            <a:extLst>
              <a:ext uri="{FF2B5EF4-FFF2-40B4-BE49-F238E27FC236}">
                <a16:creationId xmlns:a16="http://schemas.microsoft.com/office/drawing/2014/main" id="{E5E2FCA4-7744-F410-B505-96AB46347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001" b="17039"/>
          <a:stretch/>
        </p:blipFill>
        <p:spPr>
          <a:xfrm>
            <a:off x="3108961" y="1162952"/>
            <a:ext cx="5389580" cy="5329922"/>
          </a:xfrm>
        </p:spPr>
      </p:pic>
    </p:spTree>
    <p:extLst>
      <p:ext uri="{BB962C8B-B14F-4D97-AF65-F5344CB8AC3E}">
        <p14:creationId xmlns:p14="http://schemas.microsoft.com/office/powerpoint/2010/main" val="3098841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A35B35-6ED3-1C41-0686-2C484C71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Portrait, Stockport, Greater Manchester – 1903 </a:t>
            </a:r>
            <a:r>
              <a:rPr lang="en-GB" dirty="0">
                <a:solidFill>
                  <a:schemeClr val="bg1"/>
                </a:solidFill>
              </a:rPr>
              <a:t>2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1" name="Picture Placeholder 10" descr="A black and white photo of a boy wearing a suit, gloves and bowler hat. He is holding a cane. ">
            <a:extLst>
              <a:ext uri="{FF2B5EF4-FFF2-40B4-BE49-F238E27FC236}">
                <a16:creationId xmlns:a16="http://schemas.microsoft.com/office/drawing/2014/main" id="{3C3EEF04-1A8F-CEAC-48A8-B133577E2C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6503" b="16503"/>
          <a:stretch>
            <a:fillRect/>
          </a:stretch>
        </p:blipFill>
        <p:spPr/>
      </p:pic>
      <p:sp>
        <p:nvSpPr>
          <p:cNvPr id="9" name="Picture Placeholder 8" descr="A portrait of a boy ">
            <a:extLst>
              <a:ext uri="{FF2B5EF4-FFF2-40B4-BE49-F238E27FC236}">
                <a16:creationId xmlns:a16="http://schemas.microsoft.com/office/drawing/2014/main" id="{19A6B57E-892C-D6F0-0562-EEA1A2C676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CF4446-1713-363D-0C8C-F1ABBA1125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079689" cy="414338"/>
          </a:xfrm>
        </p:spPr>
        <p:txBody>
          <a:bodyPr/>
          <a:lstStyle/>
          <a:p>
            <a:r>
              <a:rPr lang="en-GB" dirty="0"/>
              <a:t>A portrait of a boy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portrait of a boy (possibly of Arthur Billingham Junior), taken in the garden of 160 Grenville Street.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53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4EE7-DC4F-EA72-3138-8BAAF3D3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Bric-a-brac stall, </a:t>
            </a:r>
            <a:r>
              <a:rPr lang="en-GB" dirty="0" err="1"/>
              <a:t>Hellidon</a:t>
            </a:r>
            <a:r>
              <a:rPr lang="en-GB" dirty="0"/>
              <a:t>, Northamptonshire – c.1896-1920 </a:t>
            </a:r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Content Placeholder 4" descr="A black and white photo of children gathered next to a stall selling knick-knacks. ">
            <a:extLst>
              <a:ext uri="{FF2B5EF4-FFF2-40B4-BE49-F238E27FC236}">
                <a16:creationId xmlns:a16="http://schemas.microsoft.com/office/drawing/2014/main" id="{47F4FA29-3FDC-2817-1CD3-11DDD5E1B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286" b="9115"/>
          <a:stretch/>
        </p:blipFill>
        <p:spPr>
          <a:xfrm>
            <a:off x="1387736" y="1166145"/>
            <a:ext cx="8745967" cy="5356865"/>
          </a:xfrm>
        </p:spPr>
      </p:pic>
    </p:spTree>
    <p:extLst>
      <p:ext uri="{BB962C8B-B14F-4D97-AF65-F5344CB8AC3E}">
        <p14:creationId xmlns:p14="http://schemas.microsoft.com/office/powerpoint/2010/main" val="15046245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8263BA-3A09-71B0-8BEE-5F5E0D7AD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Bric-a-brac stall, </a:t>
            </a:r>
            <a:r>
              <a:rPr lang="en-GB" dirty="0" err="1"/>
              <a:t>Hellidon</a:t>
            </a:r>
            <a:r>
              <a:rPr lang="en-GB" dirty="0"/>
              <a:t>, Northamptonshire – c.1896-1920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1" name="Picture Placeholder 10" descr="A black and white photo of children gathered next to a stall selling knick-knacks.">
            <a:extLst>
              <a:ext uri="{FF2B5EF4-FFF2-40B4-BE49-F238E27FC236}">
                <a16:creationId xmlns:a16="http://schemas.microsoft.com/office/drawing/2014/main" id="{B685E2CF-0654-6D90-1098-AC78F48A95D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042" r="9042"/>
          <a:stretch>
            <a:fillRect/>
          </a:stretch>
        </p:blipFill>
        <p:spPr/>
      </p:pic>
      <p:sp>
        <p:nvSpPr>
          <p:cNvPr id="9" name="Picture Placeholder 8" descr="Children at a bric-a-brac stall">
            <a:extLst>
              <a:ext uri="{FF2B5EF4-FFF2-40B4-BE49-F238E27FC236}">
                <a16:creationId xmlns:a16="http://schemas.microsoft.com/office/drawing/2014/main" id="{0D9D26D1-1D14-EDAD-6F5D-DB76906D7C2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E74205-D04C-D3F5-2963-57FD7BD341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3111962" cy="414338"/>
          </a:xfrm>
        </p:spPr>
        <p:txBody>
          <a:bodyPr/>
          <a:lstStyle/>
          <a:p>
            <a:r>
              <a:rPr lang="en-GB" dirty="0"/>
              <a:t>Children at a bric-a-brac stall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7E54C-A7FF-FCBA-B434-8B1EA77F3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gather around a bric-a-brac stall outside the Red Lion.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nearly all wearing hats. A boy sitting on the ground has a toy trumpet.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9979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74CF-6045-18B3-1DD2-B9F5D3A3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Chart: Childhood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42A9B3C8-17DF-257E-EB10-F3AE9A86693B}"/>
              </a:ext>
            </a:extLst>
          </p:cNvPr>
          <p:cNvSpPr txBox="1">
            <a:spLocks/>
          </p:cNvSpPr>
          <p:nvPr/>
        </p:nvSpPr>
        <p:spPr>
          <a:xfrm>
            <a:off x="3702570" y="451418"/>
            <a:ext cx="7794886" cy="579689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try to fill in the chart below &amp; discuss your answers (You may need to research some of your answers in books or on the internet)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187F2-1A10-1CED-AB7D-FB09203C7860}"/>
              </a:ext>
            </a:extLst>
          </p:cNvPr>
          <p:cNvSpPr txBox="1"/>
          <p:nvPr/>
        </p:nvSpPr>
        <p:spPr>
          <a:xfrm>
            <a:off x="342480" y="1171023"/>
            <a:ext cx="6567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children still do similar things today?</a:t>
            </a:r>
          </a:p>
        </p:txBody>
      </p:sp>
      <p:graphicFrame>
        <p:nvGraphicFramePr>
          <p:cNvPr id="5" name="Table 28">
            <a:extLst>
              <a:ext uri="{FF2B5EF4-FFF2-40B4-BE49-F238E27FC236}">
                <a16:creationId xmlns:a16="http://schemas.microsoft.com/office/drawing/2014/main" id="{4E1386A6-6A6C-85BB-2E0B-E5FAF1AC9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21746"/>
              </p:ext>
            </p:extLst>
          </p:nvPr>
        </p:nvGraphicFramePr>
        <p:xfrm>
          <a:off x="470202" y="2137499"/>
          <a:ext cx="10564242" cy="44805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516171">
                  <a:extLst>
                    <a:ext uri="{9D8B030D-6E8A-4147-A177-3AD203B41FA5}">
                      <a16:colId xmlns:a16="http://schemas.microsoft.com/office/drawing/2014/main" val="2382263458"/>
                    </a:ext>
                  </a:extLst>
                </a:gridCol>
                <a:gridCol w="1613043">
                  <a:extLst>
                    <a:ext uri="{9D8B030D-6E8A-4147-A177-3AD203B41FA5}">
                      <a16:colId xmlns:a16="http://schemas.microsoft.com/office/drawing/2014/main" val="2151615221"/>
                    </a:ext>
                  </a:extLst>
                </a:gridCol>
                <a:gridCol w="5435028">
                  <a:extLst>
                    <a:ext uri="{9D8B030D-6E8A-4147-A177-3AD203B41FA5}">
                      <a16:colId xmlns:a16="http://schemas.microsoft.com/office/drawing/2014/main" val="4259214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Edwardian transport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Done today? </a:t>
                      </a:r>
                    </a:p>
                    <a:p>
                      <a:r>
                        <a:rPr lang="en-GB" b="1" dirty="0">
                          <a:sym typeface="Wingdings" panose="05000000000000000000" pitchFamily="2" charset="2"/>
                        </a:rPr>
                        <a:t> or ×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Modern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1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Celebrate royal events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17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Dress up in ‘fancy dress’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89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Take family photos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9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Go to fairs/fetes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Have servants look after children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21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Pose for photographs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1161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580" y="1185669"/>
            <a:ext cx="10065484" cy="4875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all the EVIDENCE </a:t>
            </a:r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936" y="1862050"/>
            <a:ext cx="8461949" cy="4199605"/>
          </a:xfrm>
        </p:spPr>
        <p:txBody>
          <a:bodyPr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Now look at all your charts, what does the evidence tell you?</a:t>
            </a: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now answer the question:</a:t>
            </a: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What was Edwardian life really like and how does it compare with life today?</a:t>
            </a:r>
          </a:p>
        </p:txBody>
      </p:sp>
      <p:pic>
        <p:nvPicPr>
          <p:cNvPr id="5" name="Question Mark">
            <a:extLst>
              <a:ext uri="{FF2B5EF4-FFF2-40B4-BE49-F238E27FC236}">
                <a16:creationId xmlns:a16="http://schemas.microsoft.com/office/drawing/2014/main" id="{1AE8B174-31F1-246A-533D-00F538D63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26644">
            <a:off x="9630755" y="2257258"/>
            <a:ext cx="2016096" cy="35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116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5C5707B-B69E-8B67-0729-46514D22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666" y="2177934"/>
            <a:ext cx="6057612" cy="3413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A5DC-B30A-1796-8329-A108692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all the EVIDENCE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9D514-A84A-CA2C-F352-C941CF94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598" y="2740312"/>
            <a:ext cx="4925550" cy="3031451"/>
          </a:xfrm>
        </p:spPr>
        <p:txBody>
          <a:bodyPr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Choose 1 of the photos to do a 'Then &amp; Now' drawing.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Simply draw a picture of what the photo might look like if it had been taken TODAY.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Draw-Char">
            <a:extLst>
              <a:ext uri="{FF2B5EF4-FFF2-40B4-BE49-F238E27FC236}">
                <a16:creationId xmlns:a16="http://schemas.microsoft.com/office/drawing/2014/main" id="{8635DF1C-537C-6318-D440-7F9F7CC56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76555" y="2446121"/>
            <a:ext cx="2543364" cy="2876675"/>
            <a:chOff x="7522001" y="3749657"/>
            <a:chExt cx="2543364" cy="2876675"/>
          </a:xfrm>
        </p:grpSpPr>
        <p:sp>
          <p:nvSpPr>
            <p:cNvPr id="6" name="Deco-washi">
              <a:extLst>
                <a:ext uri="{FF2B5EF4-FFF2-40B4-BE49-F238E27FC236}">
                  <a16:creationId xmlns:a16="http://schemas.microsoft.com/office/drawing/2014/main" id="{ABF592C2-FB15-AD25-167B-71F2FE660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7825242" y="3749657"/>
              <a:ext cx="1769427" cy="68103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7" name="Text Placeholder">
              <a:extLst>
                <a:ext uri="{FF2B5EF4-FFF2-40B4-BE49-F238E27FC236}">
                  <a16:creationId xmlns:a16="http://schemas.microsoft.com/office/drawing/2014/main" id="{DDD72E5F-5AB6-09BE-5AED-8DE1662DC9A0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7982032" y="3874087"/>
              <a:ext cx="1455846" cy="414338"/>
            </a:xfrm>
            <a:prstGeom prst="rect">
              <a:avLst/>
            </a:prstGeom>
            <a:noFill/>
          </p:spPr>
          <p:txBody>
            <a:bodyPr anchor="ctr" anchorCtr="0">
              <a:norm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Draw</a:t>
              </a:r>
            </a:p>
          </p:txBody>
        </p:sp>
        <p:pic>
          <p:nvPicPr>
            <p:cNvPr id="8" name="Draw-icon" descr="Draw character icon">
              <a:extLst>
                <a:ext uri="{FF2B5EF4-FFF2-40B4-BE49-F238E27FC236}">
                  <a16:creationId xmlns:a16="http://schemas.microsoft.com/office/drawing/2014/main" id="{5674BB74-4D2C-9038-3472-2EAF043D7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2001" y="4492817"/>
              <a:ext cx="2543364" cy="2133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03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B176-9AE5-1F5B-723D-4EAF9AAC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Chyandour</a:t>
            </a:r>
            <a:r>
              <a:rPr lang="en-US" dirty="0"/>
              <a:t> Smelting Works </a:t>
            </a:r>
            <a:br>
              <a:rPr lang="en-US" dirty="0"/>
            </a:br>
            <a:r>
              <a:rPr lang="en-US" dirty="0" err="1"/>
              <a:t>Penzance</a:t>
            </a:r>
            <a:r>
              <a:rPr lang="en-US" dirty="0"/>
              <a:t>, Cornwall – c.1907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hese men are posed for a long exposure photograph.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long-handled shovel for use in the smelting furnace, and the sacks tied around the men's waists to offer some protection from the heat.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Smelting removed metal from ore (stone) i.e., iron from iron stone.</a:t>
            </a:r>
          </a:p>
          <a:p>
            <a:endParaRPr lang="en-US" dirty="0"/>
          </a:p>
        </p:txBody>
      </p:sp>
      <p:pic>
        <p:nvPicPr>
          <p:cNvPr id="8" name="Picture Placeholder 7" descr="A group of 5 men standing in front of a brick building. One is holding a spade with a very long handle. They all have moustaches and wearing flat caps. Their clothes are very dirty. &#10;">
            <a:extLst>
              <a:ext uri="{FF2B5EF4-FFF2-40B4-BE49-F238E27FC236}">
                <a16:creationId xmlns:a16="http://schemas.microsoft.com/office/drawing/2014/main" id="{4A2C470B-4F49-6343-1EBE-D290DC4B39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707" r="13707"/>
          <a:stretch/>
        </p:blipFill>
        <p:spPr/>
      </p:pic>
      <p:sp>
        <p:nvSpPr>
          <p:cNvPr id="5" name="Picture Placeholder 4" descr="Men at Smelting Works">
            <a:extLst>
              <a:ext uri="{FF2B5EF4-FFF2-40B4-BE49-F238E27FC236}">
                <a16:creationId xmlns:a16="http://schemas.microsoft.com/office/drawing/2014/main" id="{8BA83411-B31D-1189-0A83-9AB2A09671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084E5-4991-3860-85DA-7C2C2B80B81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Men at Smelting Works</a:t>
            </a:r>
          </a:p>
        </p:txBody>
      </p:sp>
    </p:spTree>
    <p:extLst>
      <p:ext uri="{BB962C8B-B14F-4D97-AF65-F5344CB8AC3E}">
        <p14:creationId xmlns:p14="http://schemas.microsoft.com/office/powerpoint/2010/main" val="72076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86B6-914E-E975-426B-748368F3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 Plater’s Cart, Van &amp; Carriage Works, Haddenham, Bucks – 1903 </a:t>
            </a:r>
            <a:r>
              <a:rPr lang="en-US" dirty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black and white photo of men and young boys standing in a workshop. There are big carriage wheels  and tools. ">
            <a:extLst>
              <a:ext uri="{FF2B5EF4-FFF2-40B4-BE49-F238E27FC236}">
                <a16:creationId xmlns:a16="http://schemas.microsoft.com/office/drawing/2014/main" id="{7FB76004-410A-357B-E469-142CF9091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/>
          <a:stretch/>
        </p:blipFill>
        <p:spPr>
          <a:xfrm>
            <a:off x="2067620" y="1197053"/>
            <a:ext cx="7381180" cy="5295821"/>
          </a:xfrm>
        </p:spPr>
      </p:pic>
    </p:spTree>
    <p:extLst>
      <p:ext uri="{BB962C8B-B14F-4D97-AF65-F5344CB8AC3E}">
        <p14:creationId xmlns:p14="http://schemas.microsoft.com/office/powerpoint/2010/main" val="133868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73CE1E-BE47-EC81-9E53-733C39AA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 Plater’s Cart, Van &amp; Carriage Works, Haddenham, Bucks – 1903 </a:t>
            </a:r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C6C3-6A96-FF81-CC9C-0D4197F1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staff at J Plater's Carriage Works pose for a group photograph. </a:t>
            </a:r>
          </a:p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different crafts are visible: carpenter, wheelwright and blacksmith (in the background). Two of the apprentices look particularly young.</a:t>
            </a:r>
          </a:p>
          <a:p>
            <a:endParaRPr lang="en-US" dirty="0"/>
          </a:p>
        </p:txBody>
      </p:sp>
      <p:pic>
        <p:nvPicPr>
          <p:cNvPr id="8" name="Picture Placeholder 7" descr="A black and white photo of men and young boys standing in a workshop. There are big carriage wheels  and tools. ">
            <a:extLst>
              <a:ext uri="{FF2B5EF4-FFF2-40B4-BE49-F238E27FC236}">
                <a16:creationId xmlns:a16="http://schemas.microsoft.com/office/drawing/2014/main" id="{4A2C470B-4F49-6343-1EBE-D290DC4B39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535" r="13535"/>
          <a:stretch/>
        </p:blipFill>
        <p:spPr/>
      </p:pic>
      <p:sp>
        <p:nvSpPr>
          <p:cNvPr id="5" name="Picture Placeholder 4" descr="Workers at a Carriage Works">
            <a:extLst>
              <a:ext uri="{FF2B5EF4-FFF2-40B4-BE49-F238E27FC236}">
                <a16:creationId xmlns:a16="http://schemas.microsoft.com/office/drawing/2014/main" id="{E0F0A3DF-992D-D262-85FB-7337AC3B01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624B5-4B63-05FE-9DF3-D3F25CC0EB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Workers at a Carriage Works</a:t>
            </a:r>
          </a:p>
        </p:txBody>
      </p:sp>
    </p:spTree>
    <p:extLst>
      <p:ext uri="{BB962C8B-B14F-4D97-AF65-F5344CB8AC3E}">
        <p14:creationId xmlns:p14="http://schemas.microsoft.com/office/powerpoint/2010/main" val="1474908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istoricEngland-Colou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5B9E3"/>
      </a:accent1>
      <a:accent2>
        <a:srgbClr val="F192B3"/>
      </a:accent2>
      <a:accent3>
        <a:srgbClr val="7FB5A9"/>
      </a:accent3>
      <a:accent4>
        <a:srgbClr val="F5C946"/>
      </a:accent4>
      <a:accent5>
        <a:srgbClr val="A761FF"/>
      </a:accent5>
      <a:accent6>
        <a:srgbClr val="F18C5C"/>
      </a:accent6>
      <a:hlink>
        <a:srgbClr val="32A2D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b168fb-557d-4aff-aaa1-591c64e5f6f0">
      <UserInfo>
        <DisplayName>Horsley, Daisy</DisplayName>
        <AccountId>21</AccountId>
        <AccountType/>
      </UserInfo>
      <UserInfo>
        <DisplayName>Angel, Victoria</DisplayName>
        <AccountId>24</AccountId>
        <AccountType/>
      </UserInfo>
    </SharedWithUsers>
    <_activity xmlns="be30f734-6a04-496a-ba73-5e5e8d7e44d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6E8938743425438F2EDCFC960B8DB1" ma:contentTypeVersion="15" ma:contentTypeDescription="Create a new document." ma:contentTypeScope="" ma:versionID="b874dd9b998a3b814aeccda84769c1ef">
  <xsd:schema xmlns:xsd="http://www.w3.org/2001/XMLSchema" xmlns:xs="http://www.w3.org/2001/XMLSchema" xmlns:p="http://schemas.microsoft.com/office/2006/metadata/properties" xmlns:ns3="3cb168fb-557d-4aff-aaa1-591c64e5f6f0" xmlns:ns4="be30f734-6a04-496a-ba73-5e5e8d7e44d2" targetNamespace="http://schemas.microsoft.com/office/2006/metadata/properties" ma:root="true" ma:fieldsID="bc6165daa2a6fe768080225ad7a2e212" ns3:_="" ns4:_="">
    <xsd:import namespace="3cb168fb-557d-4aff-aaa1-591c64e5f6f0"/>
    <xsd:import namespace="be30f734-6a04-496a-ba73-5e5e8d7e44d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168fb-557d-4aff-aaa1-591c64e5f6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0f734-6a04-496a-ba73-5e5e8d7e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6D2E43-4F90-40BF-B410-9AF81C15F411}">
  <ds:schemaRefs>
    <ds:schemaRef ds:uri="http://purl.org/dc/terms/"/>
    <ds:schemaRef ds:uri="http://schemas.microsoft.com/office/2006/metadata/properties"/>
    <ds:schemaRef ds:uri="http://www.w3.org/XML/1998/namespace"/>
    <ds:schemaRef ds:uri="be30f734-6a04-496a-ba73-5e5e8d7e44d2"/>
    <ds:schemaRef ds:uri="http://schemas.microsoft.com/office/2006/documentManagement/types"/>
    <ds:schemaRef ds:uri="3cb168fb-557d-4aff-aaa1-591c64e5f6f0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921F565-DE58-4D2E-B103-5CB618AE7B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04DFA7-9813-4078-BFF1-CD3E0309C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b168fb-557d-4aff-aaa1-591c64e5f6f0"/>
    <ds:schemaRef ds:uri="be30f734-6a04-496a-ba73-5e5e8d7e4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4070</Words>
  <Application>Microsoft Office PowerPoint</Application>
  <PresentationFormat>Widescreen</PresentationFormat>
  <Paragraphs>415</Paragraphs>
  <Slides>68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Helvetica</vt:lpstr>
      <vt:lpstr>Source Sans Pro</vt:lpstr>
      <vt:lpstr>Source Sans Pro Bold</vt:lpstr>
      <vt:lpstr>Wingdings</vt:lpstr>
      <vt:lpstr>Office Theme</vt:lpstr>
      <vt:lpstr>What was life like in Edwardian times and hoe does it compare with life today?</vt:lpstr>
      <vt:lpstr>What was life like in Edwardian times and how does it compare with life today? 1</vt:lpstr>
      <vt:lpstr>Were the Edwardians like us?</vt:lpstr>
      <vt:lpstr>What was Edwardian life really like and how does it compare with life today?</vt:lpstr>
      <vt:lpstr>Work</vt:lpstr>
      <vt:lpstr>Chyandour Smelting Works, Penzance, Cornwall – c.1907</vt:lpstr>
      <vt:lpstr>Chyandour Smelting Works  Penzance, Cornwall – c.1907</vt:lpstr>
      <vt:lpstr>J Plater’s Cart, Van &amp; Carriage Works, Haddenham, Bucks – 1903 1</vt:lpstr>
      <vt:lpstr>J Plater’s Cart, Van &amp; Carriage Works, Haddenham, Bucks – 1903 2</vt:lpstr>
      <vt:lpstr>Thames &amp; Severn Canal, Gloucestershire – 1904 1</vt:lpstr>
      <vt:lpstr>Thames &amp; Severn Canal, Gloucestershire – 1904 2</vt:lpstr>
      <vt:lpstr>Billingham &amp; Keely’s Grocery Store, Stockport, Gt Manchester – 1903 1</vt:lpstr>
      <vt:lpstr>Billingham &amp; Keely’s Grocery Store, Stockport, Gt Manchester – 1903 2</vt:lpstr>
      <vt:lpstr>Wood’s Restaurant, Berwick-upon-Tweed, Northumberland – 1902 1</vt:lpstr>
      <vt:lpstr>Wood’s Restaurant, Berwick-upon-Tweed, Northumberland – 1902 2</vt:lpstr>
      <vt:lpstr>Harvesting at Haddenham, Buckinghamshire – August 1903 1</vt:lpstr>
      <vt:lpstr>Harvesting at Haddenham, Buckinghamshire – August 1903 2</vt:lpstr>
      <vt:lpstr>Pay day at Butlers Wharf, London – c. 1910 1</vt:lpstr>
      <vt:lpstr>Pay day at Butlers Wharf, London – c. 1910 2</vt:lpstr>
      <vt:lpstr>Chart: Work</vt:lpstr>
      <vt:lpstr>Leisure</vt:lpstr>
      <vt:lpstr>Tennis Match, Buckinghamshire – c. 1896 – 1920 1</vt:lpstr>
      <vt:lpstr>Tennis Match, Buckinghamshire – c. 1896 – 1920 2</vt:lpstr>
      <vt:lpstr>Boating at Biddlesden Park House, Buckinghamshire – c. 1896 – 1920 1</vt:lpstr>
      <vt:lpstr>Boating at Biddlesden Park House, Buckinghamshire – c. 1896 – 1920 2</vt:lpstr>
      <vt:lpstr>The Miss Bromleys, Byfield, Northamptonshire – September 1904 1</vt:lpstr>
      <vt:lpstr>The Miss Bromleys, Byfield, Northamptonshire – September 1904 2</vt:lpstr>
      <vt:lpstr>St Giles’ Fair, Oxford, Oxfordshire – September 1907 1</vt:lpstr>
      <vt:lpstr>St Giles’ Fair, Oxford, Oxfordshire – September 1907 2</vt:lpstr>
      <vt:lpstr>St Giles’ Fair, Oxford, Oxfordshire – September 1909 1</vt:lpstr>
      <vt:lpstr>St Giles’ Fair, Oxford, Oxfordshire – September 1909 2</vt:lpstr>
      <vt:lpstr>Burnham-on-Sea, Somerset – 1909 1</vt:lpstr>
      <vt:lpstr>Burnham-on-Sea, Somerset – 1909 2</vt:lpstr>
      <vt:lpstr>Chart: Leisure</vt:lpstr>
      <vt:lpstr>Transport</vt:lpstr>
      <vt:lpstr>High Street, Oxford, Oxfordshire – c. 1905 1</vt:lpstr>
      <vt:lpstr>High Street, Oxford, Oxfordshire – c. 1905 2</vt:lpstr>
      <vt:lpstr>Marine Parade, Great Yarmouth, Norfolk – 1904 1</vt:lpstr>
      <vt:lpstr>Marine Parade, Great Yarmouth, Norfolk – 1904 2</vt:lpstr>
      <vt:lpstr>‘Royal Blue’ horse omnibus, London – August 1912 1</vt:lpstr>
      <vt:lpstr>‘Royal Blue’ horse omnibus, London – August 1912 2</vt:lpstr>
      <vt:lpstr>Omnibus at Cross Lanes, Cury, Cornwall – 1910 1</vt:lpstr>
      <vt:lpstr>Omnibus at Cross Lanes, Cury, Cornwall – 1910 2</vt:lpstr>
      <vt:lpstr>Car lift at Mitchell’s Motors, Wardour Street, London – August 1907 1</vt:lpstr>
      <vt:lpstr>Car lift at Mitchell’s Motors, Wardour Street, London – August 1907 2</vt:lpstr>
      <vt:lpstr>The Carpenter’s Arms, Boughton, Northamptonshire – c. 1896-1920 1</vt:lpstr>
      <vt:lpstr>The Carpenter’s Arms, Boughton, Northamptonshire – c. 1896-1920 2</vt:lpstr>
      <vt:lpstr>Bank of England and the Royal Exchange, City of London – 1902 1</vt:lpstr>
      <vt:lpstr>Bank of England and the Royal Exchange, City of London – 1902 2</vt:lpstr>
      <vt:lpstr>Chart: Transport</vt:lpstr>
      <vt:lpstr>Childhood</vt:lpstr>
      <vt:lpstr>Charwelton Station, Charwelton, Northamptonshire – 18 May 1905 1</vt:lpstr>
      <vt:lpstr>Charwelton Station, Charwelton, Northamptonshire – 18 May 1905 2</vt:lpstr>
      <vt:lpstr>Fancy Dress, Hellidon, Northamptonshire – c.1896-1920 1</vt:lpstr>
      <vt:lpstr>Fancy Dress, Hellidon, Northamptonshire – c.1896-1920 2</vt:lpstr>
      <vt:lpstr>A family at Monks Risborough, Buckinghamshire – 1904 1 </vt:lpstr>
      <vt:lpstr>A family at Monks Risborough, Buckinghamshire – 1904 2</vt:lpstr>
      <vt:lpstr>Group portrait, Buckinghamshire – c.1896-1920 1</vt:lpstr>
      <vt:lpstr>Group portrait, Buckinghamshire – c.1896-1920 2</vt:lpstr>
      <vt:lpstr>Group portrait, Cotswold, Gloucestershire – 1908 1</vt:lpstr>
      <vt:lpstr>Group portrait, Cotswold, Gloucestershire – 1908 2</vt:lpstr>
      <vt:lpstr>Portrait, Stockport, Greater Manchester – 1903 1 1</vt:lpstr>
      <vt:lpstr>Portrait, Stockport, Greater Manchester – 1903 2 1</vt:lpstr>
      <vt:lpstr>Bric-a-brac stall, Hellidon, Northamptonshire – c.1896-1920 1</vt:lpstr>
      <vt:lpstr>Bric-a-brac stall, Hellidon, Northamptonshire – c.1896-1920 2</vt:lpstr>
      <vt:lpstr>Chart: Childhood</vt:lpstr>
      <vt:lpstr>Look at all the EVIDENCE 1</vt:lpstr>
      <vt:lpstr>Look at all the EVIDENCE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Cheese, Emily-Ann</dc:creator>
  <cp:lastModifiedBy>McHarg, Catherine</cp:lastModifiedBy>
  <cp:revision>6</cp:revision>
  <dcterms:created xsi:type="dcterms:W3CDTF">2022-11-29T11:24:41Z</dcterms:created>
  <dcterms:modified xsi:type="dcterms:W3CDTF">2024-08-30T15:12:21Z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0x010100AE6E8938743425438F2EDCFC960B8DB1</vt:lpwstr>
  </property>
  <property fmtid="{D5CDD505-2E9C-101B-9397-08002B2CF9AE}" pid="3" name="MediaServiceImageTags">
    <vt:lpwstr/>
  </property>
</Properties>
</file>