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362" r:id="rId5"/>
    <p:sldId id="364" r:id="rId6"/>
    <p:sldId id="365" r:id="rId7"/>
    <p:sldId id="366" r:id="rId8"/>
    <p:sldId id="412" r:id="rId9"/>
    <p:sldId id="413" r:id="rId10"/>
    <p:sldId id="367" r:id="rId11"/>
    <p:sldId id="368" r:id="rId12"/>
    <p:sldId id="369" r:id="rId13"/>
    <p:sldId id="370" r:id="rId14"/>
    <p:sldId id="371" r:id="rId15"/>
    <p:sldId id="372" r:id="rId16"/>
    <p:sldId id="373" r:id="rId17"/>
    <p:sldId id="374" r:id="rId18"/>
    <p:sldId id="375" r:id="rId19"/>
    <p:sldId id="376" r:id="rId20"/>
    <p:sldId id="377" r:id="rId21"/>
    <p:sldId id="379" r:id="rId22"/>
    <p:sldId id="380" r:id="rId23"/>
    <p:sldId id="381" r:id="rId24"/>
    <p:sldId id="382" r:id="rId25"/>
    <p:sldId id="383" r:id="rId26"/>
    <p:sldId id="384" r:id="rId27"/>
    <p:sldId id="385" r:id="rId28"/>
    <p:sldId id="386" r:id="rId29"/>
    <p:sldId id="286" r:id="rId30"/>
    <p:sldId id="390" r:id="rId31"/>
    <p:sldId id="391" r:id="rId32"/>
    <p:sldId id="3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AD4"/>
    <a:srgbClr val="7EB5A9"/>
    <a:srgbClr val="40907F"/>
    <a:srgbClr val="F5C946"/>
    <a:srgbClr val="7AA62C"/>
    <a:srgbClr val="ADD0F0"/>
    <a:srgbClr val="F192B4"/>
    <a:srgbClr val="FBECCC"/>
    <a:srgbClr val="99BF71"/>
    <a:srgbClr val="B6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ECDC6-1C1F-4D43-B21F-B5C78768E690}" v="30" dt="2024-08-08T13:00:26.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03" autoAdjust="0"/>
  </p:normalViewPr>
  <p:slideViewPr>
    <p:cSldViewPr snapToGrid="0">
      <p:cViewPr varScale="1">
        <p:scale>
          <a:sx n="97" d="100"/>
          <a:sy n="97" d="100"/>
        </p:scale>
        <p:origin x="432" y="78"/>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8/8/2024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dunlop-pneumatic-tyre-company-limited-alma-street-coventry-319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aids-at-church-house-charwelton-272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cellular-clothing-co-ltd-morris-street-swindon-94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tennis-match-144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argate-233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tratford-co-operative-society-maryland-street-stratford-greater-london-1041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alt-works-droitwich-spa-1012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tratford-co-operative-society-maryland-street-stratford-greater-london-1041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dunlop-pneumatic-tyre-company-limited-alma-street-coventry-319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cheyne-hospital-for-sick-and-incurable-children-62-cheyne-walk-chelsea-378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agricultural-workers-hellidon-270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peoples-palace-mile-end-road-stepney-363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omerville-college-woodstock-road-oxford-406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hulme-hall-port-sunlight-1107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BL14391 Date: Jul 1897 -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https://historicengland.org.uk/services-skills/education/educational-images/dunlop-pneumatic-tyre-company-limited-alma-street-coventry-3197</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47436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altLang="en-US" sz="1000" dirty="0">
                <a:solidFill>
                  <a:srgbClr val="000000"/>
                </a:solidFill>
              </a:rPr>
              <a:t>BB98/06049</a:t>
            </a:r>
            <a:r>
              <a:rPr lang="en-GB" b="0" i="0" dirty="0">
                <a:solidFill>
                  <a:srgbClr val="151515"/>
                </a:solidFill>
                <a:effectLst/>
                <a:latin typeface="Source Sans Pro" panose="020B0503030403020204" pitchFamily="34" charset="0"/>
              </a:rPr>
              <a:t> Date: 1903 -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https://historicengland.org.uk/services-skills/education/educational-images/maids-at-church-house-charwelton-2720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433444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a:t>
            </a:r>
            <a:r>
              <a:rPr lang="en-GB" altLang="en-US" sz="800" dirty="0">
                <a:solidFill>
                  <a:srgbClr val="000000"/>
                </a:solidFill>
              </a:rPr>
              <a:t>BL16856A</a:t>
            </a:r>
            <a:r>
              <a:rPr lang="en-GB" b="0" i="0" dirty="0">
                <a:solidFill>
                  <a:srgbClr val="151515"/>
                </a:solidFill>
                <a:effectLst/>
                <a:latin typeface="Source Sans Pro" panose="020B0503030403020204" pitchFamily="34" charset="0"/>
              </a:rPr>
              <a:t> Date: Jan 1902 -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https://historicengland.org.uk/services-skills/education/educational-images/cellular-clothing-co-ltd-morris-street-swindon-9425</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44431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sz="800" dirty="0"/>
              <a:t>BB98/05518</a:t>
            </a:r>
            <a:r>
              <a:rPr lang="en-GB" b="0" i="0" dirty="0">
                <a:solidFill>
                  <a:srgbClr val="151515"/>
                </a:solidFill>
                <a:effectLst/>
                <a:latin typeface="Source Sans Pro" panose="020B0503030403020204" pitchFamily="34" charset="0"/>
              </a:rPr>
              <a:t> Date: 1896 – 1920 -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https://historicengland.org.uk/services-skills/education/educational-images/tennis-match-1441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77170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altLang="en-US" sz="800" dirty="0">
                <a:solidFill>
                  <a:srgbClr val="000000"/>
                </a:solidFill>
              </a:rPr>
              <a:t>OP00638</a:t>
            </a:r>
            <a:r>
              <a:rPr lang="en-GB" b="0" i="0" dirty="0">
                <a:solidFill>
                  <a:srgbClr val="151515"/>
                </a:solidFill>
                <a:effectLst/>
                <a:latin typeface="Source Sans Pro" panose="020B0503030403020204" pitchFamily="34" charset="0"/>
              </a:rPr>
              <a:t> Date: 1890 – 1910 -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https://historicengland.org.uk/services-skills/education/educational-images/margate-2337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43439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sz="800" dirty="0"/>
              <a:t>BL22762</a:t>
            </a:r>
            <a:r>
              <a:rPr lang="en-GB" b="0" i="0" dirty="0">
                <a:solidFill>
                  <a:srgbClr val="151515"/>
                </a:solidFill>
                <a:effectLst/>
                <a:latin typeface="Source Sans Pro" panose="020B0503030403020204" pitchFamily="34" charset="0"/>
              </a:rPr>
              <a:t> Date: 1st July 1914 -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https://historicengland.org.uk/services-skills/education/educational-images/stratford-co-operative-society-maryland-street-stratford-greater-london-10410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54232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Image: </a:t>
            </a:r>
            <a:r>
              <a:rPr lang="en-GB" sz="1800" b="0" i="0" dirty="0">
                <a:solidFill>
                  <a:srgbClr val="151515"/>
                </a:solidFill>
                <a:effectLst/>
                <a:latin typeface="Source Sans Pro" panose="020B0503030403020204" pitchFamily="34" charset="0"/>
              </a:rPr>
              <a:t>Source: Historic England Archive Ref: </a:t>
            </a:r>
            <a:r>
              <a:rPr lang="en-GB" altLang="en-US" sz="1050" dirty="0">
                <a:solidFill>
                  <a:srgbClr val="000000"/>
                </a:solidFill>
              </a:rPr>
              <a:t>OP08513</a:t>
            </a:r>
            <a:r>
              <a:rPr lang="en-GB" sz="1800" b="0" i="0" dirty="0">
                <a:solidFill>
                  <a:srgbClr val="151515"/>
                </a:solidFill>
                <a:effectLst/>
                <a:latin typeface="Source Sans Pro" panose="020B0503030403020204" pitchFamily="34" charset="0"/>
              </a:rPr>
              <a:t> Date: 1880-1900 -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https://historicengland.org.uk/services-skills/education/educational-images/salt-works-droitwich-spa-10121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87321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a:t>
            </a:r>
            <a:r>
              <a:rPr lang="en-GB" sz="500" dirty="0"/>
              <a:t>BL22762</a:t>
            </a:r>
            <a:r>
              <a:rPr lang="en-GB" b="0" i="0" dirty="0">
                <a:solidFill>
                  <a:srgbClr val="151515"/>
                </a:solidFill>
                <a:effectLst/>
                <a:latin typeface="Source Sans Pro" panose="020B0503030403020204" pitchFamily="34" charset="0"/>
              </a:rPr>
              <a:t> Date: 1st July 1914 -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https://historicengland.org.uk/services-skills/education/educational-images/stratford-co-operative-society-maryland-street-stratford-greater-london-10410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10034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583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69238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18195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74367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BL14391 Date: Jul 1897 -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https://historicengland.org.uk/services-skills/education/educational-images/dunlop-pneumatic-tyre-company-limited-alma-street-coventry-3197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98972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BL11996/006 Date: 1893 -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https://historicengland.org.uk/services-skills/education/educational-images/cheyne-hospital-for-sick-and-incurable-children-62-cheyne-walk-chelsea-3784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2571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BB97/08348 Date: 1904 -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https://historicengland.org.uk/services-skills/education/educational-images/agricultural-workers-hellidon-2707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65119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sz="1200" dirty="0"/>
              <a:t>BL08718</a:t>
            </a:r>
            <a:r>
              <a:rPr lang="en-GB" b="0" i="0" dirty="0">
                <a:solidFill>
                  <a:srgbClr val="151515"/>
                </a:solidFill>
                <a:effectLst/>
                <a:latin typeface="Source Sans Pro" panose="020B0503030403020204" pitchFamily="34" charset="0"/>
              </a:rPr>
              <a:t> Date: 12 Jun 1888 -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https://historicengland.org.uk/services-skills/education/educational-images/peoples-palace-mile-end-road-stepney-3630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5015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a:t>
            </a:r>
            <a:r>
              <a:rPr lang="en-GB" altLang="en-US" sz="1200" dirty="0">
                <a:solidFill>
                  <a:srgbClr val="000000"/>
                </a:solidFill>
              </a:rPr>
              <a:t>CC50/00695</a:t>
            </a:r>
            <a:r>
              <a:rPr lang="en-GB" b="0" i="0" dirty="0">
                <a:solidFill>
                  <a:srgbClr val="151515"/>
                </a:solidFill>
                <a:effectLst/>
                <a:latin typeface="Source Sans Pro" panose="020B0503030403020204" pitchFamily="34" charset="0"/>
              </a:rPr>
              <a:t> Date: 1895 -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https://historicengland.org.uk/services-skills/education/educational-images/somerville-college-woodstock-road-oxford-4063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293710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Reproduced by permission of Historic England Archive ref: al1914_008_02 Date: Jan 1906 - Apr 1907 -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https://historicengland.org.uk/services-skills/education/educational-images/hulme-hall-port-sunlight-11074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566993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40907F"/>
                </a:solidFill>
              </a:defRPr>
            </a:lvl1p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EB5A9"/>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0907F"/>
                </a:solidFill>
              </a:defRPr>
            </a:lvl1p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0907F"/>
                </a:solidFill>
              </a:defRPr>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0907F"/>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0907F"/>
                </a:solidFill>
                <a:latin typeface="Arial" panose="020B0604020202020204" pitchFamily="34" charset="0"/>
                <a:ea typeface="+mj-ea"/>
                <a:cs typeface="+mj-cs"/>
              </a:defRPr>
            </a:lvl1pPr>
          </a:lstStyle>
          <a:p>
            <a:pPr lvl="0"/>
            <a:r>
              <a:rPr lang="en-GB"/>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0907F"/>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0907F"/>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40907F"/>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40907F"/>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0907F"/>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762725"/>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40907F"/>
                </a:solidFill>
              </a:defRPr>
            </a:lvl1p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40907F"/>
                </a:solidFill>
              </a:defRPr>
            </a:lvl1p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25536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a:t>Click to edit Master title style</a:t>
            </a:r>
            <a:endParaRPr lang="en-US"/>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0907F"/>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0907F"/>
                </a:solidFill>
              </a:defRPr>
            </a:lvl1pPr>
          </a:lstStyle>
          <a:p>
            <a:pPr lvl="0"/>
            <a:r>
              <a:rPr lang="en-GB"/>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0907F"/>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 id="2147483692" r:id="rId24"/>
  </p:sldLayoutIdLst>
  <p:txStyles>
    <p:titleStyle>
      <a:lvl1pPr algn="l" defTabSz="914400" rtl="0" eaLnBrk="1" latinLnBrk="0" hangingPunct="1">
        <a:lnSpc>
          <a:spcPct val="90000"/>
        </a:lnSpc>
        <a:spcBef>
          <a:spcPct val="0"/>
        </a:spcBef>
        <a:buNone/>
        <a:defRPr sz="2600" b="1" i="0" kern="1200" baseline="0">
          <a:solidFill>
            <a:srgbClr val="40907F"/>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J._Lyons_and_Co."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historicengland.org.uk/research/inclusive-heritage/womens-history/" TargetMode="External"/><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https://historicengland.org.uk/research/inclusive-heritage/womens-history/visible-in-stone/fashion-for-shopp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visionofbritain.org.uk/census/index.jsp" TargetMode="External"/><Relationship Id="rId2" Type="http://schemas.openxmlformats.org/officeDocument/2006/relationships/hyperlink" Target="http://www.visionofbritain.org.uk/census/report_page.jsp?rpt_id=EW1911GEN&amp;show=DB" TargetMode="Externa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historicengland.org.uk/services-skills/education/educational-images/"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hyperlink" Target="http://www.historicengland.org.uk/educ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34F1-93AD-497F-8743-84B3558FE0CC}"/>
              </a:ext>
            </a:extLst>
          </p:cNvPr>
          <p:cNvSpPr>
            <a:spLocks noGrp="1"/>
          </p:cNvSpPr>
          <p:nvPr>
            <p:ph type="title"/>
          </p:nvPr>
        </p:nvSpPr>
        <p:spPr/>
        <p:txBody>
          <a:bodyPr/>
          <a:lstStyle/>
          <a:p>
            <a:r>
              <a:rPr lang="en-GB">
                <a:cs typeface="Arial" panose="020B0604020202020204" pitchFamily="34" charset="0"/>
              </a:rPr>
              <a:t>To what extent were women's lives already changing before World War One?</a:t>
            </a:r>
            <a:br>
              <a:rPr lang="en-GB">
                <a:cs typeface="Arial" panose="020B0604020202020204" pitchFamily="34" charset="0"/>
              </a:rPr>
            </a:br>
            <a:endParaRPr lang="en-GB"/>
          </a:p>
        </p:txBody>
      </p:sp>
      <p:sp>
        <p:nvSpPr>
          <p:cNvPr id="3" name="Subtitle 2">
            <a:extLst>
              <a:ext uri="{FF2B5EF4-FFF2-40B4-BE49-F238E27FC236}">
                <a16:creationId xmlns:a16="http://schemas.microsoft.com/office/drawing/2014/main" id="{42297B6B-EF53-4352-B7FF-4FC4A40DF8F5}"/>
              </a:ext>
            </a:extLst>
          </p:cNvPr>
          <p:cNvSpPr>
            <a:spLocks noGrp="1"/>
          </p:cNvSpPr>
          <p:nvPr>
            <p:ph type="subTitle" idx="1"/>
          </p:nvPr>
        </p:nvSpPr>
        <p:spPr/>
        <p:txBody>
          <a:bodyPr/>
          <a:lstStyle/>
          <a:p>
            <a:r>
              <a:rPr lang="en-GB">
                <a:latin typeface="Arial" panose="020B0604020202020204" pitchFamily="34" charset="0"/>
                <a:cs typeface="Arial" panose="020B0604020202020204" pitchFamily="34" charset="0"/>
              </a:rPr>
              <a:t>To what extent were women's lives already changing before World War One?</a:t>
            </a:r>
          </a:p>
          <a:p>
            <a:endParaRPr lang="en-GB"/>
          </a:p>
        </p:txBody>
      </p:sp>
      <p:pic>
        <p:nvPicPr>
          <p:cNvPr id="18" name="Picture Placeholder 17" descr="A black and white photo of men, women and boys working in a factory putting rubber tyres on wheels">
            <a:extLst>
              <a:ext uri="{FF2B5EF4-FFF2-40B4-BE49-F238E27FC236}">
                <a16:creationId xmlns:a16="http://schemas.microsoft.com/office/drawing/2014/main" id="{F759C787-F3D7-4D62-98EC-C32EDDCA0D08}"/>
              </a:ext>
            </a:extLst>
          </p:cNvPr>
          <p:cNvPicPr>
            <a:picLocks noGrp="1" noChangeAspect="1"/>
          </p:cNvPicPr>
          <p:nvPr>
            <p:ph type="pic" sz="quarter" idx="10"/>
          </p:nvPr>
        </p:nvPicPr>
        <p:blipFill>
          <a:blip r:embed="rId3"/>
          <a:srcRect l="1622" r="1622"/>
          <a:stretch/>
        </p:blipFill>
        <p:spPr>
          <a:xfrm>
            <a:off x="4122819" y="0"/>
            <a:ext cx="8069181" cy="6858000"/>
          </a:xfrm>
        </p:spPr>
      </p:pic>
    </p:spTree>
    <p:extLst>
      <p:ext uri="{BB962C8B-B14F-4D97-AF65-F5344CB8AC3E}">
        <p14:creationId xmlns:p14="http://schemas.microsoft.com/office/powerpoint/2010/main" val="34671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4</a:t>
            </a:r>
          </a:p>
        </p:txBody>
      </p:sp>
      <p:sp>
        <p:nvSpPr>
          <p:cNvPr id="2" name="TextBox 1">
            <a:extLst>
              <a:ext uri="{FF2B5EF4-FFF2-40B4-BE49-F238E27FC236}">
                <a16:creationId xmlns:a16="http://schemas.microsoft.com/office/drawing/2014/main" id="{01065167-05D6-70BC-8837-E4360205A20A}"/>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4</a:t>
            </a:r>
          </a:p>
        </p:txBody>
      </p:sp>
      <p:pic>
        <p:nvPicPr>
          <p:cNvPr id="5" name="Content Placeholder 4" descr="A group of Victorian women at and in a swimming pool">
            <a:extLst>
              <a:ext uri="{FF2B5EF4-FFF2-40B4-BE49-F238E27FC236}">
                <a16:creationId xmlns:a16="http://schemas.microsoft.com/office/drawing/2014/main" id="{217F14A1-45AF-4D30-A5ED-4E969B3DD35E}"/>
              </a:ext>
            </a:extLst>
          </p:cNvPr>
          <p:cNvPicPr>
            <a:picLocks noGrp="1" noChangeAspect="1"/>
          </p:cNvPicPr>
          <p:nvPr>
            <p:ph idx="1"/>
          </p:nvPr>
        </p:nvPicPr>
        <p:blipFill rotWithShape="1">
          <a:blip r:embed="rId3"/>
          <a:srcRect t="13920" b="-1"/>
          <a:stretch/>
        </p:blipFill>
        <p:spPr>
          <a:xfrm>
            <a:off x="1125901" y="200055"/>
            <a:ext cx="9186020" cy="5991162"/>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856798" y="5816906"/>
            <a:ext cx="9565774" cy="945332"/>
            <a:chOff x="7229093" y="392172"/>
            <a:chExt cx="1699655" cy="54852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99763" y="511271"/>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A female swimming session at the Peoples Palace in the Mile End Road, Stepney, Greater London in 1888. </a:t>
              </a:r>
            </a:p>
          </p:txBody>
        </p:sp>
      </p:grpSp>
    </p:spTree>
    <p:extLst>
      <p:ext uri="{BB962C8B-B14F-4D97-AF65-F5344CB8AC3E}">
        <p14:creationId xmlns:p14="http://schemas.microsoft.com/office/powerpoint/2010/main" val="150090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5</a:t>
            </a:r>
          </a:p>
        </p:txBody>
      </p:sp>
      <p:sp>
        <p:nvSpPr>
          <p:cNvPr id="2" name="TextBox 1">
            <a:extLst>
              <a:ext uri="{FF2B5EF4-FFF2-40B4-BE49-F238E27FC236}">
                <a16:creationId xmlns:a16="http://schemas.microsoft.com/office/drawing/2014/main" id="{9C52136E-2B1F-42C2-A496-C9C9EA3326EC}"/>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5</a:t>
            </a:r>
          </a:p>
        </p:txBody>
      </p:sp>
      <p:pic>
        <p:nvPicPr>
          <p:cNvPr id="6" name="Content Placeholder 5" descr="A woman in Victorian clothes sitting at a desk">
            <a:extLst>
              <a:ext uri="{FF2B5EF4-FFF2-40B4-BE49-F238E27FC236}">
                <a16:creationId xmlns:a16="http://schemas.microsoft.com/office/drawing/2014/main" id="{1843BD6B-4263-4B2F-B460-F84D2B608002}"/>
              </a:ext>
            </a:extLst>
          </p:cNvPr>
          <p:cNvPicPr>
            <a:picLocks noGrp="1" noChangeAspect="1"/>
          </p:cNvPicPr>
          <p:nvPr>
            <p:ph idx="1"/>
          </p:nvPr>
        </p:nvPicPr>
        <p:blipFill>
          <a:blip r:embed="rId3"/>
          <a:srcRect/>
          <a:stretch/>
        </p:blipFill>
        <p:spPr>
          <a:xfrm>
            <a:off x="1765087" y="319597"/>
            <a:ext cx="8101509" cy="6162548"/>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883666" y="6115665"/>
            <a:ext cx="9565774" cy="677572"/>
            <a:chOff x="7229093" y="537260"/>
            <a:chExt cx="1699655" cy="403438"/>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537260"/>
              <a:ext cx="1699655" cy="40343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98016" y="583814"/>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Agnes Maitland, the second Principal of Somerville College, Oxford in 1895. </a:t>
              </a:r>
            </a:p>
          </p:txBody>
        </p:sp>
      </p:grpSp>
    </p:spTree>
    <p:extLst>
      <p:ext uri="{BB962C8B-B14F-4D97-AF65-F5344CB8AC3E}">
        <p14:creationId xmlns:p14="http://schemas.microsoft.com/office/powerpoint/2010/main" val="76337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6</a:t>
            </a:r>
          </a:p>
        </p:txBody>
      </p:sp>
      <p:sp>
        <p:nvSpPr>
          <p:cNvPr id="2" name="TextBox 1">
            <a:extLst>
              <a:ext uri="{FF2B5EF4-FFF2-40B4-BE49-F238E27FC236}">
                <a16:creationId xmlns:a16="http://schemas.microsoft.com/office/drawing/2014/main" id="{9E60D241-A2F8-1A2A-7DDC-4DE50109BDB1}"/>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6</a:t>
            </a:r>
          </a:p>
        </p:txBody>
      </p:sp>
      <p:pic>
        <p:nvPicPr>
          <p:cNvPr id="5" name="Content Placeholder 4" descr="A dining hall filled with young women in Edwardian clothing eating their lunch">
            <a:extLst>
              <a:ext uri="{FF2B5EF4-FFF2-40B4-BE49-F238E27FC236}">
                <a16:creationId xmlns:a16="http://schemas.microsoft.com/office/drawing/2014/main" id="{10832829-DFBE-4B47-BBBD-443666C92581}"/>
              </a:ext>
            </a:extLst>
          </p:cNvPr>
          <p:cNvPicPr>
            <a:picLocks noGrp="1" noChangeAspect="1"/>
          </p:cNvPicPr>
          <p:nvPr>
            <p:ph idx="1"/>
          </p:nvPr>
        </p:nvPicPr>
        <p:blipFill rotWithShape="1">
          <a:blip r:embed="rId3"/>
          <a:srcRect t="4711"/>
          <a:stretch/>
        </p:blipFill>
        <p:spPr>
          <a:xfrm>
            <a:off x="1835301" y="400110"/>
            <a:ext cx="7950196" cy="5393883"/>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24374" y="5712542"/>
            <a:ext cx="9565774" cy="1040799"/>
            <a:chOff x="7229093" y="392172"/>
            <a:chExt cx="1699655" cy="54852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5686" y="511270"/>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These young women are having a meal at Hulme Hall. Hulme Hall was designed to provide dining facilities for female employees of the Port Sunlight Factory.</a:t>
              </a:r>
            </a:p>
          </p:txBody>
        </p:sp>
      </p:grpSp>
    </p:spTree>
    <p:extLst>
      <p:ext uri="{BB962C8B-B14F-4D97-AF65-F5344CB8AC3E}">
        <p14:creationId xmlns:p14="http://schemas.microsoft.com/office/powerpoint/2010/main" val="48782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7</a:t>
            </a:r>
          </a:p>
        </p:txBody>
      </p:sp>
      <p:sp>
        <p:nvSpPr>
          <p:cNvPr id="2" name="TextBox 1">
            <a:extLst>
              <a:ext uri="{FF2B5EF4-FFF2-40B4-BE49-F238E27FC236}">
                <a16:creationId xmlns:a16="http://schemas.microsoft.com/office/drawing/2014/main" id="{C722998D-B418-BB64-D14B-CCD26ADF1D9D}"/>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7</a:t>
            </a:r>
          </a:p>
        </p:txBody>
      </p:sp>
      <p:pic>
        <p:nvPicPr>
          <p:cNvPr id="6" name="Content Placeholder 5" descr="A photo of four maids.">
            <a:extLst>
              <a:ext uri="{FF2B5EF4-FFF2-40B4-BE49-F238E27FC236}">
                <a16:creationId xmlns:a16="http://schemas.microsoft.com/office/drawing/2014/main" id="{E77C7807-E095-4D3C-B05C-B16CD30BE309}"/>
              </a:ext>
            </a:extLst>
          </p:cNvPr>
          <p:cNvPicPr>
            <a:picLocks noGrp="1" noChangeAspect="1"/>
          </p:cNvPicPr>
          <p:nvPr>
            <p:ph idx="1"/>
          </p:nvPr>
        </p:nvPicPr>
        <p:blipFill>
          <a:blip r:embed="rId3"/>
          <a:srcRect t="28422" b="28422"/>
          <a:stretch/>
        </p:blipFill>
        <p:spPr>
          <a:xfrm>
            <a:off x="519326" y="363258"/>
            <a:ext cx="10515600" cy="6107761"/>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78763" y="6115664"/>
            <a:ext cx="9565774" cy="637677"/>
            <a:chOff x="7229093" y="392172"/>
            <a:chExt cx="1699655" cy="54852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60775" y="542682"/>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Maids at Church House, </a:t>
              </a:r>
              <a:r>
                <a:rPr lang="en-GB" altLang="en-US" sz="1800" dirty="0" err="1">
                  <a:solidFill>
                    <a:srgbClr val="000000"/>
                  </a:solidFill>
                </a:rPr>
                <a:t>Charwelton</a:t>
              </a:r>
              <a:r>
                <a:rPr lang="en-GB" altLang="en-US" sz="1800" dirty="0">
                  <a:solidFill>
                    <a:srgbClr val="000000"/>
                  </a:solidFill>
                </a:rPr>
                <a:t>, Northamptonshire, in 1903.</a:t>
              </a:r>
            </a:p>
          </p:txBody>
        </p:sp>
      </p:grpSp>
    </p:spTree>
    <p:extLst>
      <p:ext uri="{BB962C8B-B14F-4D97-AF65-F5344CB8AC3E}">
        <p14:creationId xmlns:p14="http://schemas.microsoft.com/office/powerpoint/2010/main" val="53420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8</a:t>
            </a:r>
          </a:p>
        </p:txBody>
      </p:sp>
      <p:sp>
        <p:nvSpPr>
          <p:cNvPr id="2" name="TextBox 1">
            <a:extLst>
              <a:ext uri="{FF2B5EF4-FFF2-40B4-BE49-F238E27FC236}">
                <a16:creationId xmlns:a16="http://schemas.microsoft.com/office/drawing/2014/main" id="{A5241E4E-EACC-E452-3CA7-10EEDC50BD7D}"/>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8</a:t>
            </a:r>
          </a:p>
        </p:txBody>
      </p:sp>
      <p:pic>
        <p:nvPicPr>
          <p:cNvPr id="5" name="Content Placeholder 4" descr="Rows of women working at sewing machines in a factory">
            <a:extLst>
              <a:ext uri="{FF2B5EF4-FFF2-40B4-BE49-F238E27FC236}">
                <a16:creationId xmlns:a16="http://schemas.microsoft.com/office/drawing/2014/main" id="{DD09E5C5-B99B-457B-965B-06D8FAB98136}"/>
              </a:ext>
            </a:extLst>
          </p:cNvPr>
          <p:cNvPicPr>
            <a:picLocks noGrp="1" noChangeAspect="1"/>
          </p:cNvPicPr>
          <p:nvPr>
            <p:ph idx="1"/>
          </p:nvPr>
        </p:nvPicPr>
        <p:blipFill rotWithShape="1">
          <a:blip r:embed="rId3"/>
          <a:srcRect t="24885" b="15140"/>
          <a:stretch/>
        </p:blipFill>
        <p:spPr>
          <a:xfrm>
            <a:off x="495448" y="813780"/>
            <a:ext cx="10515600" cy="5230440"/>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856798" y="5958347"/>
            <a:ext cx="9565774" cy="856407"/>
            <a:chOff x="7229093" y="459294"/>
            <a:chExt cx="1699655" cy="481404"/>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459294"/>
              <a:ext cx="1699655" cy="48140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8436" y="558188"/>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Rows of women sitting at sewing machines making various items of clothing for the Cellular Clothing Company in Swindon in 1902. </a:t>
              </a:r>
            </a:p>
          </p:txBody>
        </p:sp>
      </p:grpSp>
    </p:spTree>
    <p:extLst>
      <p:ext uri="{BB962C8B-B14F-4D97-AF65-F5344CB8AC3E}">
        <p14:creationId xmlns:p14="http://schemas.microsoft.com/office/powerpoint/2010/main" val="267881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9</a:t>
            </a:r>
          </a:p>
        </p:txBody>
      </p:sp>
      <p:sp>
        <p:nvSpPr>
          <p:cNvPr id="2" name="TextBox 1">
            <a:extLst>
              <a:ext uri="{FF2B5EF4-FFF2-40B4-BE49-F238E27FC236}">
                <a16:creationId xmlns:a16="http://schemas.microsoft.com/office/drawing/2014/main" id="{B28F789F-7EBC-88EB-A718-62146F2394FF}"/>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9</a:t>
            </a:r>
          </a:p>
        </p:txBody>
      </p:sp>
      <p:pic>
        <p:nvPicPr>
          <p:cNvPr id="6" name="Content Placeholder 5" descr="A group of people playing tennis, the men wearing shirts and trousers and the women wearing ankle-length skirts and blouses">
            <a:extLst>
              <a:ext uri="{FF2B5EF4-FFF2-40B4-BE49-F238E27FC236}">
                <a16:creationId xmlns:a16="http://schemas.microsoft.com/office/drawing/2014/main" id="{16EFA80A-7AD9-4562-A1A5-0ED1774201AF}"/>
              </a:ext>
            </a:extLst>
          </p:cNvPr>
          <p:cNvPicPr>
            <a:picLocks noGrp="1" noChangeAspect="1"/>
          </p:cNvPicPr>
          <p:nvPr>
            <p:ph idx="1"/>
          </p:nvPr>
        </p:nvPicPr>
        <p:blipFill>
          <a:blip r:embed="rId3"/>
          <a:srcRect t="11838" b="11838"/>
          <a:stretch/>
        </p:blipFill>
        <p:spPr>
          <a:xfrm>
            <a:off x="484741" y="297101"/>
            <a:ext cx="10515600" cy="6032772"/>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44178" y="6125495"/>
            <a:ext cx="9565774" cy="640225"/>
            <a:chOff x="7229093" y="537828"/>
            <a:chExt cx="1699655" cy="402869"/>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537828"/>
              <a:ext cx="1699655" cy="40286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8436" y="584098"/>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A tennis match in Buckinghamshire some time between 1896 and 1920. </a:t>
              </a:r>
            </a:p>
          </p:txBody>
        </p:sp>
      </p:grpSp>
    </p:spTree>
    <p:extLst>
      <p:ext uri="{BB962C8B-B14F-4D97-AF65-F5344CB8AC3E}">
        <p14:creationId xmlns:p14="http://schemas.microsoft.com/office/powerpoint/2010/main" val="130110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10</a:t>
            </a:r>
          </a:p>
        </p:txBody>
      </p:sp>
      <p:sp>
        <p:nvSpPr>
          <p:cNvPr id="2" name="TextBox 1">
            <a:extLst>
              <a:ext uri="{FF2B5EF4-FFF2-40B4-BE49-F238E27FC236}">
                <a16:creationId xmlns:a16="http://schemas.microsoft.com/office/drawing/2014/main" id="{C46F2BC4-9301-9645-3BEF-80ED1E5B3FC0}"/>
              </a:ext>
            </a:extLst>
          </p:cNvPr>
          <p:cNvSpPr txBox="1"/>
          <p:nvPr/>
        </p:nvSpPr>
        <p:spPr>
          <a:xfrm>
            <a:off x="0" y="0"/>
            <a:ext cx="470000" cy="400110"/>
          </a:xfrm>
          <a:prstGeom prst="rect">
            <a:avLst/>
          </a:prstGeom>
          <a:noFill/>
          <a:ln w="25400">
            <a:solidFill>
              <a:schemeClr val="tx1"/>
            </a:solidFill>
          </a:ln>
        </p:spPr>
        <p:txBody>
          <a:bodyPr wrap="none" rtlCol="0">
            <a:spAutoFit/>
          </a:bodyPr>
          <a:lstStyle/>
          <a:p>
            <a:r>
              <a:rPr lang="en-GB" sz="2000" b="1" dirty="0"/>
              <a:t>10</a:t>
            </a:r>
          </a:p>
        </p:txBody>
      </p:sp>
      <p:pic>
        <p:nvPicPr>
          <p:cNvPr id="5" name="Content Placeholder 4" descr="Horse-drawn carriages and crowds of people on the street at a seaside town.">
            <a:extLst>
              <a:ext uri="{FF2B5EF4-FFF2-40B4-BE49-F238E27FC236}">
                <a16:creationId xmlns:a16="http://schemas.microsoft.com/office/drawing/2014/main" id="{A3450AFF-D7C4-4B89-9F9D-8E7FFB52B2DE}"/>
              </a:ext>
            </a:extLst>
          </p:cNvPr>
          <p:cNvPicPr>
            <a:picLocks noGrp="1" noChangeAspect="1"/>
          </p:cNvPicPr>
          <p:nvPr>
            <p:ph idx="1"/>
          </p:nvPr>
        </p:nvPicPr>
        <p:blipFill>
          <a:blip r:embed="rId3"/>
          <a:stretch>
            <a:fillRect/>
          </a:stretch>
        </p:blipFill>
        <p:spPr>
          <a:xfrm>
            <a:off x="558162" y="200055"/>
            <a:ext cx="10515599" cy="6274675"/>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44178" y="6312310"/>
            <a:ext cx="9565774" cy="453412"/>
            <a:chOff x="7229093" y="392172"/>
            <a:chExt cx="1699655" cy="54852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5686" y="511271"/>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Crowds on the promenade at Margate, Kent, between 1890 and 1910.</a:t>
              </a:r>
            </a:p>
          </p:txBody>
        </p:sp>
      </p:grpSp>
    </p:spTree>
    <p:extLst>
      <p:ext uri="{BB962C8B-B14F-4D97-AF65-F5344CB8AC3E}">
        <p14:creationId xmlns:p14="http://schemas.microsoft.com/office/powerpoint/2010/main" val="70340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11</a:t>
            </a:r>
          </a:p>
        </p:txBody>
      </p:sp>
      <p:sp>
        <p:nvSpPr>
          <p:cNvPr id="2" name="TextBox 1">
            <a:extLst>
              <a:ext uri="{FF2B5EF4-FFF2-40B4-BE49-F238E27FC236}">
                <a16:creationId xmlns:a16="http://schemas.microsoft.com/office/drawing/2014/main" id="{D3ACC0F5-B1AF-EA2C-58DE-B1B6C2B82F94}"/>
              </a:ext>
            </a:extLst>
          </p:cNvPr>
          <p:cNvSpPr txBox="1"/>
          <p:nvPr/>
        </p:nvSpPr>
        <p:spPr>
          <a:xfrm>
            <a:off x="0" y="0"/>
            <a:ext cx="455830" cy="400110"/>
          </a:xfrm>
          <a:prstGeom prst="rect">
            <a:avLst/>
          </a:prstGeom>
          <a:noFill/>
          <a:ln w="25400">
            <a:solidFill>
              <a:schemeClr val="tx1"/>
            </a:solidFill>
          </a:ln>
        </p:spPr>
        <p:txBody>
          <a:bodyPr wrap="none" rtlCol="0">
            <a:spAutoFit/>
          </a:bodyPr>
          <a:lstStyle/>
          <a:p>
            <a:r>
              <a:rPr lang="en-GB" sz="2000" b="1" dirty="0"/>
              <a:t>11</a:t>
            </a:r>
          </a:p>
        </p:txBody>
      </p:sp>
      <p:pic>
        <p:nvPicPr>
          <p:cNvPr id="6" name="Content Placeholder 5" descr="A room full of desks with young women and boys using early calculating machines">
            <a:extLst>
              <a:ext uri="{FF2B5EF4-FFF2-40B4-BE49-F238E27FC236}">
                <a16:creationId xmlns:a16="http://schemas.microsoft.com/office/drawing/2014/main" id="{C31FC8E8-F0AE-491C-85DC-664007CAF538}"/>
              </a:ext>
            </a:extLst>
          </p:cNvPr>
          <p:cNvPicPr>
            <a:picLocks noGrp="1" noChangeAspect="1"/>
          </p:cNvPicPr>
          <p:nvPr>
            <p:ph idx="1"/>
          </p:nvPr>
        </p:nvPicPr>
        <p:blipFill rotWithShape="1">
          <a:blip r:embed="rId3"/>
          <a:srcRect t="17180" b="14843"/>
          <a:stretch/>
        </p:blipFill>
        <p:spPr>
          <a:xfrm>
            <a:off x="549034" y="238058"/>
            <a:ext cx="10531952" cy="5865821"/>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59655" y="5869859"/>
            <a:ext cx="9565774" cy="988143"/>
            <a:chOff x="7231843" y="392453"/>
            <a:chExt cx="1699655" cy="589592"/>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31843" y="392453"/>
              <a:ext cx="1699655" cy="589592"/>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8436" y="532085"/>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The Comptometer room at the Stratford (London) Co-operative Society in 1914, showing girls and boys working on model 'E' comptometers. The comptometer was invented in 1887 and was the first successful manual calculating machine. </a:t>
              </a:r>
            </a:p>
          </p:txBody>
        </p:sp>
      </p:grpSp>
    </p:spTree>
    <p:extLst>
      <p:ext uri="{BB962C8B-B14F-4D97-AF65-F5344CB8AC3E}">
        <p14:creationId xmlns:p14="http://schemas.microsoft.com/office/powerpoint/2010/main" val="2009384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13</a:t>
            </a:r>
          </a:p>
        </p:txBody>
      </p:sp>
      <p:sp>
        <p:nvSpPr>
          <p:cNvPr id="2" name="TextBox 1">
            <a:extLst>
              <a:ext uri="{FF2B5EF4-FFF2-40B4-BE49-F238E27FC236}">
                <a16:creationId xmlns:a16="http://schemas.microsoft.com/office/drawing/2014/main" id="{34A55341-CEB4-1718-CC06-7D693948230D}"/>
              </a:ext>
            </a:extLst>
          </p:cNvPr>
          <p:cNvSpPr txBox="1"/>
          <p:nvPr/>
        </p:nvSpPr>
        <p:spPr>
          <a:xfrm>
            <a:off x="0" y="0"/>
            <a:ext cx="470000" cy="400110"/>
          </a:xfrm>
          <a:prstGeom prst="rect">
            <a:avLst/>
          </a:prstGeom>
          <a:noFill/>
          <a:ln w="25400">
            <a:solidFill>
              <a:schemeClr val="tx1"/>
            </a:solidFill>
          </a:ln>
        </p:spPr>
        <p:txBody>
          <a:bodyPr wrap="none" rtlCol="0">
            <a:spAutoFit/>
          </a:bodyPr>
          <a:lstStyle/>
          <a:p>
            <a:r>
              <a:rPr lang="en-GB" sz="2000" b="1" dirty="0"/>
              <a:t>12</a:t>
            </a:r>
          </a:p>
        </p:txBody>
      </p:sp>
      <p:pic>
        <p:nvPicPr>
          <p:cNvPr id="6" name="Content Placeholder 5" descr="Black and white photo of two women in a salt work factory.">
            <a:extLst>
              <a:ext uri="{FF2B5EF4-FFF2-40B4-BE49-F238E27FC236}">
                <a16:creationId xmlns:a16="http://schemas.microsoft.com/office/drawing/2014/main" id="{DAC532DD-CD0D-427B-B045-B999FD1FAB77}"/>
              </a:ext>
            </a:extLst>
          </p:cNvPr>
          <p:cNvPicPr>
            <a:picLocks noGrp="1" noChangeAspect="1"/>
          </p:cNvPicPr>
          <p:nvPr>
            <p:ph idx="1"/>
          </p:nvPr>
        </p:nvPicPr>
        <p:blipFill rotWithShape="1">
          <a:blip r:embed="rId3"/>
          <a:srcRect l="8738"/>
          <a:stretch/>
        </p:blipFill>
        <p:spPr>
          <a:xfrm>
            <a:off x="470000" y="327791"/>
            <a:ext cx="10515600" cy="6168702"/>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05813" y="6086168"/>
            <a:ext cx="9565774" cy="691658"/>
            <a:chOff x="7229093" y="549622"/>
            <a:chExt cx="1699655" cy="39107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549622"/>
              <a:ext cx="1699655" cy="39107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8436" y="609825"/>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Two female workers standing beside a tank of boiling brine in a salt works in Droitwich, Worcestershire. Taken between 1880 – 1900</a:t>
              </a:r>
            </a:p>
          </p:txBody>
        </p:sp>
      </p:grpSp>
    </p:spTree>
    <p:extLst>
      <p:ext uri="{BB962C8B-B14F-4D97-AF65-F5344CB8AC3E}">
        <p14:creationId xmlns:p14="http://schemas.microsoft.com/office/powerpoint/2010/main" val="277565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D3A0-8EF2-4CCE-8C37-105120B263E3}"/>
              </a:ext>
            </a:extLst>
          </p:cNvPr>
          <p:cNvSpPr>
            <a:spLocks noGrp="1"/>
          </p:cNvSpPr>
          <p:nvPr>
            <p:ph type="title"/>
          </p:nvPr>
        </p:nvSpPr>
        <p:spPr>
          <a:xfrm>
            <a:off x="357187" y="365126"/>
            <a:ext cx="10996613" cy="710288"/>
          </a:xfrm>
        </p:spPr>
        <p:txBody>
          <a:bodyPr/>
          <a:lstStyle/>
          <a:p>
            <a:r>
              <a:rPr lang="en-GB"/>
              <a:t>Activity 2</a:t>
            </a:r>
          </a:p>
        </p:txBody>
      </p:sp>
      <p:sp>
        <p:nvSpPr>
          <p:cNvPr id="3" name="Content Placeholder 2">
            <a:extLst>
              <a:ext uri="{FF2B5EF4-FFF2-40B4-BE49-F238E27FC236}">
                <a16:creationId xmlns:a16="http://schemas.microsoft.com/office/drawing/2014/main" id="{CD01FADF-C024-4E71-8198-A1B9DC314A08}"/>
              </a:ext>
            </a:extLst>
          </p:cNvPr>
          <p:cNvSpPr>
            <a:spLocks noGrp="1"/>
          </p:cNvSpPr>
          <p:nvPr>
            <p:ph idx="1"/>
          </p:nvPr>
        </p:nvSpPr>
        <p:spPr>
          <a:xfrm>
            <a:off x="381885" y="1235676"/>
            <a:ext cx="10971915" cy="5257198"/>
          </a:xfrm>
        </p:spPr>
        <p:txBody>
          <a:bodyPr/>
          <a:lstStyle/>
          <a:p>
            <a:r>
              <a:rPr lang="en-GB" altLang="en-US" sz="2400" b="1" dirty="0">
                <a:solidFill>
                  <a:srgbClr val="000000"/>
                </a:solidFill>
              </a:rPr>
              <a:t>Use the facts given on the following slides to select 6 of the photographs to help answer the enquiry question:</a:t>
            </a:r>
          </a:p>
          <a:p>
            <a:pPr>
              <a:spcBef>
                <a:spcPts val="0"/>
              </a:spcBef>
            </a:pPr>
            <a:endParaRPr lang="en-GB" altLang="en-US" sz="2400" b="1" dirty="0">
              <a:solidFill>
                <a:srgbClr val="000000"/>
              </a:solidFill>
              <a:cs typeface="Arial" panose="020B0604020202020204" pitchFamily="34" charset="0"/>
            </a:endParaRPr>
          </a:p>
          <a:p>
            <a:endParaRPr lang="en-GB" altLang="en-US" sz="2200" dirty="0">
              <a:solidFill>
                <a:srgbClr val="000000"/>
              </a:solidFill>
            </a:endParaRPr>
          </a:p>
          <a:p>
            <a:endParaRPr lang="en-GB" altLang="en-US" sz="2200" dirty="0">
              <a:solidFill>
                <a:srgbClr val="000000"/>
              </a:solidFill>
            </a:endParaRPr>
          </a:p>
          <a:p>
            <a:pPr>
              <a:spcBef>
                <a:spcPts val="0"/>
              </a:spcBef>
            </a:pPr>
            <a:r>
              <a:rPr lang="en-GB" altLang="en-US" sz="2200" dirty="0">
                <a:solidFill>
                  <a:srgbClr val="000000"/>
                </a:solidFill>
              </a:rPr>
              <a:t>Once you’ve made your own selection work in pairs </a:t>
            </a:r>
            <a:r>
              <a:rPr lang="en-US" sz="2200" dirty="0"/>
              <a:t>or small</a:t>
            </a:r>
          </a:p>
          <a:p>
            <a:pPr>
              <a:spcBef>
                <a:spcPts val="0"/>
              </a:spcBef>
            </a:pPr>
            <a:r>
              <a:rPr lang="en-US" sz="2200" dirty="0"/>
              <a:t>groups to discuss and debate each person’s choice of</a:t>
            </a:r>
          </a:p>
          <a:p>
            <a:pPr>
              <a:spcBef>
                <a:spcPts val="0"/>
              </a:spcBef>
            </a:pPr>
            <a:r>
              <a:rPr lang="en-US" sz="2200" dirty="0"/>
              <a:t>images before coming to an overall answer.</a:t>
            </a:r>
          </a:p>
          <a:p>
            <a:pPr>
              <a:spcBef>
                <a:spcPts val="0"/>
              </a:spcBef>
            </a:pPr>
            <a:endParaRPr lang="en-US" sz="2200" dirty="0"/>
          </a:p>
          <a:p>
            <a:r>
              <a:rPr lang="en-US" sz="2200" dirty="0"/>
              <a:t>You may like to present your findings in as a PowerPoint.</a:t>
            </a:r>
            <a:endParaRPr lang="en-GB" altLang="en-US" sz="2200" dirty="0">
              <a:solidFill>
                <a:srgbClr val="000000"/>
              </a:solidFill>
            </a:endParaRPr>
          </a:p>
          <a:p>
            <a:endParaRPr lang="en-GB" dirty="0"/>
          </a:p>
        </p:txBody>
      </p:sp>
      <p:grpSp>
        <p:nvGrpSpPr>
          <p:cNvPr id="8" name="Think, pair, share" descr="Think, pair, share icon">
            <a:extLst>
              <a:ext uri="{FF2B5EF4-FFF2-40B4-BE49-F238E27FC236}">
                <a16:creationId xmlns:a16="http://schemas.microsoft.com/office/drawing/2014/main" id="{A439B911-0CEE-46AD-8075-A6D63933E293}"/>
              </a:ext>
            </a:extLst>
          </p:cNvPr>
          <p:cNvGrpSpPr/>
          <p:nvPr/>
        </p:nvGrpSpPr>
        <p:grpSpPr>
          <a:xfrm>
            <a:off x="7529506" y="4084227"/>
            <a:ext cx="3824294" cy="2524495"/>
            <a:chOff x="357187" y="991258"/>
            <a:chExt cx="4209113" cy="2444101"/>
          </a:xfrm>
        </p:grpSpPr>
        <p:sp>
          <p:nvSpPr>
            <p:cNvPr id="9" name="Washi">
              <a:extLst>
                <a:ext uri="{FF2B5EF4-FFF2-40B4-BE49-F238E27FC236}">
                  <a16:creationId xmlns:a16="http://schemas.microsoft.com/office/drawing/2014/main" id="{1E26F1C2-3000-499C-8AC9-0D137907623E}"/>
                </a:ext>
                <a:ext uri="{C183D7F6-B498-43B3-948B-1728B52AA6E4}">
                  <adec:decorative xmlns:adec="http://schemas.microsoft.com/office/drawing/2017/decorative" val="1"/>
                </a:ext>
              </a:extLst>
            </p:cNvPr>
            <p:cNvSpPr/>
            <p:nvPr/>
          </p:nvSpPr>
          <p:spPr>
            <a:xfrm>
              <a:off x="1209990" y="991258"/>
              <a:ext cx="2601260" cy="63649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A6BA334F-8937-4BD0-901C-ED8B305E78F6}"/>
                </a:ext>
              </a:extLst>
            </p:cNvPr>
            <p:cNvSpPr txBox="1">
              <a:spLocks/>
            </p:cNvSpPr>
            <p:nvPr/>
          </p:nvSpPr>
          <p:spPr>
            <a:xfrm>
              <a:off x="1238062" y="1042418"/>
              <a:ext cx="2607095" cy="529737"/>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Think, pair, share</a:t>
              </a:r>
            </a:p>
          </p:txBody>
        </p:sp>
        <p:pic>
          <p:nvPicPr>
            <p:cNvPr id="15" name="Icon" descr="Think, pair, share character icon">
              <a:extLst>
                <a:ext uri="{FF2B5EF4-FFF2-40B4-BE49-F238E27FC236}">
                  <a16:creationId xmlns:a16="http://schemas.microsoft.com/office/drawing/2014/main" id="{42B515D5-AD84-498E-B714-65B2EFACD451}"/>
                </a:ext>
              </a:extLst>
            </p:cNvPr>
            <p:cNvPicPr>
              <a:picLocks noChangeAspect="1"/>
            </p:cNvPicPr>
            <p:nvPr/>
          </p:nvPicPr>
          <p:blipFill>
            <a:blip r:embed="rId2"/>
            <a:stretch>
              <a:fillRect/>
            </a:stretch>
          </p:blipFill>
          <p:spPr>
            <a:xfrm>
              <a:off x="357187" y="1656943"/>
              <a:ext cx="4209113" cy="1778416"/>
            </a:xfrm>
            <a:prstGeom prst="rect">
              <a:avLst/>
            </a:prstGeom>
          </p:spPr>
        </p:pic>
      </p:grpSp>
      <p:grpSp>
        <p:nvGrpSpPr>
          <p:cNvPr id="17" name="Washi" descr="Washi tape">
            <a:extLst>
              <a:ext uri="{FF2B5EF4-FFF2-40B4-BE49-F238E27FC236}">
                <a16:creationId xmlns:a16="http://schemas.microsoft.com/office/drawing/2014/main" id="{214753DE-006F-4823-91AE-8574794E009F}"/>
              </a:ext>
            </a:extLst>
          </p:cNvPr>
          <p:cNvGrpSpPr/>
          <p:nvPr/>
        </p:nvGrpSpPr>
        <p:grpSpPr>
          <a:xfrm>
            <a:off x="357187" y="2273222"/>
            <a:ext cx="10700673" cy="843504"/>
            <a:chOff x="7229093" y="392172"/>
            <a:chExt cx="1699655" cy="548526"/>
          </a:xfrm>
        </p:grpSpPr>
        <p:sp>
          <p:nvSpPr>
            <p:cNvPr id="18" name="Picture 9">
              <a:extLst>
                <a:ext uri="{FF2B5EF4-FFF2-40B4-BE49-F238E27FC236}">
                  <a16:creationId xmlns:a16="http://schemas.microsoft.com/office/drawing/2014/main" id="{8724F821-9E6A-471B-9365-CC0637DFB39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9" name="Text Placeholder">
              <a:extLst>
                <a:ext uri="{FF2B5EF4-FFF2-40B4-BE49-F238E27FC236}">
                  <a16:creationId xmlns:a16="http://schemas.microsoft.com/office/drawing/2014/main" id="{6E880FE3-3736-475B-8767-9FC941B20323}"/>
                </a:ext>
              </a:extLst>
            </p:cNvPr>
            <p:cNvSpPr txBox="1">
              <a:spLocks/>
            </p:cNvSpPr>
            <p:nvPr/>
          </p:nvSpPr>
          <p:spPr>
            <a:xfrm>
              <a:off x="7248979" y="496650"/>
              <a:ext cx="1659882"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cs typeface="Arial" panose="020B0604020202020204" pitchFamily="34" charset="0"/>
                </a:rPr>
                <a:t>To what extent were women's lives already changing before World War One?</a:t>
              </a:r>
            </a:p>
          </p:txBody>
        </p:sp>
      </p:grpSp>
    </p:spTree>
    <p:extLst>
      <p:ext uri="{BB962C8B-B14F-4D97-AF65-F5344CB8AC3E}">
        <p14:creationId xmlns:p14="http://schemas.microsoft.com/office/powerpoint/2010/main" val="162037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3929-C2AD-44AA-926A-7C1967C70214}"/>
              </a:ext>
            </a:extLst>
          </p:cNvPr>
          <p:cNvSpPr>
            <a:spLocks noGrp="1"/>
          </p:cNvSpPr>
          <p:nvPr>
            <p:ph type="title"/>
          </p:nvPr>
        </p:nvSpPr>
        <p:spPr/>
        <p:txBody>
          <a:bodyPr>
            <a:normAutofit fontScale="90000"/>
          </a:bodyPr>
          <a:lstStyle/>
          <a:p>
            <a:br>
              <a:rPr lang="en-GB">
                <a:cs typeface="Arial" panose="020B0604020202020204" pitchFamily="34" charset="0"/>
              </a:rPr>
            </a:br>
            <a:r>
              <a:rPr lang="en-GB">
                <a:cs typeface="Arial" panose="020B0604020202020204" pitchFamily="34" charset="0"/>
              </a:rPr>
              <a:t>To what extent were women's lives already changing before World War One?</a:t>
            </a:r>
            <a:br>
              <a:rPr lang="en-GB">
                <a:cs typeface="Arial" panose="020B0604020202020204" pitchFamily="34" charset="0"/>
              </a:rPr>
            </a:br>
            <a:endParaRPr lang="en-GB"/>
          </a:p>
        </p:txBody>
      </p:sp>
      <p:sp>
        <p:nvSpPr>
          <p:cNvPr id="3" name="Text Placeholder 2">
            <a:extLst>
              <a:ext uri="{FF2B5EF4-FFF2-40B4-BE49-F238E27FC236}">
                <a16:creationId xmlns:a16="http://schemas.microsoft.com/office/drawing/2014/main" id="{416FCE2B-1D6E-455A-A415-DBA412BEC32F}"/>
              </a:ext>
            </a:extLst>
          </p:cNvPr>
          <p:cNvSpPr>
            <a:spLocks noGrp="1"/>
          </p:cNvSpPr>
          <p:nvPr>
            <p:ph type="body" sz="quarter" idx="10"/>
          </p:nvPr>
        </p:nvSpPr>
        <p:spPr/>
        <p:txBody>
          <a:bodyPr/>
          <a:lstStyle/>
          <a:p>
            <a:r>
              <a:rPr lang="en-GB">
                <a:latin typeface="Arial" panose="020B0604020202020204" pitchFamily="34" charset="0"/>
                <a:cs typeface="Arial" panose="020B0604020202020204" pitchFamily="34" charset="0"/>
              </a:rPr>
              <a:t>Key Stage 4: History</a:t>
            </a:r>
          </a:p>
          <a:p>
            <a:endParaRPr lang="en-GB"/>
          </a:p>
        </p:txBody>
      </p:sp>
      <p:sp>
        <p:nvSpPr>
          <p:cNvPr id="4" name="Content Placeholder 3">
            <a:extLst>
              <a:ext uri="{FF2B5EF4-FFF2-40B4-BE49-F238E27FC236}">
                <a16:creationId xmlns:a16="http://schemas.microsoft.com/office/drawing/2014/main" id="{6E5735D8-7AD8-4511-8CB9-8C656A2DDAC0}"/>
              </a:ext>
            </a:extLst>
          </p:cNvPr>
          <p:cNvSpPr>
            <a:spLocks noGrp="1"/>
          </p:cNvSpPr>
          <p:nvPr>
            <p:ph idx="1"/>
          </p:nvPr>
        </p:nvSpPr>
        <p:spPr/>
        <p:txBody>
          <a:bodyPr/>
          <a:lstStyle/>
          <a:p>
            <a:pPr marL="342900" indent="-342900">
              <a:buFont typeface="Arial" panose="020B0604020202020204" pitchFamily="34" charset="0"/>
              <a:buChar char="•"/>
            </a:pPr>
            <a:r>
              <a:rPr lang="en-GB"/>
              <a:t>Students will use primary evidence to help in their understanding of women's lives in the period leading up to WW1</a:t>
            </a:r>
          </a:p>
          <a:p>
            <a:pPr marL="342900" indent="-342900">
              <a:buFont typeface="Arial" panose="020B0604020202020204" pitchFamily="34" charset="0"/>
              <a:buChar char="•"/>
            </a:pPr>
            <a:r>
              <a:rPr lang="en-GB"/>
              <a:t>Students will be able to demonstrate skills in assessing and using primary evidence, such as the creation of criteria </a:t>
            </a:r>
          </a:p>
          <a:p>
            <a:pPr marL="342900" indent="-342900">
              <a:buFont typeface="Arial" panose="020B0604020202020204" pitchFamily="34" charset="0"/>
              <a:buChar char="•"/>
            </a:pPr>
            <a:r>
              <a:rPr lang="en-GB"/>
              <a:t>Students will have a more secure basis on which to judge the effects of WW1 and the suffrage movement on women's lives</a:t>
            </a:r>
          </a:p>
          <a:p>
            <a:pPr marL="342900" indent="-342900">
              <a:buFont typeface="Arial" panose="020B0604020202020204" pitchFamily="34" charset="0"/>
              <a:buChar char="•"/>
            </a:pPr>
            <a:r>
              <a:rPr lang="en-GB"/>
              <a:t>Relates to: OCR B - Britain in Peace and War, 1900–1918 - Women</a:t>
            </a:r>
          </a:p>
          <a:p>
            <a:endParaRPr lang="en-GB"/>
          </a:p>
        </p:txBody>
      </p:sp>
    </p:spTree>
    <p:extLst>
      <p:ext uri="{BB962C8B-B14F-4D97-AF65-F5344CB8AC3E}">
        <p14:creationId xmlns:p14="http://schemas.microsoft.com/office/powerpoint/2010/main" val="4285253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08E939-22A4-47E1-9BB8-ECF19EDB4FD6}"/>
              </a:ext>
            </a:extLst>
          </p:cNvPr>
          <p:cNvSpPr>
            <a:spLocks noGrp="1"/>
          </p:cNvSpPr>
          <p:nvPr>
            <p:ph type="title"/>
          </p:nvPr>
        </p:nvSpPr>
        <p:spPr/>
        <p:txBody>
          <a:bodyPr>
            <a:normAutofit fontScale="90000"/>
          </a:bodyPr>
          <a:lstStyle/>
          <a:p>
            <a:r>
              <a:rPr lang="en-GB"/>
              <a:t>Additional Information</a:t>
            </a:r>
            <a:br>
              <a:rPr lang="en-GB"/>
            </a:br>
            <a:endParaRPr lang="en-GB"/>
          </a:p>
        </p:txBody>
      </p:sp>
      <p:sp>
        <p:nvSpPr>
          <p:cNvPr id="5" name="Content Placeholder 4">
            <a:extLst>
              <a:ext uri="{FF2B5EF4-FFF2-40B4-BE49-F238E27FC236}">
                <a16:creationId xmlns:a16="http://schemas.microsoft.com/office/drawing/2014/main" id="{9089C8A0-0B95-4608-B228-93BE6D16FF8D}"/>
              </a:ext>
            </a:extLst>
          </p:cNvPr>
          <p:cNvSpPr>
            <a:spLocks noGrp="1"/>
          </p:cNvSpPr>
          <p:nvPr>
            <p:ph idx="1"/>
          </p:nvPr>
        </p:nvSpPr>
        <p:spPr/>
        <p:txBody>
          <a:bodyPr/>
          <a:lstStyle/>
          <a:p>
            <a:pPr marL="342900" lvl="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New jobs opened up for middle- and working-class women - often because of new technology. Examples include; jobs as machinists making clothes, office jobs such as comptometer operators, photographic processors, typists and working on telephone switchboards.</a:t>
            </a:r>
            <a:endParaRPr lang="en-GB"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development of department stores, aimed at women, led to middle class women going out to shop instead of ordering from catalogues. Girls and women got jobs as shop assistants and some began to live away from home in hostels, often provided by the stores. Hostels built specifically for low-waged single working women emerged from 1900. In 1910 there were about 60 lodging houses for lower-middle- and middle-class working women in London.</a:t>
            </a:r>
            <a:endParaRPr lang="en-GB"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Teashops in London were 'an enormous move to freedom', providing cheap meals with female staff enabling 'respectable' women to use them. The first teashop opened in 1884 and there were over 50 shops by 1890. These were followed by the </a:t>
            </a:r>
            <a:r>
              <a:rPr lang="en-US" sz="2000" u="sng" dirty="0">
                <a:latin typeface="Arial" panose="020B0604020202020204" pitchFamily="34" charset="0"/>
                <a:cs typeface="Arial" panose="020B0604020202020204" pitchFamily="34" charset="0"/>
                <a:hlinkClick r:id="rId2"/>
              </a:rPr>
              <a:t>Lyons</a:t>
            </a:r>
            <a:r>
              <a:rPr lang="en-US" sz="2000" dirty="0">
                <a:latin typeface="Arial" panose="020B0604020202020204" pitchFamily="34" charset="0"/>
                <a:cs typeface="Arial" panose="020B0604020202020204" pitchFamily="34" charset="0"/>
              </a:rPr>
              <a:t> Tea Shop from 1894 and Lyons Corner Houses from 1909.</a:t>
            </a:r>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8375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A17047-98AA-60AA-20B4-5EEA76BD2D7F}"/>
              </a:ext>
            </a:extLst>
          </p:cNvPr>
          <p:cNvSpPr>
            <a:spLocks noGrp="1"/>
          </p:cNvSpPr>
          <p:nvPr>
            <p:ph type="title"/>
          </p:nvPr>
        </p:nvSpPr>
        <p:spPr>
          <a:xfrm>
            <a:off x="357187" y="-710288"/>
            <a:ext cx="10996613" cy="710288"/>
          </a:xfrm>
        </p:spPr>
        <p:txBody>
          <a:bodyPr vert="horz" lIns="0" tIns="45720" rIns="91440" bIns="45720" rtlCol="0" anchor="b">
            <a:normAutofit/>
          </a:bodyPr>
          <a:lstStyle/>
          <a:p>
            <a:r>
              <a:rPr lang="en-GB"/>
              <a:t>Additional information 1</a:t>
            </a:r>
          </a:p>
        </p:txBody>
      </p:sp>
      <p:sp>
        <p:nvSpPr>
          <p:cNvPr id="5" name="Content Placeholder 4">
            <a:extLst>
              <a:ext uri="{FF2B5EF4-FFF2-40B4-BE49-F238E27FC236}">
                <a16:creationId xmlns:a16="http://schemas.microsoft.com/office/drawing/2014/main" id="{9089C8A0-0B95-4608-B228-93BE6D16FF8D}"/>
              </a:ext>
            </a:extLst>
          </p:cNvPr>
          <p:cNvSpPr>
            <a:spLocks noGrp="1"/>
          </p:cNvSpPr>
          <p:nvPr>
            <p:ph idx="1"/>
          </p:nvPr>
        </p:nvSpPr>
        <p:spPr>
          <a:xfrm>
            <a:off x="381885" y="595423"/>
            <a:ext cx="10971915" cy="5897451"/>
          </a:xfrm>
        </p:spPr>
        <p:txBody>
          <a:bodyPr/>
          <a:lstStyle/>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Laws were passed to try and regulate women’s working conditions - the 1899 Seats for Shop Assistants Act prompted inventions for temporary seating for women shop assistants who worked an 80 hour week and were forced to stand all day – the act failed because there was no enforcement. In 1894 the drapery union called this work 'The Slavery of the Counter'</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The 1895 Co-operative Women's Guild enquiry found female apprentice milliners (hat makers) and dressmakers under 18 in its 104 Co-operative Stores received no wages at all.</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The 1909 Women's Industrial Council reported that women homeworkers such as London 'fancy blouse-makers' made only 5s (25p) a week after expenses. By comparison, Fabian Women's Group research showed men's weekly wages in Lambeth averaging from 18s (90p) to 30s (£1.50).</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As early as 1855, a magazine called 'The Sempstress' carried an article on how rich young ladies could help working women by refusing to shop at any 'emporium' where 'one gets such delightful bargains' and asking why the goods were so cheap. </a:t>
            </a:r>
          </a:p>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Florence Nightingale set up the Nightingale Nurses Training School at St Thomas' Hospital, London SE1 in 1860. </a:t>
            </a:r>
          </a:p>
          <a:p>
            <a:pPr marL="342900" lvl="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00153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35F9-5FFC-8CAD-7346-823B1A2ED9A2}"/>
              </a:ext>
            </a:extLst>
          </p:cNvPr>
          <p:cNvSpPr>
            <a:spLocks noGrp="1"/>
          </p:cNvSpPr>
          <p:nvPr>
            <p:ph type="title"/>
          </p:nvPr>
        </p:nvSpPr>
        <p:spPr>
          <a:xfrm>
            <a:off x="357187" y="-710288"/>
            <a:ext cx="10996613" cy="710288"/>
          </a:xfrm>
        </p:spPr>
        <p:txBody>
          <a:bodyPr vert="horz" lIns="0" tIns="45720" rIns="91440" bIns="45720" rtlCol="0" anchor="b">
            <a:normAutofit/>
          </a:bodyPr>
          <a:lstStyle/>
          <a:p>
            <a:r>
              <a:rPr lang="en-GB"/>
              <a:t>Additional information 2</a:t>
            </a:r>
          </a:p>
        </p:txBody>
      </p:sp>
      <p:sp>
        <p:nvSpPr>
          <p:cNvPr id="5" name="Content Placeholder 4">
            <a:extLst>
              <a:ext uri="{FF2B5EF4-FFF2-40B4-BE49-F238E27FC236}">
                <a16:creationId xmlns:a16="http://schemas.microsoft.com/office/drawing/2014/main" id="{9089C8A0-0B95-4608-B228-93BE6D16FF8D}"/>
              </a:ext>
            </a:extLst>
          </p:cNvPr>
          <p:cNvSpPr>
            <a:spLocks noGrp="1"/>
          </p:cNvSpPr>
          <p:nvPr>
            <p:ph idx="1"/>
          </p:nvPr>
        </p:nvSpPr>
        <p:spPr>
          <a:xfrm>
            <a:off x="381885" y="595423"/>
            <a:ext cx="10971915" cy="5897451"/>
          </a:xfrm>
        </p:spPr>
        <p:txBody>
          <a:bodyPr/>
          <a:lstStyle/>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The 1911 census report records that in "all other occupations" (which includes domestic and other allied services, professional occupations, commercial clerks, and all manufacturing industries) the total females increased from 3,817,453 to 4,258,405, or by 11.6 per cent (compared with 1901 – the previous census). It states ‘Probably a large part of the recorded increase for the unmarried represents a real extension of female employment’. </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Women’s clothing changed from restricting crinolines to clothes that allowed them to take up sports and new pastimes such tennis or cycling </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The Ladies' Lavatory Company opened its first public toilet for women near Oxford Circus, in 1884. </a:t>
            </a:r>
          </a:p>
          <a:p>
            <a:pPr marL="342900" lvl="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Women began to travel on public transport – some trains had carriages just for women.</a:t>
            </a:r>
          </a:p>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From 1880 all children had to go to school between the ages of 5 and 10. By 1900 97% of children could read and write.</a:t>
            </a:r>
          </a:p>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By 1900 women were allowed to attend some universities and teacher training colleges.</a:t>
            </a:r>
          </a:p>
          <a:p>
            <a:endParaRPr lang="en-GB"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92083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08667E-B3D8-44B9-81F0-985F2FD18BD1}"/>
              </a:ext>
            </a:extLst>
          </p:cNvPr>
          <p:cNvSpPr>
            <a:spLocks noGrp="1"/>
          </p:cNvSpPr>
          <p:nvPr>
            <p:ph type="title"/>
          </p:nvPr>
        </p:nvSpPr>
        <p:spPr>
          <a:xfrm>
            <a:off x="357187" y="365126"/>
            <a:ext cx="10996613" cy="710288"/>
          </a:xfrm>
        </p:spPr>
        <p:txBody>
          <a:bodyPr>
            <a:normAutofit fontScale="90000"/>
          </a:bodyPr>
          <a:lstStyle/>
          <a:p>
            <a:r>
              <a:rPr lang="en-GB"/>
              <a:t>Additional useful information</a:t>
            </a:r>
            <a:br>
              <a:rPr lang="en-GB"/>
            </a:br>
            <a:endParaRPr lang="en-GB"/>
          </a:p>
        </p:txBody>
      </p:sp>
      <p:pic>
        <p:nvPicPr>
          <p:cNvPr id="7" name="Investigate-Char" descr="Investigate character icon">
            <a:extLst>
              <a:ext uri="{FF2B5EF4-FFF2-40B4-BE49-F238E27FC236}">
                <a16:creationId xmlns:a16="http://schemas.microsoft.com/office/drawing/2014/main" id="{75ABBA7F-B886-4208-8E38-7304BB649501}"/>
              </a:ext>
            </a:extLst>
          </p:cNvPr>
          <p:cNvPicPr>
            <a:picLocks noChangeAspect="1"/>
          </p:cNvPicPr>
          <p:nvPr/>
        </p:nvPicPr>
        <p:blipFill>
          <a:blip r:embed="rId2"/>
          <a:stretch>
            <a:fillRect/>
          </a:stretch>
        </p:blipFill>
        <p:spPr>
          <a:xfrm flipH="1">
            <a:off x="9019763" y="365126"/>
            <a:ext cx="1958382" cy="1990033"/>
          </a:xfrm>
          <a:prstGeom prst="rect">
            <a:avLst/>
          </a:prstGeom>
        </p:spPr>
      </p:pic>
      <p:sp>
        <p:nvSpPr>
          <p:cNvPr id="5" name="Content Placeholder 4">
            <a:extLst>
              <a:ext uri="{FF2B5EF4-FFF2-40B4-BE49-F238E27FC236}">
                <a16:creationId xmlns:a16="http://schemas.microsoft.com/office/drawing/2014/main" id="{9089C8A0-0B95-4608-B228-93BE6D16FF8D}"/>
              </a:ext>
            </a:extLst>
          </p:cNvPr>
          <p:cNvSpPr>
            <a:spLocks noGrp="1"/>
          </p:cNvSpPr>
          <p:nvPr>
            <p:ph idx="1"/>
          </p:nvPr>
        </p:nvSpPr>
        <p:spPr>
          <a:xfrm>
            <a:off x="381885" y="2355158"/>
            <a:ext cx="10971915" cy="1990033"/>
          </a:xfrm>
        </p:spPr>
        <p:txBody>
          <a:bodyPr/>
          <a:lstStyle/>
          <a:p>
            <a:pPr lvl="0">
              <a:spcBef>
                <a:spcPts val="600"/>
              </a:spcBef>
            </a:pPr>
            <a:r>
              <a:rPr lang="en-GB" sz="2000" dirty="0">
                <a:latin typeface="Arial" panose="020B0604020202020204" pitchFamily="34" charset="0"/>
                <a:cs typeface="Arial" panose="020B0604020202020204" pitchFamily="34" charset="0"/>
                <a:hlinkClick r:id="rId3"/>
              </a:rPr>
              <a:t>https://historicengland.org.uk/research/inclusive-heritage/womens-history/</a:t>
            </a:r>
            <a:r>
              <a:rPr lang="en-GB" sz="2000" dirty="0">
                <a:latin typeface="Arial" panose="020B0604020202020204" pitchFamily="34" charset="0"/>
                <a:cs typeface="Arial" panose="020B0604020202020204" pitchFamily="34" charset="0"/>
              </a:rPr>
              <a:t>  </a:t>
            </a:r>
          </a:p>
          <a:p>
            <a:pPr lvl="0">
              <a:spcBef>
                <a:spcPts val="600"/>
              </a:spcBef>
            </a:pPr>
            <a:endParaRPr lang="en-GB" sz="2000" dirty="0">
              <a:latin typeface="Arial" panose="020B0604020202020204" pitchFamily="34" charset="0"/>
              <a:cs typeface="Arial" panose="020B0604020202020204" pitchFamily="34" charset="0"/>
            </a:endParaRPr>
          </a:p>
          <a:p>
            <a:pPr lvl="0">
              <a:spcBef>
                <a:spcPts val="600"/>
              </a:spcBef>
            </a:pPr>
            <a:r>
              <a:rPr lang="en-GB" sz="2000" dirty="0">
                <a:latin typeface="Arial" panose="020B0604020202020204" pitchFamily="34" charset="0"/>
                <a:cs typeface="Arial" panose="020B0604020202020204" pitchFamily="34" charset="0"/>
                <a:hlinkClick r:id="rId4"/>
              </a:rPr>
              <a:t>https://historicengland.org.uk/research/inclusive-heritage/womens-history/visible-in-stone/fashion-for-shopping/</a:t>
            </a:r>
            <a:r>
              <a:rPr lang="en-GB" sz="2000" dirty="0">
                <a:latin typeface="Arial" panose="020B0604020202020204" pitchFamily="34" charset="0"/>
                <a:cs typeface="Arial" panose="020B0604020202020204" pitchFamily="34" charset="0"/>
              </a:rPr>
              <a:t> </a:t>
            </a:r>
          </a:p>
          <a:p>
            <a:pPr lvl="0">
              <a:spcBef>
                <a:spcPts val="600"/>
              </a:spcBef>
            </a:pPr>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52131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8574-C9C8-4611-BA96-C452FAF0F25F}"/>
              </a:ext>
            </a:extLst>
          </p:cNvPr>
          <p:cNvSpPr>
            <a:spLocks noGrp="1"/>
          </p:cNvSpPr>
          <p:nvPr>
            <p:ph type="title"/>
          </p:nvPr>
        </p:nvSpPr>
        <p:spPr/>
        <p:txBody>
          <a:bodyPr>
            <a:normAutofit fontScale="90000"/>
          </a:bodyPr>
          <a:lstStyle/>
          <a:p>
            <a:r>
              <a:rPr lang="en-GB"/>
              <a:t>Extension Activities</a:t>
            </a:r>
            <a:br>
              <a:rPr lang="en-GB"/>
            </a:br>
            <a:endParaRPr lang="en-GB"/>
          </a:p>
        </p:txBody>
      </p:sp>
      <p:pic>
        <p:nvPicPr>
          <p:cNvPr id="27" name="Picture Placeholder 26" descr="A room full of desks with young women and boys using early calculating machines">
            <a:extLst>
              <a:ext uri="{FF2B5EF4-FFF2-40B4-BE49-F238E27FC236}">
                <a16:creationId xmlns:a16="http://schemas.microsoft.com/office/drawing/2014/main" id="{CF5E76C6-5593-4ACA-A067-F48BFEEABC87}"/>
              </a:ext>
            </a:extLst>
          </p:cNvPr>
          <p:cNvPicPr>
            <a:picLocks noGrp="1" noChangeAspect="1"/>
          </p:cNvPicPr>
          <p:nvPr>
            <p:ph type="pic" sz="quarter" idx="14"/>
          </p:nvPr>
        </p:nvPicPr>
        <p:blipFill>
          <a:blip r:embed="rId3"/>
          <a:srcRect l="3640" r="3640"/>
          <a:stretch/>
        </p:blipFill>
        <p:spPr>
          <a:xfrm>
            <a:off x="243816" y="1178981"/>
            <a:ext cx="4632984" cy="4093986"/>
          </a:xfrm>
        </p:spPr>
      </p:pic>
      <p:sp>
        <p:nvSpPr>
          <p:cNvPr id="3" name="Content Placeholder 2">
            <a:extLst>
              <a:ext uri="{FF2B5EF4-FFF2-40B4-BE49-F238E27FC236}">
                <a16:creationId xmlns:a16="http://schemas.microsoft.com/office/drawing/2014/main" id="{E10FFB5C-0333-44B7-90A8-98A39BCC552B}"/>
              </a:ext>
            </a:extLst>
          </p:cNvPr>
          <p:cNvSpPr>
            <a:spLocks noGrp="1"/>
          </p:cNvSpPr>
          <p:nvPr>
            <p:ph idx="1"/>
          </p:nvPr>
        </p:nvSpPr>
        <p:spPr>
          <a:xfrm>
            <a:off x="5213534" y="1956391"/>
            <a:ext cx="5905354" cy="4292616"/>
          </a:xfrm>
        </p:spPr>
        <p:txBody>
          <a:bodyPr/>
          <a:lstStyle/>
          <a:p>
            <a:r>
              <a:rPr lang="en-GB" altLang="en-US">
                <a:solidFill>
                  <a:srgbClr val="000000"/>
                </a:solidFill>
              </a:rPr>
              <a:t>The following slides have a number of differentiated extension activities aimed at giving students the opportunity to look at documentary sources to add to the evidence from the photographs</a:t>
            </a:r>
            <a:r>
              <a:rPr lang="en-GB" altLang="en-US" sz="2400">
                <a:solidFill>
                  <a:srgbClr val="000000"/>
                </a:solidFill>
                <a:latin typeface="Comic Sans MS - 22"/>
              </a:rPr>
              <a:t>.</a:t>
            </a:r>
          </a:p>
          <a:p>
            <a:endParaRPr lang="en-GB"/>
          </a:p>
        </p:txBody>
      </p:sp>
    </p:spTree>
    <p:extLst>
      <p:ext uri="{BB962C8B-B14F-4D97-AF65-F5344CB8AC3E}">
        <p14:creationId xmlns:p14="http://schemas.microsoft.com/office/powerpoint/2010/main" val="77162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A863-4B2C-40AA-A05D-3D59B67DB9D3}"/>
              </a:ext>
            </a:extLst>
          </p:cNvPr>
          <p:cNvSpPr>
            <a:spLocks noGrp="1"/>
          </p:cNvSpPr>
          <p:nvPr>
            <p:ph type="title"/>
          </p:nvPr>
        </p:nvSpPr>
        <p:spPr/>
        <p:txBody>
          <a:bodyPr>
            <a:normAutofit fontScale="90000"/>
          </a:bodyPr>
          <a:lstStyle/>
          <a:p>
            <a:r>
              <a:rPr lang="en-GB"/>
              <a:t>Extension Work 1 - Find out more from the census</a:t>
            </a:r>
            <a:br>
              <a:rPr lang="en-GB"/>
            </a:br>
            <a:endParaRPr lang="en-GB"/>
          </a:p>
        </p:txBody>
      </p:sp>
      <p:sp>
        <p:nvSpPr>
          <p:cNvPr id="3" name="Content Placeholder 2">
            <a:extLst>
              <a:ext uri="{FF2B5EF4-FFF2-40B4-BE49-F238E27FC236}">
                <a16:creationId xmlns:a16="http://schemas.microsoft.com/office/drawing/2014/main" id="{4EF63A03-72A4-4FC0-975F-FFE40F7AC93B}"/>
              </a:ext>
            </a:extLst>
          </p:cNvPr>
          <p:cNvSpPr>
            <a:spLocks noGrp="1"/>
          </p:cNvSpPr>
          <p:nvPr>
            <p:ph idx="1"/>
          </p:nvPr>
        </p:nvSpPr>
        <p:spPr/>
        <p:txBody>
          <a:bodyPr/>
          <a:lstStyle/>
          <a:p>
            <a:pPr marL="342900" indent="-342900">
              <a:buFont typeface="Arial" panose="020B0604020202020204" pitchFamily="34" charset="0"/>
              <a:buChar char="•"/>
            </a:pPr>
            <a:r>
              <a:rPr lang="en-GB" altLang="en-US" sz="2000">
                <a:solidFill>
                  <a:srgbClr val="000000"/>
                </a:solidFill>
              </a:rPr>
              <a:t>Ask students to look at the table on the next slide. This shows changes in the proportions of women employed in a variety of occupations (the numbers are women as a proportion of all employed people over the age of 12, men and women, in that trade). The information was gathered in the censuses of 1861 - 1911. </a:t>
            </a:r>
          </a:p>
          <a:p>
            <a:pPr marL="342900" indent="-342900">
              <a:buFont typeface="Arial" panose="020B0604020202020204" pitchFamily="34" charset="0"/>
              <a:buChar char="•"/>
            </a:pPr>
            <a:endParaRPr lang="en-GB" altLang="en-US" sz="2000">
              <a:solidFill>
                <a:srgbClr val="000000"/>
              </a:solidFill>
            </a:endParaRPr>
          </a:p>
          <a:p>
            <a:pPr marL="342900" indent="-342900">
              <a:buFont typeface="Arial" panose="020B0604020202020204" pitchFamily="34" charset="0"/>
              <a:buChar char="•"/>
            </a:pPr>
            <a:r>
              <a:rPr lang="en-GB" altLang="en-US" sz="2000">
                <a:solidFill>
                  <a:srgbClr val="000000"/>
                </a:solidFill>
              </a:rPr>
              <a:t>The figures are taken from a larger table which is part of the </a:t>
            </a:r>
            <a:r>
              <a:rPr lang="en-GB" altLang="en-US" sz="2000">
                <a:hlinkClick r:id="rId2"/>
              </a:rPr>
              <a:t>1911 census General report</a:t>
            </a:r>
            <a:r>
              <a:rPr lang="en-GB" altLang="en-US" sz="2000">
                <a:solidFill>
                  <a:srgbClr val="FF0000"/>
                </a:solidFill>
              </a:rPr>
              <a:t>. </a:t>
            </a:r>
            <a:r>
              <a:rPr lang="en-GB" altLang="en-US" sz="2000"/>
              <a:t>T</a:t>
            </a:r>
            <a:r>
              <a:rPr lang="en-GB" altLang="en-US" sz="2000">
                <a:solidFill>
                  <a:srgbClr val="000000"/>
                </a:solidFill>
              </a:rPr>
              <a:t>he whole document, along with the reports from other census years can be found on the </a:t>
            </a:r>
            <a:r>
              <a:rPr lang="en-GB" altLang="en-US" sz="2000">
                <a:hlinkClick r:id="rId3"/>
              </a:rPr>
              <a:t>Vision  of Britain</a:t>
            </a:r>
            <a:r>
              <a:rPr lang="en-GB" altLang="en-US" sz="2000">
                <a:solidFill>
                  <a:srgbClr val="000000"/>
                </a:solidFill>
              </a:rPr>
              <a:t>  website</a:t>
            </a:r>
          </a:p>
          <a:p>
            <a:pPr marL="342900" indent="-342900">
              <a:buFont typeface="Arial" panose="020B0604020202020204" pitchFamily="34" charset="0"/>
              <a:buChar char="•"/>
            </a:pPr>
            <a:endParaRPr lang="en-GB" altLang="en-US" sz="2000">
              <a:solidFill>
                <a:srgbClr val="000000"/>
              </a:solidFill>
            </a:endParaRPr>
          </a:p>
          <a:p>
            <a:pPr marL="342900" indent="-342900">
              <a:spcBef>
                <a:spcPts val="0"/>
              </a:spcBef>
              <a:buFont typeface="Arial" panose="020B0604020202020204" pitchFamily="34" charset="0"/>
              <a:buChar char="•"/>
            </a:pPr>
            <a:r>
              <a:rPr lang="en-GB" altLang="en-US" sz="2000">
                <a:solidFill>
                  <a:srgbClr val="000000"/>
                </a:solidFill>
              </a:rPr>
              <a:t>Ask students what evidence can be drawn from the figures. </a:t>
            </a:r>
          </a:p>
          <a:p>
            <a:pPr>
              <a:spcBef>
                <a:spcPts val="0"/>
              </a:spcBef>
            </a:pPr>
            <a:r>
              <a:rPr lang="en-GB" altLang="en-US" sz="2000">
                <a:solidFill>
                  <a:srgbClr val="000000"/>
                </a:solidFill>
              </a:rPr>
              <a:t>     Does any of this evidence </a:t>
            </a:r>
            <a:r>
              <a:rPr lang="en-GB" altLang="en-US" sz="2000" b="1">
                <a:solidFill>
                  <a:srgbClr val="000000"/>
                </a:solidFill>
              </a:rPr>
              <a:t>confirm or challenge</a:t>
            </a:r>
            <a:r>
              <a:rPr lang="en-GB" altLang="en-US" sz="2000">
                <a:solidFill>
                  <a:srgbClr val="000000"/>
                </a:solidFill>
              </a:rPr>
              <a:t> the evidence </a:t>
            </a:r>
          </a:p>
          <a:p>
            <a:pPr>
              <a:spcBef>
                <a:spcPts val="0"/>
              </a:spcBef>
            </a:pPr>
            <a:r>
              <a:rPr lang="en-GB" altLang="en-US" sz="2000">
                <a:solidFill>
                  <a:srgbClr val="000000"/>
                </a:solidFill>
              </a:rPr>
              <a:t>     they drew from the photographs?</a:t>
            </a:r>
          </a:p>
          <a:p>
            <a:endParaRPr lang="en-GB"/>
          </a:p>
        </p:txBody>
      </p:sp>
      <p:grpSp>
        <p:nvGrpSpPr>
          <p:cNvPr id="8" name="Think-Char" descr="Think Character">
            <a:extLst>
              <a:ext uri="{FF2B5EF4-FFF2-40B4-BE49-F238E27FC236}">
                <a16:creationId xmlns:a16="http://schemas.microsoft.com/office/drawing/2014/main" id="{79E55784-3B80-4BDA-84BB-612F0F085857}"/>
              </a:ext>
            </a:extLst>
          </p:cNvPr>
          <p:cNvGrpSpPr/>
          <p:nvPr/>
        </p:nvGrpSpPr>
        <p:grpSpPr>
          <a:xfrm>
            <a:off x="8030675" y="3981559"/>
            <a:ext cx="2491274" cy="2665380"/>
            <a:chOff x="215745" y="890004"/>
            <a:chExt cx="2491274" cy="2665380"/>
          </a:xfrm>
        </p:grpSpPr>
        <p:sp>
          <p:nvSpPr>
            <p:cNvPr id="9" name="Deco-Washi">
              <a:extLst>
                <a:ext uri="{FF2B5EF4-FFF2-40B4-BE49-F238E27FC236}">
                  <a16:creationId xmlns:a16="http://schemas.microsoft.com/office/drawing/2014/main" id="{4B0BBF0B-B67D-41D2-B5F5-0F3E05560CD0}"/>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descr="Think">
              <a:extLst>
                <a:ext uri="{FF2B5EF4-FFF2-40B4-BE49-F238E27FC236}">
                  <a16:creationId xmlns:a16="http://schemas.microsoft.com/office/drawing/2014/main" id="{65862591-62A1-40BC-9AF4-AEC9F79EC3FD}"/>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11" name="Think-icon" descr="Think character icon">
              <a:extLst>
                <a:ext uri="{FF2B5EF4-FFF2-40B4-BE49-F238E27FC236}">
                  <a16:creationId xmlns:a16="http://schemas.microsoft.com/office/drawing/2014/main" id="{C2A07FC6-4134-48E8-B6F2-E72DF6C7927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3149173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679C3B4-E20D-48FF-969E-FCA09110AE74}"/>
              </a:ext>
            </a:extLst>
          </p:cNvPr>
          <p:cNvSpPr>
            <a:spLocks noGrp="1"/>
          </p:cNvSpPr>
          <p:nvPr>
            <p:ph type="title"/>
          </p:nvPr>
        </p:nvSpPr>
        <p:spPr>
          <a:xfrm>
            <a:off x="357187" y="365126"/>
            <a:ext cx="10996613" cy="710288"/>
          </a:xfrm>
        </p:spPr>
        <p:txBody>
          <a:bodyPr>
            <a:normAutofit fontScale="90000"/>
          </a:bodyPr>
          <a:lstStyle/>
          <a:p>
            <a:r>
              <a:rPr lang="en-US"/>
              <a:t>Proportions of Females in certain Occupations, 1861-1911 </a:t>
            </a:r>
            <a:endParaRPr lang="en-US">
              <a:solidFill>
                <a:srgbClr val="40907F"/>
              </a:solidFill>
            </a:endParaRPr>
          </a:p>
        </p:txBody>
      </p:sp>
      <p:sp>
        <p:nvSpPr>
          <p:cNvPr id="6" name="TextBox 5">
            <a:extLst>
              <a:ext uri="{FF2B5EF4-FFF2-40B4-BE49-F238E27FC236}">
                <a16:creationId xmlns:a16="http://schemas.microsoft.com/office/drawing/2014/main" id="{3C38D260-6659-4C3D-A10E-8FDCDE981939}"/>
              </a:ext>
            </a:extLst>
          </p:cNvPr>
          <p:cNvSpPr txBox="1"/>
          <p:nvPr/>
        </p:nvSpPr>
        <p:spPr>
          <a:xfrm>
            <a:off x="299593" y="1219995"/>
            <a:ext cx="10996613" cy="1200329"/>
          </a:xfrm>
          <a:prstGeom prst="rect">
            <a:avLst/>
          </a:prstGeom>
          <a:noFill/>
        </p:spPr>
        <p:txBody>
          <a:bodyPr wrap="square" rtlCol="0">
            <a:spAutoFit/>
          </a:bodyPr>
          <a:lstStyle/>
          <a:p>
            <a:r>
              <a:rPr lang="en-GB" altLang="en-US" b="1">
                <a:solidFill>
                  <a:srgbClr val="000000"/>
                </a:solidFill>
              </a:rPr>
              <a:t>The proportions of females in certain occupations, and their variations at successive censuses from 1861, may be seen from the following table, ...... These tables relate to the whole country, but it may be pointed out that the numbers of the two sexes in certain occupations vary considerably in different localities.</a:t>
            </a:r>
          </a:p>
        </p:txBody>
      </p:sp>
      <p:graphicFrame>
        <p:nvGraphicFramePr>
          <p:cNvPr id="7" name="Table 6">
            <a:extLst>
              <a:ext uri="{FF2B5EF4-FFF2-40B4-BE49-F238E27FC236}">
                <a16:creationId xmlns:a16="http://schemas.microsoft.com/office/drawing/2014/main" id="{4C54EA1C-7993-4E49-9AB9-A7CD4A427825}"/>
              </a:ext>
            </a:extLst>
          </p:cNvPr>
          <p:cNvGraphicFramePr>
            <a:graphicFrameLocks noGrp="1"/>
          </p:cNvGraphicFramePr>
          <p:nvPr>
            <p:extLst>
              <p:ext uri="{D42A27DB-BD31-4B8C-83A1-F6EECF244321}">
                <p14:modId xmlns:p14="http://schemas.microsoft.com/office/powerpoint/2010/main" val="421906401"/>
              </p:ext>
            </p:extLst>
          </p:nvPr>
        </p:nvGraphicFramePr>
        <p:xfrm>
          <a:off x="414777" y="2743506"/>
          <a:ext cx="10881429" cy="3537425"/>
        </p:xfrm>
        <a:graphic>
          <a:graphicData uri="http://schemas.openxmlformats.org/drawingml/2006/table">
            <a:tbl>
              <a:tblPr firstRow="1"/>
              <a:tblGrid>
                <a:gridCol w="5872833">
                  <a:extLst>
                    <a:ext uri="{9D8B030D-6E8A-4147-A177-3AD203B41FA5}">
                      <a16:colId xmlns:a16="http://schemas.microsoft.com/office/drawing/2014/main" val="2030951634"/>
                    </a:ext>
                  </a:extLst>
                </a:gridCol>
                <a:gridCol w="834766">
                  <a:extLst>
                    <a:ext uri="{9D8B030D-6E8A-4147-A177-3AD203B41FA5}">
                      <a16:colId xmlns:a16="http://schemas.microsoft.com/office/drawing/2014/main" val="1384122623"/>
                    </a:ext>
                  </a:extLst>
                </a:gridCol>
                <a:gridCol w="834766">
                  <a:extLst>
                    <a:ext uri="{9D8B030D-6E8A-4147-A177-3AD203B41FA5}">
                      <a16:colId xmlns:a16="http://schemas.microsoft.com/office/drawing/2014/main" val="3051478582"/>
                    </a:ext>
                  </a:extLst>
                </a:gridCol>
                <a:gridCol w="834766">
                  <a:extLst>
                    <a:ext uri="{9D8B030D-6E8A-4147-A177-3AD203B41FA5}">
                      <a16:colId xmlns:a16="http://schemas.microsoft.com/office/drawing/2014/main" val="1073525177"/>
                    </a:ext>
                  </a:extLst>
                </a:gridCol>
                <a:gridCol w="834766">
                  <a:extLst>
                    <a:ext uri="{9D8B030D-6E8A-4147-A177-3AD203B41FA5}">
                      <a16:colId xmlns:a16="http://schemas.microsoft.com/office/drawing/2014/main" val="1018988112"/>
                    </a:ext>
                  </a:extLst>
                </a:gridCol>
                <a:gridCol w="834766">
                  <a:extLst>
                    <a:ext uri="{9D8B030D-6E8A-4147-A177-3AD203B41FA5}">
                      <a16:colId xmlns:a16="http://schemas.microsoft.com/office/drawing/2014/main" val="3459982049"/>
                    </a:ext>
                  </a:extLst>
                </a:gridCol>
                <a:gridCol w="834766">
                  <a:extLst>
                    <a:ext uri="{9D8B030D-6E8A-4147-A177-3AD203B41FA5}">
                      <a16:colId xmlns:a16="http://schemas.microsoft.com/office/drawing/2014/main" val="1406350237"/>
                    </a:ext>
                  </a:extLst>
                </a:gridCol>
              </a:tblGrid>
              <a:tr h="0">
                <a:tc>
                  <a:txBody>
                    <a:bodyPr/>
                    <a:lstStyle/>
                    <a:p>
                      <a:pPr algn="l">
                        <a:defRPr/>
                      </a:pPr>
                      <a:r>
                        <a:rPr lang="en-US" sz="1600" b="1" u="none">
                          <a:solidFill>
                            <a:srgbClr val="000000"/>
                          </a:solidFill>
                          <a:latin typeface="+mn-lt"/>
                        </a:rPr>
                        <a:t>Occupations</a:t>
                      </a:r>
                      <a:endParaRPr lang="en-US" sz="16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gridSpan="6">
                  <a:txBody>
                    <a:bodyPr/>
                    <a:lstStyle/>
                    <a:p>
                      <a:pPr algn="l">
                        <a:defRPr/>
                      </a:pPr>
                      <a:r>
                        <a:rPr lang="en-US" sz="1600" b="1">
                          <a:latin typeface="+mn-lt"/>
                        </a:rPr>
                        <a:t>Proportions of Females per 1,000 Persons occupied.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1396342497"/>
                  </a:ext>
                </a:extLst>
              </a:tr>
              <a:tr h="422615">
                <a:tc>
                  <a:txBody>
                    <a:bodyPr/>
                    <a:lstStyle/>
                    <a:p>
                      <a:endParaRPr lang="en-GB"/>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1861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1871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1881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1891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1901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1911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2366283017"/>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Agriculture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59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29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877570"/>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Schoolmasters, Teachers, Professors, Lecturers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725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741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727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740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745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727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37472572"/>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Photographers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147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197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234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257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297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08862"/>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Laundry and Washing Service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990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987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981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964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957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931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592142076"/>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Commercial or Business Clerks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153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245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489855"/>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Telegraph, Telephone—Service (including Government)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82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236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291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406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522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3976667952"/>
                  </a:ext>
                </a:extLst>
              </a:tr>
            </a:tbl>
          </a:graphicData>
        </a:graphic>
      </p:graphicFrame>
    </p:spTree>
    <p:extLst>
      <p:ext uri="{BB962C8B-B14F-4D97-AF65-F5344CB8AC3E}">
        <p14:creationId xmlns:p14="http://schemas.microsoft.com/office/powerpoint/2010/main" val="33305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7E38-C5E2-331E-EF2C-694CB9A5FAA1}"/>
              </a:ext>
            </a:extLst>
          </p:cNvPr>
          <p:cNvSpPr>
            <a:spLocks noGrp="1"/>
          </p:cNvSpPr>
          <p:nvPr>
            <p:ph type="title"/>
          </p:nvPr>
        </p:nvSpPr>
        <p:spPr>
          <a:xfrm>
            <a:off x="357187" y="-710288"/>
            <a:ext cx="10996613" cy="710288"/>
          </a:xfrm>
        </p:spPr>
        <p:txBody>
          <a:bodyPr vert="horz" lIns="0" tIns="45720" rIns="90000" bIns="45720" rtlCol="0" anchor="b">
            <a:normAutofit fontScale="90000"/>
          </a:bodyPr>
          <a:lstStyle/>
          <a:p>
            <a:r>
              <a:rPr lang="en-GB"/>
              <a:t>Proportion of Females in certain Occupations, 1861-1911</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941558966"/>
              </p:ext>
            </p:extLst>
          </p:nvPr>
        </p:nvGraphicFramePr>
        <p:xfrm>
          <a:off x="357186" y="666138"/>
          <a:ext cx="10881429" cy="3960040"/>
        </p:xfrm>
        <a:graphic>
          <a:graphicData uri="http://schemas.openxmlformats.org/drawingml/2006/table">
            <a:tbl>
              <a:tblPr firstRow="1"/>
              <a:tblGrid>
                <a:gridCol w="5872833">
                  <a:extLst>
                    <a:ext uri="{9D8B030D-6E8A-4147-A177-3AD203B41FA5}">
                      <a16:colId xmlns:a16="http://schemas.microsoft.com/office/drawing/2014/main" val="20000"/>
                    </a:ext>
                  </a:extLst>
                </a:gridCol>
                <a:gridCol w="834766">
                  <a:extLst>
                    <a:ext uri="{9D8B030D-6E8A-4147-A177-3AD203B41FA5}">
                      <a16:colId xmlns:a16="http://schemas.microsoft.com/office/drawing/2014/main" val="20001"/>
                    </a:ext>
                  </a:extLst>
                </a:gridCol>
                <a:gridCol w="834766">
                  <a:extLst>
                    <a:ext uri="{9D8B030D-6E8A-4147-A177-3AD203B41FA5}">
                      <a16:colId xmlns:a16="http://schemas.microsoft.com/office/drawing/2014/main" val="20002"/>
                    </a:ext>
                  </a:extLst>
                </a:gridCol>
                <a:gridCol w="834766">
                  <a:extLst>
                    <a:ext uri="{9D8B030D-6E8A-4147-A177-3AD203B41FA5}">
                      <a16:colId xmlns:a16="http://schemas.microsoft.com/office/drawing/2014/main" val="20003"/>
                    </a:ext>
                  </a:extLst>
                </a:gridCol>
                <a:gridCol w="834766">
                  <a:extLst>
                    <a:ext uri="{9D8B030D-6E8A-4147-A177-3AD203B41FA5}">
                      <a16:colId xmlns:a16="http://schemas.microsoft.com/office/drawing/2014/main" val="20004"/>
                    </a:ext>
                  </a:extLst>
                </a:gridCol>
                <a:gridCol w="834766">
                  <a:extLst>
                    <a:ext uri="{9D8B030D-6E8A-4147-A177-3AD203B41FA5}">
                      <a16:colId xmlns:a16="http://schemas.microsoft.com/office/drawing/2014/main" val="20005"/>
                    </a:ext>
                  </a:extLst>
                </a:gridCol>
                <a:gridCol w="834766">
                  <a:extLst>
                    <a:ext uri="{9D8B030D-6E8A-4147-A177-3AD203B41FA5}">
                      <a16:colId xmlns:a16="http://schemas.microsoft.com/office/drawing/2014/main" val="719979198"/>
                    </a:ext>
                  </a:extLst>
                </a:gridCol>
              </a:tblGrid>
              <a:tr h="570380">
                <a:tc>
                  <a:txBody>
                    <a:bodyPr/>
                    <a:lstStyle/>
                    <a:p>
                      <a:pPr algn="l">
                        <a:defRPr/>
                      </a:pPr>
                      <a:r>
                        <a:rPr lang="en-US" sz="1600" b="1" u="none">
                          <a:solidFill>
                            <a:srgbClr val="000000"/>
                          </a:solidFill>
                          <a:latin typeface="+mn-lt"/>
                        </a:rPr>
                        <a:t>Occupations</a:t>
                      </a:r>
                      <a:endParaRPr lang="en-US" sz="16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gridSpan="6">
                  <a:txBody>
                    <a:bodyPr/>
                    <a:lstStyle/>
                    <a:p>
                      <a:pPr algn="l">
                        <a:defRPr/>
                      </a:pPr>
                      <a:r>
                        <a:rPr lang="en-US" sz="1600" b="1">
                          <a:latin typeface="+mn-lt"/>
                        </a:rPr>
                        <a:t>Proportions of Females per 1,000 Persons occupied.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hMerge="1">
                  <a:txBody>
                    <a:bodyPr/>
                    <a:lstStyle/>
                    <a:p>
                      <a:pPr algn="l">
                        <a:defRPr/>
                      </a:pPr>
                      <a:endParaRPr lang="en-US" sz="16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422615">
                <a:tc>
                  <a:txBody>
                    <a:bodyPr/>
                    <a:lstStyle/>
                    <a:p>
                      <a:endParaRPr lang="en-GB"/>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1861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1871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1881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1891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1901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a:latin typeface="Arial"/>
                        </a:rPr>
                        <a:t>1911</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Earthenware, China, Porcelain—Manufacture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311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354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384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385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392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421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Paper 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417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395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444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401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366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312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Cotton 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567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598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620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609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628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614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Wool and Worsted 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461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561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557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582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571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Hosiery 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468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468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533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629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713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735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Drapers, Linen Drapers, Mercers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208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257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349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433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504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560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7"/>
                  </a:ext>
                </a:extLst>
              </a:tr>
              <a:tr h="4226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3A3835"/>
                          </a:solidFill>
                          <a:effectLst/>
                          <a:latin typeface="Arial" panose="020B0604020202020204" pitchFamily="34" charset="0"/>
                          <a:cs typeface="Arial" panose="020B0604020202020204" pitchFamily="34" charset="0"/>
                        </a:rPr>
                        <a:t>Straw—Plait, Hat, Bonnet Manufacture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921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926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903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814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rPr>
                        <a:t>737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666 </a:t>
                      </a:r>
                    </a:p>
                  </a:txBody>
                  <a:tcPr marL="82296" marR="82296" marT="38822" marB="38822"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56143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A863-4B2C-40AA-A05D-3D59B67DB9D3}"/>
              </a:ext>
            </a:extLst>
          </p:cNvPr>
          <p:cNvSpPr>
            <a:spLocks noGrp="1"/>
          </p:cNvSpPr>
          <p:nvPr>
            <p:ph type="title"/>
          </p:nvPr>
        </p:nvSpPr>
        <p:spPr/>
        <p:txBody>
          <a:bodyPr>
            <a:normAutofit fontScale="90000"/>
          </a:bodyPr>
          <a:lstStyle/>
          <a:p>
            <a:br>
              <a:rPr lang="en-GB"/>
            </a:br>
            <a:r>
              <a:rPr lang="en-GB"/>
              <a:t>Extension Work 2 – Women’s role in World War One</a:t>
            </a:r>
            <a:br>
              <a:rPr lang="en-GB"/>
            </a:br>
            <a:br>
              <a:rPr lang="en-GB"/>
            </a:br>
            <a:endParaRPr lang="en-GB"/>
          </a:p>
        </p:txBody>
      </p:sp>
      <p:sp>
        <p:nvSpPr>
          <p:cNvPr id="3" name="Content Placeholder 2">
            <a:extLst>
              <a:ext uri="{FF2B5EF4-FFF2-40B4-BE49-F238E27FC236}">
                <a16:creationId xmlns:a16="http://schemas.microsoft.com/office/drawing/2014/main" id="{4EF63A03-72A4-4FC0-975F-FFE40F7AC93B}"/>
              </a:ext>
            </a:extLst>
          </p:cNvPr>
          <p:cNvSpPr>
            <a:spLocks noGrp="1"/>
          </p:cNvSpPr>
          <p:nvPr>
            <p:ph idx="1"/>
          </p:nvPr>
        </p:nvSpPr>
        <p:spPr/>
        <p:txBody>
          <a:bodyPr/>
          <a:lstStyle/>
          <a:p>
            <a:pPr marL="342900" indent="-342900">
              <a:spcBef>
                <a:spcPts val="600"/>
              </a:spcBef>
              <a:buFont typeface="Arial" panose="020B0604020202020204" pitchFamily="34" charset="0"/>
              <a:buChar char="•"/>
            </a:pPr>
            <a:r>
              <a:rPr lang="en-GB" altLang="en-US" sz="2000">
                <a:solidFill>
                  <a:srgbClr val="000000"/>
                </a:solidFill>
              </a:rPr>
              <a:t>Ask students to search the Educational Images</a:t>
            </a:r>
          </a:p>
          <a:p>
            <a:pPr marL="361950" indent="-361950">
              <a:spcBef>
                <a:spcPts val="600"/>
              </a:spcBef>
            </a:pPr>
            <a:r>
              <a:rPr lang="en-GB" altLang="en-US" sz="2000">
                <a:solidFill>
                  <a:srgbClr val="000000"/>
                </a:solidFill>
              </a:rPr>
              <a:t>     (</a:t>
            </a:r>
            <a:r>
              <a:rPr lang="en-GB" altLang="en-US" sz="2000">
                <a:solidFill>
                  <a:srgbClr val="000000"/>
                </a:solidFill>
                <a:hlinkClick r:id="rId2"/>
              </a:rPr>
              <a:t>https://historicengland.org.uk/services-skills/education/educational-images/</a:t>
            </a:r>
            <a:r>
              <a:rPr lang="en-GB" altLang="en-US" sz="2000">
                <a:solidFill>
                  <a:srgbClr val="000000"/>
                </a:solidFill>
              </a:rPr>
              <a:t>)                        for more images. </a:t>
            </a:r>
          </a:p>
          <a:p>
            <a:pPr marL="342900" indent="-342900">
              <a:spcBef>
                <a:spcPts val="600"/>
              </a:spcBef>
              <a:buFont typeface="Arial" panose="020B0604020202020204" pitchFamily="34" charset="0"/>
              <a:buChar char="•"/>
            </a:pPr>
            <a:endParaRPr lang="en-GB" altLang="en-US" sz="2000">
              <a:solidFill>
                <a:srgbClr val="000000"/>
              </a:solidFill>
            </a:endParaRPr>
          </a:p>
          <a:p>
            <a:pPr marL="342900" indent="-342900">
              <a:spcBef>
                <a:spcPts val="600"/>
              </a:spcBef>
              <a:buFont typeface="Arial" panose="020B0604020202020204" pitchFamily="34" charset="0"/>
              <a:buChar char="•"/>
            </a:pPr>
            <a:r>
              <a:rPr lang="en-GB" altLang="en-US" sz="2000">
                <a:solidFill>
                  <a:srgbClr val="000000"/>
                </a:solidFill>
              </a:rPr>
              <a:t>Type ‘women work’ into the search box, then ‘Filter results’ and                                         select ‘World War One(1914 – 1918)’ from the list of Periods</a:t>
            </a:r>
          </a:p>
          <a:p>
            <a:pPr marL="342900" indent="-342900">
              <a:spcBef>
                <a:spcPts val="600"/>
              </a:spcBef>
              <a:buFont typeface="Arial" panose="020B0604020202020204" pitchFamily="34" charset="0"/>
              <a:buChar char="•"/>
            </a:pPr>
            <a:endParaRPr lang="en-GB" altLang="en-US" sz="2000">
              <a:solidFill>
                <a:srgbClr val="000000"/>
              </a:solidFill>
            </a:endParaRPr>
          </a:p>
          <a:p>
            <a:pPr marL="342900" indent="-342900">
              <a:spcBef>
                <a:spcPts val="600"/>
              </a:spcBef>
              <a:buFont typeface="Arial" panose="020B0604020202020204" pitchFamily="34" charset="0"/>
              <a:buChar char="•"/>
            </a:pPr>
            <a:r>
              <a:rPr lang="en-GB" altLang="en-US" sz="2000">
                <a:solidFill>
                  <a:srgbClr val="000000"/>
                </a:solidFill>
              </a:rPr>
              <a:t>Then ask them to select a further 7 images to show how the war                                            did or did not change the lives of women</a:t>
            </a:r>
          </a:p>
          <a:p>
            <a:pPr marL="342900" indent="-342900">
              <a:spcBef>
                <a:spcPts val="600"/>
              </a:spcBef>
              <a:buFont typeface="Arial" panose="020B0604020202020204" pitchFamily="34" charset="0"/>
              <a:buChar char="•"/>
            </a:pPr>
            <a:endParaRPr lang="en-GB" altLang="en-US" sz="2000">
              <a:solidFill>
                <a:srgbClr val="000000"/>
              </a:solidFill>
            </a:endParaRPr>
          </a:p>
          <a:p>
            <a:pPr marL="342900" indent="-342900">
              <a:spcBef>
                <a:spcPts val="600"/>
              </a:spcBef>
              <a:buFont typeface="Arial" panose="020B0604020202020204" pitchFamily="34" charset="0"/>
              <a:buChar char="•"/>
            </a:pPr>
            <a:r>
              <a:rPr lang="en-GB" altLang="en-US" sz="2000">
                <a:solidFill>
                  <a:srgbClr val="000000"/>
                </a:solidFill>
              </a:rPr>
              <a:t>Or use the Teaching Activity: How did WWI change the role of women in Britain?</a:t>
            </a:r>
          </a:p>
          <a:p>
            <a:endParaRPr lang="en-GB"/>
          </a:p>
        </p:txBody>
      </p:sp>
      <p:pic>
        <p:nvPicPr>
          <p:cNvPr id="15" name="Examine-icon" descr="Examine character icon">
            <a:extLst>
              <a:ext uri="{FF2B5EF4-FFF2-40B4-BE49-F238E27FC236}">
                <a16:creationId xmlns:a16="http://schemas.microsoft.com/office/drawing/2014/main" id="{6B27A5FF-4176-4702-BDF2-AF92A2277749}"/>
              </a:ext>
            </a:extLst>
          </p:cNvPr>
          <p:cNvPicPr>
            <a:picLocks noChangeAspect="1"/>
          </p:cNvPicPr>
          <p:nvPr/>
        </p:nvPicPr>
        <p:blipFill>
          <a:blip r:embed="rId3"/>
          <a:stretch>
            <a:fillRect/>
          </a:stretch>
        </p:blipFill>
        <p:spPr>
          <a:xfrm>
            <a:off x="8229598" y="2232950"/>
            <a:ext cx="2838893" cy="2581618"/>
          </a:xfrm>
          <a:prstGeom prst="rect">
            <a:avLst/>
          </a:prstGeom>
        </p:spPr>
      </p:pic>
    </p:spTree>
    <p:extLst>
      <p:ext uri="{BB962C8B-B14F-4D97-AF65-F5344CB8AC3E}">
        <p14:creationId xmlns:p14="http://schemas.microsoft.com/office/powerpoint/2010/main" val="187787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333020" y="3210991"/>
            <a:ext cx="6118718" cy="436017"/>
          </a:xfrm>
          <a:prstGeom prst="rect">
            <a:avLst/>
          </a:prstGeom>
        </p:spPr>
        <p:txBody>
          <a:bodyPr wrap="square" lIns="0" tIns="0" rIns="0" bIns="0" rtlCol="0" anchor="t">
            <a:spAutoFit/>
          </a:bodyPr>
          <a:lstStyle/>
          <a:p>
            <a:pPr algn="ctr">
              <a:lnSpc>
                <a:spcPts val="3359"/>
              </a:lnSpc>
            </a:pPr>
            <a:r>
              <a:rPr lang="en-US" sz="3200" baseline="0" dirty="0">
                <a:solidFill>
                  <a:schemeClr val="bg1">
                    <a:lumMod val="50000"/>
                  </a:schemeClr>
                </a:solidFill>
                <a:latin typeface="Arial" panose="020B0604020202020204" pitchFamily="34" charset="0"/>
                <a:cs typeface="Arial" panose="020B0604020202020204" pitchFamily="34" charset="0"/>
                <a:hlinkClick r:id="rId4"/>
              </a:rPr>
              <a:t>HistoricEngland.org.uk/Education</a:t>
            </a:r>
            <a:endParaRPr lang="en-US" sz="3200" baseline="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58B5-3A89-41CF-908E-3B71317C56DF}"/>
              </a:ext>
            </a:extLst>
          </p:cNvPr>
          <p:cNvSpPr>
            <a:spLocks noGrp="1"/>
          </p:cNvSpPr>
          <p:nvPr>
            <p:ph type="title"/>
          </p:nvPr>
        </p:nvSpPr>
        <p:spPr/>
        <p:txBody>
          <a:bodyPr>
            <a:normAutofit fontScale="90000"/>
          </a:bodyPr>
          <a:lstStyle/>
          <a:p>
            <a:r>
              <a:rPr lang="en-GB"/>
              <a:t>Background</a:t>
            </a:r>
            <a:br>
              <a:rPr lang="en-GB"/>
            </a:br>
            <a:endParaRPr lang="en-GB"/>
          </a:p>
        </p:txBody>
      </p:sp>
      <p:sp>
        <p:nvSpPr>
          <p:cNvPr id="3" name="Content Placeholder 2">
            <a:extLst>
              <a:ext uri="{FF2B5EF4-FFF2-40B4-BE49-F238E27FC236}">
                <a16:creationId xmlns:a16="http://schemas.microsoft.com/office/drawing/2014/main" id="{2D7F0A6D-76F5-477D-8EC0-BD492711FDC8}"/>
              </a:ext>
            </a:extLst>
          </p:cNvPr>
          <p:cNvSpPr>
            <a:spLocks noGrp="1"/>
          </p:cNvSpPr>
          <p:nvPr>
            <p:ph idx="1"/>
          </p:nvPr>
        </p:nvSpPr>
        <p:spPr/>
        <p:txBody>
          <a:bodyPr/>
          <a:lstStyle/>
          <a:p>
            <a:pPr marL="457200" indent="-457200">
              <a:spcBef>
                <a:spcPts val="600"/>
              </a:spcBef>
              <a:buFont typeface="Arial" pitchFamily="34" charset="0"/>
              <a:buChar char="•"/>
            </a:pPr>
            <a:r>
              <a:rPr lang="en-GB">
                <a:latin typeface="Arial" panose="020B0604020202020204" pitchFamily="34" charset="0"/>
                <a:cs typeface="Arial" panose="020B0604020202020204" pitchFamily="34" charset="0"/>
              </a:rPr>
              <a:t>Women's lives were different after World War One - one important change being that they were allowed to vote.</a:t>
            </a:r>
          </a:p>
          <a:p>
            <a:pPr marL="457200" indent="-457200">
              <a:spcBef>
                <a:spcPts val="600"/>
              </a:spcBef>
              <a:buFont typeface="Arial" pitchFamily="34" charset="0"/>
              <a:buChar char="•"/>
            </a:pPr>
            <a:r>
              <a:rPr lang="en-GB">
                <a:latin typeface="Arial" panose="020B0604020202020204" pitchFamily="34" charset="0"/>
                <a:cs typeface="Arial" panose="020B0604020202020204" pitchFamily="34" charset="0"/>
              </a:rPr>
              <a:t>But when did women's lives begin to change?  Were they already changing before the war? </a:t>
            </a:r>
          </a:p>
          <a:p>
            <a:pPr marL="457200" indent="-457200">
              <a:spcBef>
                <a:spcPts val="600"/>
              </a:spcBef>
              <a:buFont typeface="Arial" pitchFamily="34" charset="0"/>
              <a:buChar char="•"/>
            </a:pPr>
            <a:r>
              <a:rPr lang="en-GB">
                <a:latin typeface="Arial" panose="020B0604020202020204" pitchFamily="34" charset="0"/>
                <a:cs typeface="Arial" panose="020B0604020202020204" pitchFamily="34" charset="0"/>
              </a:rPr>
              <a:t>In order to answer this question we will look at evidence to help us build up a better picture of how women from different social backgrounds lived in the period leading up to it - the late Victorian and Edwardian periods (1880s - 1914). </a:t>
            </a:r>
          </a:p>
          <a:p>
            <a:endParaRPr lang="en-GB"/>
          </a:p>
        </p:txBody>
      </p:sp>
    </p:spTree>
    <p:extLst>
      <p:ext uri="{BB962C8B-B14F-4D97-AF65-F5344CB8AC3E}">
        <p14:creationId xmlns:p14="http://schemas.microsoft.com/office/powerpoint/2010/main" val="4185966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D3A0-8EF2-4CCE-8C37-105120B263E3}"/>
              </a:ext>
            </a:extLst>
          </p:cNvPr>
          <p:cNvSpPr>
            <a:spLocks noGrp="1"/>
          </p:cNvSpPr>
          <p:nvPr>
            <p:ph type="title"/>
          </p:nvPr>
        </p:nvSpPr>
        <p:spPr/>
        <p:txBody>
          <a:bodyPr/>
          <a:lstStyle/>
          <a:p>
            <a:r>
              <a:rPr lang="en-GB"/>
              <a:t>Activity 1</a:t>
            </a:r>
          </a:p>
        </p:txBody>
      </p:sp>
      <p:sp>
        <p:nvSpPr>
          <p:cNvPr id="3" name="Content Placeholder 2">
            <a:extLst>
              <a:ext uri="{FF2B5EF4-FFF2-40B4-BE49-F238E27FC236}">
                <a16:creationId xmlns:a16="http://schemas.microsoft.com/office/drawing/2014/main" id="{CD01FADF-C024-4E71-8198-A1B9DC314A08}"/>
              </a:ext>
            </a:extLst>
          </p:cNvPr>
          <p:cNvSpPr>
            <a:spLocks noGrp="1"/>
          </p:cNvSpPr>
          <p:nvPr>
            <p:ph idx="1"/>
          </p:nvPr>
        </p:nvSpPr>
        <p:spPr>
          <a:xfrm>
            <a:off x="381885" y="1235676"/>
            <a:ext cx="10971915" cy="5257198"/>
          </a:xfrm>
        </p:spPr>
        <p:txBody>
          <a:bodyPr/>
          <a:lstStyle/>
          <a:p>
            <a:r>
              <a:rPr lang="en-GB" sz="2400" b="1" dirty="0"/>
              <a:t>Look carefully at the following photographs. They were all taken during the late Victorian (1880s - 1900) or Edwardian period (1901 - 1914) and show real women going about their daily lives.</a:t>
            </a:r>
          </a:p>
          <a:p>
            <a:r>
              <a:rPr lang="en-GB" altLang="en-US" sz="2400" b="1" dirty="0">
                <a:solidFill>
                  <a:srgbClr val="000000"/>
                </a:solidFill>
                <a:cs typeface="Arial" panose="020B0604020202020204" pitchFamily="34" charset="0"/>
              </a:rPr>
              <a:t>For each photograph note down:</a:t>
            </a:r>
          </a:p>
          <a:p>
            <a:pPr>
              <a:spcBef>
                <a:spcPts val="0"/>
              </a:spcBef>
            </a:pPr>
            <a:endParaRPr lang="en-GB" altLang="en-US" sz="2400" b="1" dirty="0">
              <a:solidFill>
                <a:srgbClr val="000000"/>
              </a:solidFill>
              <a:cs typeface="Arial" panose="020B0604020202020204" pitchFamily="34" charset="0"/>
            </a:endParaRPr>
          </a:p>
          <a:p>
            <a:pPr marL="342900" indent="-342900">
              <a:buFont typeface="Arial" panose="020B0604020202020204" pitchFamily="34" charset="0"/>
              <a:buChar char="•"/>
            </a:pPr>
            <a:r>
              <a:rPr lang="en-GB" altLang="en-US" sz="2400" dirty="0">
                <a:solidFill>
                  <a:srgbClr val="000000"/>
                </a:solidFill>
                <a:cs typeface="Arial" panose="020B0604020202020204" pitchFamily="34" charset="0"/>
              </a:rPr>
              <a:t>What are the women doing?</a:t>
            </a:r>
          </a:p>
          <a:p>
            <a:pPr marL="342900" indent="-342900">
              <a:buFont typeface="Arial" panose="020B0604020202020204" pitchFamily="34" charset="0"/>
              <a:buChar char="•"/>
            </a:pPr>
            <a:r>
              <a:rPr lang="en-GB" altLang="en-US" sz="2400" dirty="0">
                <a:solidFill>
                  <a:srgbClr val="000000"/>
                </a:solidFill>
                <a:cs typeface="Arial" panose="020B0604020202020204" pitchFamily="34" charset="0"/>
              </a:rPr>
              <a:t>If they are working, what job are they doing?</a:t>
            </a:r>
          </a:p>
          <a:p>
            <a:pPr marL="342900" indent="-342900">
              <a:buFont typeface="Arial" panose="020B0604020202020204" pitchFamily="34" charset="0"/>
              <a:buChar char="•"/>
            </a:pPr>
            <a:r>
              <a:rPr lang="en-GB" altLang="en-US" sz="2400" dirty="0">
                <a:solidFill>
                  <a:srgbClr val="000000"/>
                </a:solidFill>
                <a:cs typeface="Arial" panose="020B0604020202020204" pitchFamily="34" charset="0"/>
              </a:rPr>
              <a:t>Describe their clothing and surroundings; are they are rich or poor?</a:t>
            </a:r>
          </a:p>
          <a:p>
            <a:pPr marL="342900" indent="-342900">
              <a:buFont typeface="Arial" panose="020B0604020202020204" pitchFamily="34" charset="0"/>
              <a:buChar char="•"/>
            </a:pPr>
            <a:r>
              <a:rPr lang="en-GB" altLang="en-US" sz="2400" dirty="0">
                <a:solidFill>
                  <a:srgbClr val="000000"/>
                </a:solidFill>
                <a:cs typeface="Arial" panose="020B0604020202020204" pitchFamily="34" charset="0"/>
              </a:rPr>
              <a:t>Anything else it tells you about women's lives.</a:t>
            </a:r>
          </a:p>
          <a:p>
            <a:endParaRPr lang="en-GB" altLang="en-US" sz="2000" dirty="0">
              <a:solidFill>
                <a:srgbClr val="000000"/>
              </a:solidFill>
              <a:cs typeface="Arial" panose="020B0604020202020204" pitchFamily="34" charset="0"/>
            </a:endParaRPr>
          </a:p>
          <a:p>
            <a:r>
              <a:rPr lang="en-GB" altLang="en-US" sz="2000" dirty="0">
                <a:solidFill>
                  <a:srgbClr val="000000"/>
                </a:solidFill>
                <a:cs typeface="Arial" panose="020B0604020202020204" pitchFamily="34" charset="0"/>
              </a:rPr>
              <a:t>Use the table on the next slide for your notes - you can copy and paste the small images into the table/worksheet.</a:t>
            </a:r>
            <a:endParaRPr lang="en-GB" sz="2000" dirty="0"/>
          </a:p>
          <a:p>
            <a:endParaRPr lang="en-GB" dirty="0"/>
          </a:p>
        </p:txBody>
      </p:sp>
      <p:grpSp>
        <p:nvGrpSpPr>
          <p:cNvPr id="11" name="Write-Char" descr="Write Character">
            <a:extLst>
              <a:ext uri="{FF2B5EF4-FFF2-40B4-BE49-F238E27FC236}">
                <a16:creationId xmlns:a16="http://schemas.microsoft.com/office/drawing/2014/main" id="{64E606C1-E640-4B95-8849-E8E6262BFE80}"/>
              </a:ext>
            </a:extLst>
          </p:cNvPr>
          <p:cNvGrpSpPr/>
          <p:nvPr/>
        </p:nvGrpSpPr>
        <p:grpSpPr>
          <a:xfrm>
            <a:off x="8522909" y="2069897"/>
            <a:ext cx="1801083" cy="2174508"/>
            <a:chOff x="5178451" y="3499712"/>
            <a:chExt cx="2284277" cy="2610188"/>
          </a:xfrm>
        </p:grpSpPr>
        <p:sp>
          <p:nvSpPr>
            <p:cNvPr id="12" name="Deco-washi">
              <a:extLst>
                <a:ext uri="{FF2B5EF4-FFF2-40B4-BE49-F238E27FC236}">
                  <a16:creationId xmlns:a16="http://schemas.microsoft.com/office/drawing/2014/main" id="{300A9ECF-D7AF-48AB-BBCC-F7FE7ECA98C2}"/>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3D843D87-C0DC-4EAF-957C-D0E1F30D91FA}"/>
                </a:ext>
              </a:extLst>
            </p:cNvPr>
            <p:cNvSpPr txBox="1">
              <a:spLocks/>
            </p:cNvSpPr>
            <p:nvPr/>
          </p:nvSpPr>
          <p:spPr>
            <a:xfrm rot="21383919">
              <a:off x="5712470" y="3624142"/>
              <a:ext cx="1455846" cy="414338"/>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4" name="Write-icon" descr="Write character icon">
              <a:extLst>
                <a:ext uri="{FF2B5EF4-FFF2-40B4-BE49-F238E27FC236}">
                  <a16:creationId xmlns:a16="http://schemas.microsoft.com/office/drawing/2014/main" id="{C4A76B9E-3807-4FFB-A61D-E9ECCF1D83C8}"/>
                </a:ext>
              </a:extLst>
            </p:cNvPr>
            <p:cNvPicPr>
              <a:picLocks noChangeAspect="1"/>
            </p:cNvPicPr>
            <p:nvPr/>
          </p:nvPicPr>
          <p:blipFill>
            <a:blip r:embed="rId4"/>
            <a:stretch>
              <a:fillRect/>
            </a:stretch>
          </p:blipFill>
          <p:spPr>
            <a:xfrm>
              <a:off x="5178451" y="4336790"/>
              <a:ext cx="2284277" cy="1773110"/>
            </a:xfrm>
            <a:prstGeom prst="rect">
              <a:avLst/>
            </a:prstGeom>
          </p:spPr>
        </p:pic>
      </p:grpSp>
    </p:spTree>
    <p:extLst>
      <p:ext uri="{BB962C8B-B14F-4D97-AF65-F5344CB8AC3E}">
        <p14:creationId xmlns:p14="http://schemas.microsoft.com/office/powerpoint/2010/main" val="1462367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612BAA-BF11-352B-A454-3FBC7C617FF0}"/>
              </a:ext>
            </a:extLst>
          </p:cNvPr>
          <p:cNvSpPr>
            <a:spLocks noGrp="1"/>
          </p:cNvSpPr>
          <p:nvPr>
            <p:ph type="title" idx="4294967295"/>
          </p:nvPr>
        </p:nvSpPr>
        <p:spPr>
          <a:xfrm>
            <a:off x="0" y="-709613"/>
            <a:ext cx="10996613" cy="709613"/>
          </a:xfrm>
        </p:spPr>
        <p:txBody>
          <a:bodyPr vert="horz" lIns="0" tIns="45720" rIns="90000" bIns="45720" rtlCol="0" anchor="b">
            <a:normAutofit/>
          </a:bodyPr>
          <a:lstStyle/>
          <a:p>
            <a:r>
              <a:rPr lang="en-GB" dirty="0"/>
              <a:t>Table 1</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2373603822"/>
              </p:ext>
            </p:extLst>
          </p:nvPr>
        </p:nvGraphicFramePr>
        <p:xfrm>
          <a:off x="429869" y="527340"/>
          <a:ext cx="10862420" cy="5559480"/>
        </p:xfrm>
        <a:graphic>
          <a:graphicData uri="http://schemas.openxmlformats.org/drawingml/2006/table">
            <a:tbl>
              <a:tblPr firstRow="1">
                <a:tableStyleId>{5940675A-B579-460E-94D1-54222C63F5DA}</a:tableStyleId>
              </a:tblPr>
              <a:tblGrid>
                <a:gridCol w="792441">
                  <a:extLst>
                    <a:ext uri="{9D8B030D-6E8A-4147-A177-3AD203B41FA5}">
                      <a16:colId xmlns:a16="http://schemas.microsoft.com/office/drawing/2014/main" val="20000"/>
                    </a:ext>
                  </a:extLst>
                </a:gridCol>
                <a:gridCol w="3349690">
                  <a:extLst>
                    <a:ext uri="{9D8B030D-6E8A-4147-A177-3AD203B41FA5}">
                      <a16:colId xmlns:a16="http://schemas.microsoft.com/office/drawing/2014/main" val="20001"/>
                    </a:ext>
                  </a:extLst>
                </a:gridCol>
                <a:gridCol w="2295331">
                  <a:extLst>
                    <a:ext uri="{9D8B030D-6E8A-4147-A177-3AD203B41FA5}">
                      <a16:colId xmlns:a16="http://schemas.microsoft.com/office/drawing/2014/main" val="63111192"/>
                    </a:ext>
                  </a:extLst>
                </a:gridCol>
                <a:gridCol w="1698171">
                  <a:extLst>
                    <a:ext uri="{9D8B030D-6E8A-4147-A177-3AD203B41FA5}">
                      <a16:colId xmlns:a16="http://schemas.microsoft.com/office/drawing/2014/main" val="20002"/>
                    </a:ext>
                  </a:extLst>
                </a:gridCol>
                <a:gridCol w="2726787">
                  <a:extLst>
                    <a:ext uri="{9D8B030D-6E8A-4147-A177-3AD203B41FA5}">
                      <a16:colId xmlns:a16="http://schemas.microsoft.com/office/drawing/2014/main" val="20003"/>
                    </a:ext>
                  </a:extLst>
                </a:gridCol>
              </a:tblGrid>
              <a:tr h="570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rPr>
                        <a:t>Image</a:t>
                      </a:r>
                      <a:endParaRPr lang="en-US" sz="1600" b="1" dirty="0"/>
                    </a:p>
                    <a:p>
                      <a:pPr algn="l">
                        <a:defRPr/>
                      </a:pPr>
                      <a:endParaRPr lang="en-US" sz="1600" b="1" dirty="0">
                        <a:latin typeface="Arial"/>
                      </a:endParaRPr>
                    </a:p>
                  </a:txBody>
                  <a:tcPr/>
                </a:tc>
                <a:tc>
                  <a:txBody>
                    <a:bodyPr/>
                    <a:lstStyle/>
                    <a:p>
                      <a:pPr algn="l">
                        <a:defRPr/>
                      </a:pPr>
                      <a:r>
                        <a:rPr lang="en-US" sz="1600" b="1" u="none" dirty="0">
                          <a:solidFill>
                            <a:srgbClr val="000000"/>
                          </a:solidFill>
                        </a:rPr>
                        <a:t>Description</a:t>
                      </a:r>
                      <a:endParaRPr lang="en-US" sz="1600" b="1" dirty="0">
                        <a:latin typeface="+mj-lt"/>
                      </a:endParaRPr>
                    </a:p>
                  </a:txBody>
                  <a:tcPr/>
                </a:tc>
                <a:tc>
                  <a:txBody>
                    <a:bodyPr/>
                    <a:lstStyle/>
                    <a:p>
                      <a:pPr algn="l">
                        <a:defRPr/>
                      </a:pPr>
                      <a:r>
                        <a:rPr lang="en-US" sz="1600" b="1" dirty="0">
                          <a:latin typeface="+mj-lt"/>
                        </a:rPr>
                        <a:t>Job</a:t>
                      </a:r>
                    </a:p>
                  </a:txBody>
                  <a:tcPr/>
                </a:tc>
                <a:tc>
                  <a:txBody>
                    <a:bodyPr/>
                    <a:lstStyle/>
                    <a:p>
                      <a:pPr algn="l"/>
                      <a:r>
                        <a:rPr lang="en-GB" sz="1600" b="1" dirty="0"/>
                        <a:t>Rich or Poor?</a:t>
                      </a:r>
                      <a:endParaRPr lang="en-GB" sz="1600" b="1" dirty="0">
                        <a:latin typeface="Arial" panose="020B0604020202020204" pitchFamily="34" charset="0"/>
                        <a:cs typeface="Arial" panose="020B0604020202020204" pitchFamily="34" charset="0"/>
                      </a:endParaRPr>
                    </a:p>
                  </a:txBody>
                  <a:tcPr/>
                </a:tc>
                <a:tc>
                  <a:txBody>
                    <a:bodyPr/>
                    <a:lstStyle/>
                    <a:p>
                      <a:pPr algn="l"/>
                      <a:r>
                        <a:rPr lang="en-GB" sz="1600" b="1" dirty="0"/>
                        <a:t>More…..</a:t>
                      </a:r>
                      <a:endParaRPr lang="en-GB"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2626049"/>
                  </a:ext>
                </a:extLst>
              </a:tr>
              <a:tr h="838018">
                <a:tc>
                  <a:txBody>
                    <a:bodyPr/>
                    <a:lstStyle/>
                    <a:p>
                      <a:pPr algn="ctr">
                        <a:defRPr/>
                      </a:pPr>
                      <a:r>
                        <a:rPr lang="en-US" sz="1600" u="none" dirty="0">
                          <a:solidFill>
                            <a:srgbClr val="000000"/>
                          </a:solidFill>
                        </a:rPr>
                        <a:t>1</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extLst>
                  <a:ext uri="{0D108BD9-81ED-4DB2-BD59-A6C34878D82A}">
                    <a16:rowId xmlns:a16="http://schemas.microsoft.com/office/drawing/2014/main" val="10001"/>
                  </a:ext>
                </a:extLst>
              </a:tr>
              <a:tr h="837282">
                <a:tc>
                  <a:txBody>
                    <a:bodyPr/>
                    <a:lstStyle/>
                    <a:p>
                      <a:pPr algn="ctr">
                        <a:defRPr/>
                      </a:pPr>
                      <a:r>
                        <a:rPr lang="en-US" sz="1600" u="none" dirty="0">
                          <a:solidFill>
                            <a:srgbClr val="000000"/>
                          </a:solidFill>
                        </a:rPr>
                        <a:t>2</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2"/>
                  </a:ext>
                </a:extLst>
              </a:tr>
              <a:tr h="837282">
                <a:tc>
                  <a:txBody>
                    <a:bodyPr/>
                    <a:lstStyle/>
                    <a:p>
                      <a:pPr algn="ctr">
                        <a:defRPr/>
                      </a:pPr>
                      <a:r>
                        <a:rPr lang="en-US" sz="1600" u="none" dirty="0">
                          <a:solidFill>
                            <a:srgbClr val="000000"/>
                          </a:solidFill>
                        </a:rPr>
                        <a:t>3</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3"/>
                  </a:ext>
                </a:extLst>
              </a:tr>
              <a:tr h="848299">
                <a:tc>
                  <a:txBody>
                    <a:bodyPr/>
                    <a:lstStyle/>
                    <a:p>
                      <a:pPr algn="ctr">
                        <a:defRPr/>
                      </a:pPr>
                      <a:r>
                        <a:rPr lang="en-US" sz="1600" u="none" dirty="0">
                          <a:solidFill>
                            <a:srgbClr val="000000"/>
                          </a:solidFill>
                        </a:rPr>
                        <a:t>4</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4"/>
                  </a:ext>
                </a:extLst>
              </a:tr>
              <a:tr h="826265">
                <a:tc>
                  <a:txBody>
                    <a:bodyPr/>
                    <a:lstStyle/>
                    <a:p>
                      <a:pPr algn="ctr">
                        <a:defRPr/>
                      </a:pPr>
                      <a:r>
                        <a:rPr lang="en-US" sz="1600" u="none" dirty="0">
                          <a:solidFill>
                            <a:srgbClr val="000000"/>
                          </a:solidFill>
                        </a:rPr>
                        <a:t>5</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5"/>
                  </a:ext>
                </a:extLst>
              </a:tr>
              <a:tr h="793214">
                <a:tc>
                  <a:txBody>
                    <a:bodyPr/>
                    <a:lstStyle/>
                    <a:p>
                      <a:pPr algn="ctr">
                        <a:defRPr/>
                      </a:pPr>
                      <a:r>
                        <a:rPr lang="en-US" sz="1600" u="none" dirty="0">
                          <a:solidFill>
                            <a:srgbClr val="000000"/>
                          </a:solidFill>
                        </a:rPr>
                        <a:t>6</a:t>
                      </a:r>
                      <a:endParaRPr lang="en-US" sz="1600" dirty="0">
                        <a:latin typeface="+mn-lt"/>
                      </a:endParaRPr>
                    </a:p>
                  </a:txBody>
                  <a:tcPr/>
                </a:tc>
                <a:tc>
                  <a:txBody>
                    <a:bodyPr/>
                    <a:lstStyle/>
                    <a:p>
                      <a:endParaRPr lang="en-US" sz="110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dirty="0">
                        <a:latin typeface="Aria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1139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612BAA-BF11-352B-A454-3FBC7C617FF0}"/>
              </a:ext>
            </a:extLst>
          </p:cNvPr>
          <p:cNvSpPr>
            <a:spLocks noGrp="1"/>
          </p:cNvSpPr>
          <p:nvPr>
            <p:ph type="title" idx="4294967295"/>
          </p:nvPr>
        </p:nvSpPr>
        <p:spPr>
          <a:xfrm>
            <a:off x="0" y="-709613"/>
            <a:ext cx="10996613" cy="709613"/>
          </a:xfrm>
        </p:spPr>
        <p:txBody>
          <a:bodyPr vert="horz" lIns="0" tIns="45720" rIns="90000" bIns="45720" rtlCol="0" anchor="b">
            <a:normAutofit/>
          </a:bodyPr>
          <a:lstStyle/>
          <a:p>
            <a:r>
              <a:rPr lang="en-GB" dirty="0"/>
              <a:t>Table 2 </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4162668720"/>
              </p:ext>
            </p:extLst>
          </p:nvPr>
        </p:nvGraphicFramePr>
        <p:xfrm>
          <a:off x="429869" y="527340"/>
          <a:ext cx="10862420" cy="5559480"/>
        </p:xfrm>
        <a:graphic>
          <a:graphicData uri="http://schemas.openxmlformats.org/drawingml/2006/table">
            <a:tbl>
              <a:tblPr firstRow="1">
                <a:tableStyleId>{5940675A-B579-460E-94D1-54222C63F5DA}</a:tableStyleId>
              </a:tblPr>
              <a:tblGrid>
                <a:gridCol w="792441">
                  <a:extLst>
                    <a:ext uri="{9D8B030D-6E8A-4147-A177-3AD203B41FA5}">
                      <a16:colId xmlns:a16="http://schemas.microsoft.com/office/drawing/2014/main" val="20000"/>
                    </a:ext>
                  </a:extLst>
                </a:gridCol>
                <a:gridCol w="3349690">
                  <a:extLst>
                    <a:ext uri="{9D8B030D-6E8A-4147-A177-3AD203B41FA5}">
                      <a16:colId xmlns:a16="http://schemas.microsoft.com/office/drawing/2014/main" val="20001"/>
                    </a:ext>
                  </a:extLst>
                </a:gridCol>
                <a:gridCol w="2295331">
                  <a:extLst>
                    <a:ext uri="{9D8B030D-6E8A-4147-A177-3AD203B41FA5}">
                      <a16:colId xmlns:a16="http://schemas.microsoft.com/office/drawing/2014/main" val="63111192"/>
                    </a:ext>
                  </a:extLst>
                </a:gridCol>
                <a:gridCol w="1698171">
                  <a:extLst>
                    <a:ext uri="{9D8B030D-6E8A-4147-A177-3AD203B41FA5}">
                      <a16:colId xmlns:a16="http://schemas.microsoft.com/office/drawing/2014/main" val="20002"/>
                    </a:ext>
                  </a:extLst>
                </a:gridCol>
                <a:gridCol w="2726787">
                  <a:extLst>
                    <a:ext uri="{9D8B030D-6E8A-4147-A177-3AD203B41FA5}">
                      <a16:colId xmlns:a16="http://schemas.microsoft.com/office/drawing/2014/main" val="20003"/>
                    </a:ext>
                  </a:extLst>
                </a:gridCol>
              </a:tblGrid>
              <a:tr h="570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rPr>
                        <a:t>Image</a:t>
                      </a:r>
                      <a:endParaRPr lang="en-US" sz="1600" b="1" dirty="0"/>
                    </a:p>
                    <a:p>
                      <a:pPr algn="l">
                        <a:defRPr/>
                      </a:pPr>
                      <a:endParaRPr lang="en-US" sz="1600" b="1" dirty="0">
                        <a:latin typeface="Arial"/>
                      </a:endParaRPr>
                    </a:p>
                  </a:txBody>
                  <a:tcPr/>
                </a:tc>
                <a:tc>
                  <a:txBody>
                    <a:bodyPr/>
                    <a:lstStyle/>
                    <a:p>
                      <a:pPr algn="l">
                        <a:defRPr/>
                      </a:pPr>
                      <a:r>
                        <a:rPr lang="en-US" sz="1600" b="1" u="none" dirty="0">
                          <a:solidFill>
                            <a:srgbClr val="000000"/>
                          </a:solidFill>
                        </a:rPr>
                        <a:t>Description</a:t>
                      </a:r>
                      <a:endParaRPr lang="en-US" sz="1600" b="1" dirty="0">
                        <a:latin typeface="+mj-lt"/>
                      </a:endParaRPr>
                    </a:p>
                  </a:txBody>
                  <a:tcPr/>
                </a:tc>
                <a:tc>
                  <a:txBody>
                    <a:bodyPr/>
                    <a:lstStyle/>
                    <a:p>
                      <a:pPr algn="l">
                        <a:defRPr/>
                      </a:pPr>
                      <a:r>
                        <a:rPr lang="en-US" sz="1600" b="1" dirty="0">
                          <a:latin typeface="+mj-lt"/>
                        </a:rPr>
                        <a:t>Job</a:t>
                      </a:r>
                    </a:p>
                  </a:txBody>
                  <a:tcPr/>
                </a:tc>
                <a:tc>
                  <a:txBody>
                    <a:bodyPr/>
                    <a:lstStyle/>
                    <a:p>
                      <a:pPr algn="l"/>
                      <a:r>
                        <a:rPr lang="en-GB" sz="1600" b="1" dirty="0"/>
                        <a:t>Rich or Poor?</a:t>
                      </a:r>
                      <a:endParaRPr lang="en-GB" sz="1600" b="1" dirty="0">
                        <a:latin typeface="Arial" panose="020B0604020202020204" pitchFamily="34" charset="0"/>
                        <a:cs typeface="Arial" panose="020B0604020202020204" pitchFamily="34" charset="0"/>
                      </a:endParaRPr>
                    </a:p>
                  </a:txBody>
                  <a:tcPr/>
                </a:tc>
                <a:tc>
                  <a:txBody>
                    <a:bodyPr/>
                    <a:lstStyle/>
                    <a:p>
                      <a:pPr algn="l"/>
                      <a:r>
                        <a:rPr lang="en-GB" sz="1600" b="1" dirty="0"/>
                        <a:t>More…..</a:t>
                      </a:r>
                      <a:endParaRPr lang="en-GB"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2626049"/>
                  </a:ext>
                </a:extLst>
              </a:tr>
              <a:tr h="838018">
                <a:tc>
                  <a:txBody>
                    <a:bodyPr/>
                    <a:lstStyle/>
                    <a:p>
                      <a:pPr algn="ctr">
                        <a:defRPr/>
                      </a:pPr>
                      <a:r>
                        <a:rPr lang="en-US" sz="1600" u="none" dirty="0">
                          <a:solidFill>
                            <a:srgbClr val="000000"/>
                          </a:solidFill>
                          <a:latin typeface="+mn-lt"/>
                        </a:rPr>
                        <a:t>7</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extLst>
                  <a:ext uri="{0D108BD9-81ED-4DB2-BD59-A6C34878D82A}">
                    <a16:rowId xmlns:a16="http://schemas.microsoft.com/office/drawing/2014/main" val="10001"/>
                  </a:ext>
                </a:extLst>
              </a:tr>
              <a:tr h="837282">
                <a:tc>
                  <a:txBody>
                    <a:bodyPr/>
                    <a:lstStyle/>
                    <a:p>
                      <a:pPr algn="ctr">
                        <a:defRPr/>
                      </a:pPr>
                      <a:r>
                        <a:rPr lang="en-US" sz="1600" u="none" dirty="0">
                          <a:solidFill>
                            <a:srgbClr val="000000"/>
                          </a:solidFill>
                          <a:latin typeface="+mn-lt"/>
                        </a:rPr>
                        <a:t>8</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2"/>
                  </a:ext>
                </a:extLst>
              </a:tr>
              <a:tr h="837282">
                <a:tc>
                  <a:txBody>
                    <a:bodyPr/>
                    <a:lstStyle/>
                    <a:p>
                      <a:pPr algn="ctr">
                        <a:defRPr/>
                      </a:pPr>
                      <a:r>
                        <a:rPr lang="en-US" sz="1600" u="none" dirty="0">
                          <a:solidFill>
                            <a:srgbClr val="000000"/>
                          </a:solidFill>
                          <a:latin typeface="+mn-lt"/>
                        </a:rPr>
                        <a:t>9</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3"/>
                  </a:ext>
                </a:extLst>
              </a:tr>
              <a:tr h="848299">
                <a:tc>
                  <a:txBody>
                    <a:bodyPr/>
                    <a:lstStyle/>
                    <a:p>
                      <a:pPr algn="ctr">
                        <a:defRPr/>
                      </a:pPr>
                      <a:r>
                        <a:rPr lang="en-US" sz="1600" u="none" dirty="0">
                          <a:solidFill>
                            <a:srgbClr val="000000"/>
                          </a:solidFill>
                          <a:latin typeface="+mn-lt"/>
                        </a:rPr>
                        <a:t>10</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4"/>
                  </a:ext>
                </a:extLst>
              </a:tr>
              <a:tr h="826265">
                <a:tc>
                  <a:txBody>
                    <a:bodyPr/>
                    <a:lstStyle/>
                    <a:p>
                      <a:pPr algn="ctr">
                        <a:defRPr/>
                      </a:pPr>
                      <a:r>
                        <a:rPr lang="en-US" sz="1600" u="none" dirty="0">
                          <a:solidFill>
                            <a:srgbClr val="000000"/>
                          </a:solidFill>
                          <a:latin typeface="+mn-lt"/>
                        </a:rPr>
                        <a:t>11</a:t>
                      </a:r>
                      <a:endParaRPr lang="en-US" sz="1600" dirty="0">
                        <a:latin typeface="+mn-lt"/>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5"/>
                  </a:ext>
                </a:extLst>
              </a:tr>
              <a:tr h="793214">
                <a:tc>
                  <a:txBody>
                    <a:bodyPr/>
                    <a:lstStyle/>
                    <a:p>
                      <a:pPr algn="ctr">
                        <a:defRPr/>
                      </a:pPr>
                      <a:r>
                        <a:rPr lang="en-US" sz="1600" u="none" dirty="0">
                          <a:solidFill>
                            <a:srgbClr val="000000"/>
                          </a:solidFill>
                          <a:latin typeface="+mn-lt"/>
                        </a:rPr>
                        <a:t>12</a:t>
                      </a:r>
                      <a:endParaRPr lang="en-US" sz="1600" dirty="0">
                        <a:latin typeface="+mn-lt"/>
                      </a:endParaRPr>
                    </a:p>
                  </a:txBody>
                  <a:tcPr/>
                </a:tc>
                <a:tc>
                  <a:txBody>
                    <a:bodyPr/>
                    <a:lstStyle/>
                    <a:p>
                      <a:endParaRPr lang="en-US" sz="1100">
                        <a:latin typeface="Arial"/>
                      </a:endParaRPr>
                    </a:p>
                  </a:txBody>
                  <a:tcPr/>
                </a:tc>
                <a:tc>
                  <a:txBody>
                    <a:bodyPr/>
                    <a:lstStyle/>
                    <a:p>
                      <a:endParaRPr lang="en-US" sz="1100" dirty="0">
                        <a:latin typeface="Arial"/>
                      </a:endParaRPr>
                    </a:p>
                  </a:txBody>
                  <a:tcPr/>
                </a:tc>
                <a:tc>
                  <a:txBody>
                    <a:bodyPr/>
                    <a:lstStyle/>
                    <a:p>
                      <a:endParaRPr lang="en-US" sz="1100">
                        <a:latin typeface="Arial"/>
                      </a:endParaRPr>
                    </a:p>
                  </a:txBody>
                  <a:tcPr/>
                </a:tc>
                <a:tc>
                  <a:txBody>
                    <a:bodyPr/>
                    <a:lstStyle/>
                    <a:p>
                      <a:endParaRPr lang="en-US" sz="1100" dirty="0">
                        <a:latin typeface="Aria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3956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1</a:t>
            </a:r>
          </a:p>
        </p:txBody>
      </p:sp>
      <p:sp>
        <p:nvSpPr>
          <p:cNvPr id="4" name="TextBox 3">
            <a:extLst>
              <a:ext uri="{FF2B5EF4-FFF2-40B4-BE49-F238E27FC236}">
                <a16:creationId xmlns:a16="http://schemas.microsoft.com/office/drawing/2014/main" id="{E6C9497D-6E1B-BBFA-C5F7-6BF079C9E7F9}"/>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1</a:t>
            </a:r>
          </a:p>
        </p:txBody>
      </p:sp>
      <p:pic>
        <p:nvPicPr>
          <p:cNvPr id="21" name="Content Placeholder 20" descr="A black and white photo of men, women and boys working in a factory putting rubber tyres on wheels">
            <a:extLst>
              <a:ext uri="{FF2B5EF4-FFF2-40B4-BE49-F238E27FC236}">
                <a16:creationId xmlns:a16="http://schemas.microsoft.com/office/drawing/2014/main" id="{CE6166F0-F49B-41B5-ACF6-672894E6B790}"/>
              </a:ext>
            </a:extLst>
          </p:cNvPr>
          <p:cNvPicPr>
            <a:picLocks noGrp="1" noChangeAspect="1"/>
          </p:cNvPicPr>
          <p:nvPr>
            <p:ph idx="1"/>
          </p:nvPr>
        </p:nvPicPr>
        <p:blipFill>
          <a:blip r:embed="rId3"/>
          <a:srcRect t="14840" b="14840"/>
          <a:stretch/>
        </p:blipFill>
        <p:spPr>
          <a:xfrm>
            <a:off x="464752" y="297918"/>
            <a:ext cx="10593796" cy="6126033"/>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78763" y="5159250"/>
            <a:ext cx="9565774" cy="1473044"/>
            <a:chOff x="7229093" y="392172"/>
            <a:chExt cx="1699655" cy="548526"/>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99090" y="461139"/>
              <a:ext cx="1588526" cy="4019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Women at work, alongside men, in the Dunlop Pneumatic Tyre factory in Coventry in July 1897. All the workers are dressed in their everyday clothes and wearing aprons to protect them. These jobs were skilled, indoor jobs, rather than manual labour and this is reflected in the clothing. </a:t>
              </a:r>
            </a:p>
          </p:txBody>
        </p:sp>
      </p:grpSp>
    </p:spTree>
    <p:extLst>
      <p:ext uri="{BB962C8B-B14F-4D97-AF65-F5344CB8AC3E}">
        <p14:creationId xmlns:p14="http://schemas.microsoft.com/office/powerpoint/2010/main" val="379954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2</a:t>
            </a:r>
          </a:p>
        </p:txBody>
      </p:sp>
      <p:sp>
        <p:nvSpPr>
          <p:cNvPr id="2" name="TextBox 1">
            <a:extLst>
              <a:ext uri="{FF2B5EF4-FFF2-40B4-BE49-F238E27FC236}">
                <a16:creationId xmlns:a16="http://schemas.microsoft.com/office/drawing/2014/main" id="{3961D3E9-DFBE-A0C7-927F-E073D007FC06}"/>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2</a:t>
            </a:r>
          </a:p>
        </p:txBody>
      </p:sp>
      <p:pic>
        <p:nvPicPr>
          <p:cNvPr id="5" name="Content Placeholder 4" descr="Black and white photo of nurses and cots in a hospital ward">
            <a:extLst>
              <a:ext uri="{FF2B5EF4-FFF2-40B4-BE49-F238E27FC236}">
                <a16:creationId xmlns:a16="http://schemas.microsoft.com/office/drawing/2014/main" id="{0E93EF5A-3647-4BEE-8900-6328D2B9F17F}"/>
              </a:ext>
            </a:extLst>
          </p:cNvPr>
          <p:cNvPicPr>
            <a:picLocks noGrp="1" noChangeAspect="1"/>
          </p:cNvPicPr>
          <p:nvPr>
            <p:ph idx="1"/>
          </p:nvPr>
        </p:nvPicPr>
        <p:blipFill rotWithShape="1">
          <a:blip r:embed="rId3"/>
          <a:srcRect t="16727" b="13319"/>
          <a:stretch/>
        </p:blipFill>
        <p:spPr>
          <a:xfrm>
            <a:off x="512514" y="200055"/>
            <a:ext cx="10515600" cy="5853075"/>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1077915" y="5924938"/>
            <a:ext cx="9565774" cy="835433"/>
            <a:chOff x="7229093" y="478833"/>
            <a:chExt cx="1699655" cy="461865"/>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478833"/>
              <a:ext cx="1699655" cy="461865"/>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85686" y="573743"/>
              <a:ext cx="1586469" cy="3103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Two nurses at Cheyne Hospital for Sick and Incurable Children, Chelsea, Greater London in 1893. </a:t>
              </a:r>
            </a:p>
          </p:txBody>
        </p:sp>
      </p:grpSp>
    </p:spTree>
    <p:extLst>
      <p:ext uri="{BB962C8B-B14F-4D97-AF65-F5344CB8AC3E}">
        <p14:creationId xmlns:p14="http://schemas.microsoft.com/office/powerpoint/2010/main" val="3827083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53DD0E-35E1-48C4-A6C4-0216C76F3F95}"/>
              </a:ext>
            </a:extLst>
          </p:cNvPr>
          <p:cNvSpPr>
            <a:spLocks noGrp="1"/>
          </p:cNvSpPr>
          <p:nvPr>
            <p:ph type="title"/>
          </p:nvPr>
        </p:nvSpPr>
        <p:spPr/>
        <p:txBody>
          <a:bodyPr/>
          <a:lstStyle/>
          <a:p>
            <a:r>
              <a:rPr lang="en-GB"/>
              <a:t>Photo 3</a:t>
            </a:r>
          </a:p>
        </p:txBody>
      </p:sp>
      <p:sp>
        <p:nvSpPr>
          <p:cNvPr id="2" name="TextBox 1">
            <a:extLst>
              <a:ext uri="{FF2B5EF4-FFF2-40B4-BE49-F238E27FC236}">
                <a16:creationId xmlns:a16="http://schemas.microsoft.com/office/drawing/2014/main" id="{85099FC1-ECA3-21B6-13B2-390F8E6D76FF}"/>
              </a:ext>
            </a:extLst>
          </p:cNvPr>
          <p:cNvSpPr txBox="1"/>
          <p:nvPr/>
        </p:nvSpPr>
        <p:spPr>
          <a:xfrm>
            <a:off x="0" y="0"/>
            <a:ext cx="327334" cy="400110"/>
          </a:xfrm>
          <a:prstGeom prst="rect">
            <a:avLst/>
          </a:prstGeom>
          <a:noFill/>
          <a:ln w="25400">
            <a:solidFill>
              <a:schemeClr val="tx1"/>
            </a:solidFill>
          </a:ln>
        </p:spPr>
        <p:txBody>
          <a:bodyPr wrap="none" rtlCol="0">
            <a:spAutoFit/>
          </a:bodyPr>
          <a:lstStyle/>
          <a:p>
            <a:r>
              <a:rPr lang="en-GB" sz="2000" b="1" dirty="0"/>
              <a:t>3</a:t>
            </a:r>
          </a:p>
        </p:txBody>
      </p:sp>
      <p:pic>
        <p:nvPicPr>
          <p:cNvPr id="6" name="Content Placeholder 5" descr="Two carts pulled by horse stacked high with hay or straw along with men, women and children in Edwardian clothing holding pitchforks">
            <a:extLst>
              <a:ext uri="{FF2B5EF4-FFF2-40B4-BE49-F238E27FC236}">
                <a16:creationId xmlns:a16="http://schemas.microsoft.com/office/drawing/2014/main" id="{03F5F296-35A4-41F1-9ECC-16CD48CEE4C0}"/>
              </a:ext>
              <a:ext uri="{C183D7F6-B498-43B3-948B-1728B52AA6E4}">
                <adec:decorative xmlns:adec="http://schemas.microsoft.com/office/drawing/2017/decorative" val="0"/>
              </a:ext>
            </a:extLst>
          </p:cNvPr>
          <p:cNvPicPr>
            <a:picLocks noGrp="1" noChangeAspect="1"/>
          </p:cNvPicPr>
          <p:nvPr>
            <p:ph idx="1"/>
          </p:nvPr>
        </p:nvPicPr>
        <p:blipFill>
          <a:blip r:embed="rId3"/>
          <a:srcRect t="10797" b="10797"/>
          <a:stretch/>
        </p:blipFill>
        <p:spPr>
          <a:xfrm>
            <a:off x="501092" y="271425"/>
            <a:ext cx="10515600" cy="6202818"/>
          </a:xfrm>
        </p:spPr>
      </p:pic>
      <p:grpSp>
        <p:nvGrpSpPr>
          <p:cNvPr id="23" name="Washi" descr="Washi tape">
            <a:extLst>
              <a:ext uri="{FF2B5EF4-FFF2-40B4-BE49-F238E27FC236}">
                <a16:creationId xmlns:a16="http://schemas.microsoft.com/office/drawing/2014/main" id="{EC68991D-928C-43E1-A327-30B3BD9A848B}"/>
              </a:ext>
            </a:extLst>
          </p:cNvPr>
          <p:cNvGrpSpPr/>
          <p:nvPr/>
        </p:nvGrpSpPr>
        <p:grpSpPr>
          <a:xfrm>
            <a:off x="978763" y="6204155"/>
            <a:ext cx="9565774" cy="525030"/>
            <a:chOff x="7229093" y="579265"/>
            <a:chExt cx="1699655" cy="361433"/>
          </a:xfrm>
        </p:grpSpPr>
        <p:sp>
          <p:nvSpPr>
            <p:cNvPr id="24" name="Picture 9">
              <a:extLst>
                <a:ext uri="{FF2B5EF4-FFF2-40B4-BE49-F238E27FC236}">
                  <a16:creationId xmlns:a16="http://schemas.microsoft.com/office/drawing/2014/main" id="{A01E50BE-A897-4C90-8911-616F319E9152}"/>
                </a:ext>
                <a:ext uri="{C183D7F6-B498-43B3-948B-1728B52AA6E4}">
                  <adec:decorative xmlns:adec="http://schemas.microsoft.com/office/drawing/2017/decorative" val="1"/>
                </a:ext>
              </a:extLst>
            </p:cNvPr>
            <p:cNvSpPr/>
            <p:nvPr/>
          </p:nvSpPr>
          <p:spPr>
            <a:xfrm rot="10800000" flipV="1">
              <a:off x="7229093" y="579265"/>
              <a:ext cx="1699655" cy="361433"/>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5" name="Text Placeholder">
              <a:extLst>
                <a:ext uri="{FF2B5EF4-FFF2-40B4-BE49-F238E27FC236}">
                  <a16:creationId xmlns:a16="http://schemas.microsoft.com/office/drawing/2014/main" id="{3394830D-F6A1-4580-B16E-82268F0918FF}"/>
                </a:ext>
              </a:extLst>
            </p:cNvPr>
            <p:cNvSpPr txBox="1">
              <a:spLocks/>
            </p:cNvSpPr>
            <p:nvPr/>
          </p:nvSpPr>
          <p:spPr>
            <a:xfrm>
              <a:off x="7245167" y="645091"/>
              <a:ext cx="1624166" cy="26505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800" dirty="0">
                  <a:solidFill>
                    <a:srgbClr val="000000"/>
                  </a:solidFill>
                </a:rPr>
                <a:t>Agricultural workers, </a:t>
              </a:r>
              <a:r>
                <a:rPr lang="en-GB" altLang="en-US" sz="1800" dirty="0" err="1">
                  <a:solidFill>
                    <a:srgbClr val="000000"/>
                  </a:solidFill>
                </a:rPr>
                <a:t>Hellidon</a:t>
              </a:r>
              <a:r>
                <a:rPr lang="en-GB" altLang="en-US" sz="1800" dirty="0">
                  <a:solidFill>
                    <a:srgbClr val="000000"/>
                  </a:solidFill>
                </a:rPr>
                <a:t>, Northamptonshire, in 1904.</a:t>
              </a:r>
            </a:p>
          </p:txBody>
        </p:sp>
      </p:grpSp>
    </p:spTree>
    <p:extLst>
      <p:ext uri="{BB962C8B-B14F-4D97-AF65-F5344CB8AC3E}">
        <p14:creationId xmlns:p14="http://schemas.microsoft.com/office/powerpoint/2010/main" val="506070669"/>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7" ma:contentTypeDescription="Create a new document." ma:contentTypeScope="" ma:versionID="4d72bb7ab8528cd7615f76c686c3e53b">
  <xsd:schema xmlns:xsd="http://www.w3.org/2001/XMLSchema" xmlns:xs="http://www.w3.org/2001/XMLSchema" xmlns:p="http://schemas.microsoft.com/office/2006/metadata/properties" xmlns:ns2="408036ea-1b9e-4437-8296-2e19a6775779" xmlns:ns3="07b4d3a2-3fa1-401f-bd62-629c5e67585e" xmlns:ns4="bb952b06-3268-4e55-b0fe-9eb49669fc08" targetNamespace="http://schemas.microsoft.com/office/2006/metadata/properties" ma:root="true" ma:fieldsID="46b4b0ff068f75c1916ba74a78ef1954" ns2:_="" ns3:_="" ns4:_="">
    <xsd:import namespace="408036ea-1b9e-4437-8296-2e19a6775779"/>
    <xsd:import namespace="07b4d3a2-3fa1-401f-bd62-629c5e67585e"/>
    <xsd:import namespace="bb952b06-3268-4e55-b0fe-9eb49669fc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b4d3a2-3fa1-401f-bd62-629c5e6758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52b06-3268-4e55-b0fe-9eb49669fc0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cb3f3a3-df16-4a80-a814-479147323afc}" ma:internalName="TaxCatchAll" ma:showField="CatchAllData" ma:web="07b4d3a2-3fa1-401f-bd62-629c5e675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7b4d3a2-3fa1-401f-bd62-629c5e67585e">
      <UserInfo>
        <DisplayName>Horsley, Daisy</DisplayName>
        <AccountId>21</AccountId>
        <AccountType/>
      </UserInfo>
      <UserInfo>
        <DisplayName>Angel, Victoria</DisplayName>
        <AccountId>24</AccountId>
        <AccountType/>
      </UserInfo>
    </SharedWithUsers>
    <TaxCatchAll xmlns="bb952b06-3268-4e55-b0fe-9eb49669fc08" xsi:nil="true"/>
    <lcf76f155ced4ddcb4097134ff3c332f xmlns="408036ea-1b9e-4437-8296-2e19a67757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A43873-274A-4B05-9C4C-F52778A205C2}">
  <ds:schemaRefs>
    <ds:schemaRef ds:uri="07b4d3a2-3fa1-401f-bd62-629c5e67585e"/>
    <ds:schemaRef ds:uri="408036ea-1b9e-4437-8296-2e19a6775779"/>
    <ds:schemaRef ds:uri="bb952b06-3268-4e55-b0fe-9eb49669fc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D2E43-4F90-40BF-B410-9AF81C15F411}">
  <ds:schemaRefs>
    <ds:schemaRef ds:uri="07b4d3a2-3fa1-401f-bd62-629c5e67585e"/>
    <ds:schemaRef ds:uri="408036ea-1b9e-4437-8296-2e19a6775779"/>
    <ds:schemaRef ds:uri="bb952b06-3268-4e55-b0fe-9eb49669fc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TotalTime>
  <Words>2332</Words>
  <Application>Microsoft Office PowerPoint</Application>
  <PresentationFormat>Widescreen</PresentationFormat>
  <Paragraphs>285</Paragraphs>
  <Slides>29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Comic Sans MS - 22</vt:lpstr>
      <vt:lpstr>Source Sans Pro</vt:lpstr>
      <vt:lpstr>Source Sans Pro Bold</vt:lpstr>
      <vt:lpstr>Office Theme</vt:lpstr>
      <vt:lpstr>To what extent were women's lives already changing before World War One? </vt:lpstr>
      <vt:lpstr> To what extent were women's lives already changing before World War One? </vt:lpstr>
      <vt:lpstr>Background </vt:lpstr>
      <vt:lpstr>Activity 1</vt:lpstr>
      <vt:lpstr>Table 1</vt:lpstr>
      <vt:lpstr>Table 2 </vt:lpstr>
      <vt:lpstr>Photo 1</vt:lpstr>
      <vt:lpstr>Photo 2</vt:lpstr>
      <vt:lpstr>Photo 3</vt:lpstr>
      <vt:lpstr>Photo 4</vt:lpstr>
      <vt:lpstr>Photo 5</vt:lpstr>
      <vt:lpstr>Photo 6</vt:lpstr>
      <vt:lpstr>Photo 7</vt:lpstr>
      <vt:lpstr>Photo 8</vt:lpstr>
      <vt:lpstr>Photo 9</vt:lpstr>
      <vt:lpstr>Photo 10</vt:lpstr>
      <vt:lpstr>Photo 11</vt:lpstr>
      <vt:lpstr>Photo 13</vt:lpstr>
      <vt:lpstr>Activity 2</vt:lpstr>
      <vt:lpstr>Additional Information </vt:lpstr>
      <vt:lpstr>Additional information 1</vt:lpstr>
      <vt:lpstr>Additional information 2</vt:lpstr>
      <vt:lpstr>Additional useful information </vt:lpstr>
      <vt:lpstr>Extension Activities </vt:lpstr>
      <vt:lpstr>Extension Work 1 - Find out more from the census </vt:lpstr>
      <vt:lpstr>Proportions of Females in certain Occupations, 1861-1911 </vt:lpstr>
      <vt:lpstr>Proportion of Females in certain Occupations, 1861-1911</vt:lpstr>
      <vt:lpstr> Extension Work 2 – Women’s role in World War One  </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cp:revision>
  <dcterms:created xsi:type="dcterms:W3CDTF">2022-11-29T11:24:41Z</dcterms:created>
  <dcterms:modified xsi:type="dcterms:W3CDTF">2024-08-08T13:09:00Z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y fmtid="{D5CDD505-2E9C-101B-9397-08002B2CF9AE}" pid="3" name="MediaServiceImageTags">
    <vt:lpwstr/>
  </property>
</Properties>
</file>